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64" r:id="rId2"/>
    <p:sldId id="256" r:id="rId3"/>
    <p:sldId id="257" r:id="rId4"/>
    <p:sldId id="258" r:id="rId5"/>
    <p:sldId id="259" r:id="rId6"/>
    <p:sldId id="260" r:id="rId7"/>
    <p:sldId id="261" r:id="rId8"/>
    <p:sldId id="262" r:id="rId9"/>
    <p:sldId id="263"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hI+ybE48XwxcSYCAzy8IdKQNSSEw=="/>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5" d="100"/>
          <a:sy n="145" d="100"/>
        </p:scale>
        <p:origin x="-654" y="-10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10"/>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0"/>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1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11"/>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1"/>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1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12"/>
          <p:cNvSpPr txBox="1">
            <a:spLocks noGrp="1"/>
          </p:cNvSpPr>
          <p:nvPr>
            <p:ph type="title"/>
          </p:nvPr>
        </p:nvSpPr>
        <p:spPr>
          <a:xfrm>
            <a:off x="722313" y="3305176"/>
            <a:ext cx="7772400" cy="1021556"/>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2"/>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1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1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3"/>
          <p:cNvSpPr txBox="1">
            <a:spLocks noGrp="1"/>
          </p:cNvSpPr>
          <p:nvPr>
            <p:ph type="body" idx="1"/>
          </p:nvPr>
        </p:nvSpPr>
        <p:spPr>
          <a:xfrm>
            <a:off x="457200" y="1200151"/>
            <a:ext cx="4038600" cy="339447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13"/>
          <p:cNvSpPr txBox="1">
            <a:spLocks noGrp="1"/>
          </p:cNvSpPr>
          <p:nvPr>
            <p:ph type="body" idx="2"/>
          </p:nvPr>
        </p:nvSpPr>
        <p:spPr>
          <a:xfrm>
            <a:off x="4648200" y="1200151"/>
            <a:ext cx="4038600" cy="339447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1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4"/>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14"/>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14"/>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14"/>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45"/>
        <p:cNvGrpSpPr/>
        <p:nvPr/>
      </p:nvGrpSpPr>
      <p:grpSpPr>
        <a:xfrm>
          <a:off x="0" y="0"/>
          <a:ext cx="0" cy="0"/>
          <a:chOff x="0" y="0"/>
          <a:chExt cx="0" cy="0"/>
        </a:xfrm>
      </p:grpSpPr>
      <p:sp>
        <p:nvSpPr>
          <p:cNvPr id="46" name="Google Shape;46;p15"/>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1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7"/>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7"/>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7"/>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18"/>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8"/>
          <p:cNvSpPr>
            <a:spLocks noGrp="1"/>
          </p:cNvSpPr>
          <p:nvPr>
            <p:ph type="pic" idx="2"/>
          </p:nvPr>
        </p:nvSpPr>
        <p:spPr>
          <a:xfrm>
            <a:off x="1792288" y="459581"/>
            <a:ext cx="5486400" cy="3086100"/>
          </a:xfrm>
          <a:prstGeom prst="rect">
            <a:avLst/>
          </a:prstGeom>
          <a:noFill/>
          <a:ln>
            <a:noFill/>
          </a:ln>
        </p:spPr>
      </p:sp>
      <p:sp>
        <p:nvSpPr>
          <p:cNvPr id="64" name="Google Shape;64;p18"/>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9"/>
          <p:cNvSpPr txBox="1">
            <a:spLocks noGrp="1"/>
          </p:cNvSpPr>
          <p:nvPr>
            <p:ph type="body" idx="1"/>
          </p:nvPr>
        </p:nvSpPr>
        <p:spPr>
          <a:xfrm rot="5400000">
            <a:off x="2874765" y="-1217414"/>
            <a:ext cx="3394472"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20"/>
          <p:cNvSpPr txBox="1">
            <a:spLocks noGrp="1"/>
          </p:cNvSpPr>
          <p:nvPr>
            <p:ph type="title"/>
          </p:nvPr>
        </p:nvSpPr>
        <p:spPr>
          <a:xfrm rot="5400000">
            <a:off x="5463779" y="1371601"/>
            <a:ext cx="4388644"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0"/>
          <p:cNvSpPr txBox="1">
            <a:spLocks noGrp="1"/>
          </p:cNvSpPr>
          <p:nvPr>
            <p:ph type="body" idx="1"/>
          </p:nvPr>
        </p:nvSpPr>
        <p:spPr>
          <a:xfrm rot="5400000">
            <a:off x="1272779" y="-609600"/>
            <a:ext cx="4388644"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9"/>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dirty="0">
                <a:solidFill>
                  <a:srgbClr val="76923C"/>
                </a:solidFill>
              </a:rPr>
              <a:t> </a:t>
            </a:r>
            <a:r>
              <a:rPr lang="es-ES" sz="3200" b="1" dirty="0" smtClean="0">
                <a:solidFill>
                  <a:srgbClr val="76923C"/>
                </a:solidFill>
              </a:rPr>
              <a:t>MARINE TECHNIQUES</a:t>
            </a:r>
            <a:endParaRPr sz="3200" b="1">
              <a:solidFill>
                <a:srgbClr val="76923C"/>
              </a:solidFill>
              <a:latin typeface="Calibri"/>
              <a:ea typeface="Calibri"/>
              <a:cs typeface="Calibri"/>
              <a:sym typeface="Calibri"/>
            </a:endParaRPr>
          </a:p>
        </p:txBody>
      </p:sp>
      <p:pic>
        <p:nvPicPr>
          <p:cNvPr id="85" name="Google Shape;85;p1"/>
          <p:cNvPicPr preferRelativeResize="0"/>
          <p:nvPr/>
        </p:nvPicPr>
        <p:blipFill rotWithShape="1">
          <a:blip r:embed="rId3" cstate="print">
            <a:alphaModFix/>
          </a:blip>
          <a:srcRect/>
          <a:stretch/>
        </p:blipFill>
        <p:spPr>
          <a:xfrm>
            <a:off x="5868145" y="4319301"/>
            <a:ext cx="3012005" cy="645265"/>
          </a:xfrm>
          <a:prstGeom prst="rect">
            <a:avLst/>
          </a:prstGeom>
          <a:noFill/>
          <a:ln>
            <a:noFill/>
          </a:ln>
        </p:spPr>
      </p:pic>
      <p:sp>
        <p:nvSpPr>
          <p:cNvPr id="86" name="Google Shape;86;p1"/>
          <p:cNvSpPr txBox="1"/>
          <p:nvPr/>
        </p:nvSpPr>
        <p:spPr>
          <a:xfrm>
            <a:off x="428596" y="1017974"/>
            <a:ext cx="8496944" cy="321471"/>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endParaRPr sz="1600" b="1" i="0" u="none" strike="noStrike" cap="none">
              <a:solidFill>
                <a:srgbClr val="76923C"/>
              </a:solidFill>
              <a:latin typeface="Calibri"/>
              <a:ea typeface="Calibri"/>
              <a:cs typeface="Calibri"/>
              <a:sym typeface="Calibri"/>
            </a:endParaRPr>
          </a:p>
        </p:txBody>
      </p:sp>
      <p:sp>
        <p:nvSpPr>
          <p:cNvPr id="87" name="Google Shape;87;p1"/>
          <p:cNvSpPr txBox="1"/>
          <p:nvPr/>
        </p:nvSpPr>
        <p:spPr>
          <a:xfrm>
            <a:off x="500034" y="1553759"/>
            <a:ext cx="8496944" cy="321471"/>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endParaRPr sz="1600" b="1" i="0" u="none" strike="noStrike" cap="none">
              <a:solidFill>
                <a:srgbClr val="76923C"/>
              </a:solidFill>
              <a:latin typeface="Calibri"/>
              <a:ea typeface="Calibri"/>
              <a:cs typeface="Calibri"/>
              <a:sym typeface="Calibri"/>
            </a:endParaRPr>
          </a:p>
        </p:txBody>
      </p:sp>
      <p:pic>
        <p:nvPicPr>
          <p:cNvPr id="92" name="Google Shape;92;p1"/>
          <p:cNvPicPr preferRelativeResize="0"/>
          <p:nvPr/>
        </p:nvPicPr>
        <p:blipFill>
          <a:blip r:embed="rId4" cstate="print">
            <a:alphaModFix/>
          </a:blip>
          <a:stretch>
            <a:fillRect/>
          </a:stretch>
        </p:blipFill>
        <p:spPr>
          <a:xfrm>
            <a:off x="500038" y="4500563"/>
            <a:ext cx="3570761" cy="589369"/>
          </a:xfrm>
          <a:prstGeom prst="rect">
            <a:avLst/>
          </a:prstGeom>
          <a:noFill/>
          <a:ln>
            <a:noFill/>
          </a:ln>
        </p:spPr>
      </p:pic>
      <p:graphicFrame>
        <p:nvGraphicFramePr>
          <p:cNvPr id="11" name="10 Tabla"/>
          <p:cNvGraphicFramePr>
            <a:graphicFrameLocks noGrp="1"/>
          </p:cNvGraphicFramePr>
          <p:nvPr>
            <p:extLst>
              <p:ext uri="{D42A27DB-BD31-4B8C-83A1-F6EECF244321}">
                <p14:modId xmlns="" xmlns:p14="http://schemas.microsoft.com/office/powerpoint/2010/main" val="3962559942"/>
              </p:ext>
            </p:extLst>
          </p:nvPr>
        </p:nvGraphicFramePr>
        <p:xfrm>
          <a:off x="1693838" y="1553759"/>
          <a:ext cx="5966460" cy="2168686"/>
        </p:xfrm>
        <a:graphic>
          <a:graphicData uri="http://schemas.openxmlformats.org/drawingml/2006/table">
            <a:tbl>
              <a:tblPr/>
              <a:tblGrid>
                <a:gridCol w="1975118"/>
                <a:gridCol w="3991342"/>
              </a:tblGrid>
              <a:tr h="440294">
                <a:tc>
                  <a:txBody>
                    <a:bodyPr/>
                    <a:lstStyle/>
                    <a:p>
                      <a:pPr>
                        <a:lnSpc>
                          <a:spcPct val="107000"/>
                        </a:lnSpc>
                        <a:spcAft>
                          <a:spcPts val="0"/>
                        </a:spcAft>
                      </a:pPr>
                      <a:r>
                        <a:rPr lang="en-US" sz="2400" b="1" i="1" dirty="0">
                          <a:latin typeface="Calibri"/>
                          <a:ea typeface="Calibri"/>
                          <a:cs typeface="Times New Roman"/>
                        </a:rPr>
                        <a:t>Field</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s-ES" sz="2000" b="1" i="1" dirty="0" smtClean="0">
                          <a:latin typeface="Calibri"/>
                          <a:ea typeface="Calibri"/>
                          <a:cs typeface="Times New Roman"/>
                        </a:rPr>
                        <a:t>Marine </a:t>
                      </a:r>
                      <a:r>
                        <a:rPr lang="es-ES" sz="2000" b="1" i="1" dirty="0" err="1" smtClean="0">
                          <a:latin typeface="Calibri"/>
                          <a:ea typeface="Calibri"/>
                          <a:cs typeface="Times New Roman"/>
                        </a:rPr>
                        <a:t>Techniques</a:t>
                      </a:r>
                      <a:endParaRPr lang="es-ES" sz="2000"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40294">
                <a:tc>
                  <a:txBody>
                    <a:bodyPr/>
                    <a:lstStyle/>
                    <a:p>
                      <a:pPr>
                        <a:lnSpc>
                          <a:spcPct val="107000"/>
                        </a:lnSpc>
                        <a:spcAft>
                          <a:spcPts val="0"/>
                        </a:spcAft>
                      </a:pPr>
                      <a:r>
                        <a:rPr lang="en-US" sz="2400" b="1" i="1" dirty="0">
                          <a:latin typeface="Calibri"/>
                          <a:ea typeface="Calibri"/>
                          <a:cs typeface="Times New Roman"/>
                        </a:rPr>
                        <a:t>Chapter</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es-ES" sz="2000" b="1" i="1" dirty="0" smtClean="0">
                          <a:latin typeface="Calibri"/>
                          <a:ea typeface="Calibri"/>
                          <a:cs typeface="Times New Roman"/>
                        </a:rPr>
                        <a:t>DC</a:t>
                      </a:r>
                      <a:r>
                        <a:rPr lang="es-ES" sz="2000" b="1" i="1" baseline="0" dirty="0" smtClean="0">
                          <a:latin typeface="Calibri"/>
                          <a:ea typeface="Calibri"/>
                          <a:cs typeface="Times New Roman"/>
                        </a:rPr>
                        <a:t> </a:t>
                      </a:r>
                      <a:r>
                        <a:rPr lang="es-ES" sz="2000" b="1" i="1" baseline="0" dirty="0" err="1" smtClean="0">
                          <a:latin typeface="Calibri"/>
                          <a:ea typeface="Calibri"/>
                          <a:cs typeface="Times New Roman"/>
                        </a:rPr>
                        <a:t>Installations</a:t>
                      </a:r>
                      <a:r>
                        <a:rPr lang="es-ES" sz="2000" b="1" i="1" baseline="0" dirty="0" smtClean="0">
                          <a:latin typeface="Calibri"/>
                          <a:ea typeface="Calibri"/>
                          <a:cs typeface="Times New Roman"/>
                        </a:rPr>
                        <a:t> </a:t>
                      </a:r>
                      <a:r>
                        <a:rPr lang="es-ES" sz="2000" b="1" i="1" baseline="0" dirty="0" err="1" smtClean="0">
                          <a:latin typeface="Calibri"/>
                          <a:ea typeface="Calibri"/>
                          <a:cs typeface="Times New Roman"/>
                        </a:rPr>
                        <a:t>on</a:t>
                      </a:r>
                      <a:r>
                        <a:rPr lang="es-ES" sz="2000" b="1" i="1" baseline="0" dirty="0" smtClean="0">
                          <a:latin typeface="Calibri"/>
                          <a:ea typeface="Calibri"/>
                          <a:cs typeface="Times New Roman"/>
                        </a:rPr>
                        <a:t> </a:t>
                      </a:r>
                      <a:r>
                        <a:rPr lang="es-ES" sz="2000" b="1" i="1" baseline="0" dirty="0" err="1" smtClean="0">
                          <a:latin typeface="Calibri"/>
                          <a:ea typeface="Calibri"/>
                          <a:cs typeface="Times New Roman"/>
                        </a:rPr>
                        <a:t>boats</a:t>
                      </a:r>
                      <a:endParaRPr lang="es-ES" sz="2000" b="1"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40294">
                <a:tc>
                  <a:txBody>
                    <a:bodyPr/>
                    <a:lstStyle/>
                    <a:p>
                      <a:pPr>
                        <a:lnSpc>
                          <a:spcPct val="107000"/>
                        </a:lnSpc>
                        <a:spcAft>
                          <a:spcPts val="0"/>
                        </a:spcAft>
                      </a:pPr>
                      <a:r>
                        <a:rPr lang="en-US" sz="2400" b="1" i="1" dirty="0">
                          <a:latin typeface="Calibri"/>
                          <a:ea typeface="Calibri"/>
                          <a:cs typeface="Times New Roman"/>
                        </a:rPr>
                        <a:t>Subtitle</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es-ES" sz="2000" b="1" i="1" dirty="0" err="1" smtClean="0">
                          <a:latin typeface="Calibri"/>
                          <a:ea typeface="Calibri"/>
                          <a:cs typeface="Times New Roman"/>
                        </a:rPr>
                        <a:t>Power</a:t>
                      </a:r>
                      <a:r>
                        <a:rPr lang="es-ES" sz="2000" b="1" i="1" baseline="0" dirty="0" smtClean="0">
                          <a:latin typeface="Calibri"/>
                          <a:ea typeface="Calibri"/>
                          <a:cs typeface="Times New Roman"/>
                        </a:rPr>
                        <a:t> </a:t>
                      </a:r>
                      <a:r>
                        <a:rPr lang="es-ES" sz="2000" b="1" i="1" baseline="0" dirty="0" err="1" smtClean="0">
                          <a:latin typeface="Calibri"/>
                          <a:ea typeface="Calibri"/>
                          <a:cs typeface="Times New Roman"/>
                        </a:rPr>
                        <a:t>batteries</a:t>
                      </a:r>
                      <a:r>
                        <a:rPr lang="es-ES" sz="2000" b="1" i="1" baseline="0" dirty="0" smtClean="0">
                          <a:latin typeface="Calibri"/>
                          <a:ea typeface="Calibri"/>
                          <a:cs typeface="Times New Roman"/>
                        </a:rPr>
                        <a:t> </a:t>
                      </a:r>
                      <a:r>
                        <a:rPr lang="es-ES" sz="2000" b="1" i="1" baseline="0" dirty="0" err="1" smtClean="0">
                          <a:latin typeface="Calibri"/>
                          <a:ea typeface="Calibri"/>
                          <a:cs typeface="Times New Roman"/>
                        </a:rPr>
                        <a:t>maintenance</a:t>
                      </a:r>
                      <a:r>
                        <a:rPr lang="es-ES" sz="2000" b="1" i="1" baseline="0" dirty="0" smtClean="0">
                          <a:latin typeface="Calibri"/>
                          <a:ea typeface="Calibri"/>
                          <a:cs typeface="Times New Roman"/>
                        </a:rPr>
                        <a:t> &amp; </a:t>
                      </a:r>
                      <a:r>
                        <a:rPr lang="es-ES" sz="2000" b="1" i="1" baseline="0" dirty="0" err="1" smtClean="0">
                          <a:latin typeface="Calibri"/>
                          <a:ea typeface="Calibri"/>
                          <a:cs typeface="Times New Roman"/>
                        </a:rPr>
                        <a:t>malfunctions</a:t>
                      </a:r>
                      <a:endParaRPr lang="es-ES" sz="2000" b="1" i="1" baseline="0"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419648">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s-ES" sz="2400" b="1" i="1" u="none" strike="noStrike" kern="1200" cap="none" spc="0" normalizeH="0" baseline="0" noProof="0" dirty="0" err="1" smtClean="0">
                          <a:ln>
                            <a:noFill/>
                          </a:ln>
                          <a:solidFill>
                            <a:prstClr val="black"/>
                          </a:solidFill>
                          <a:effectLst/>
                          <a:uLnTx/>
                          <a:uFillTx/>
                          <a:latin typeface="+mn-lt"/>
                          <a:ea typeface="Calibri"/>
                          <a:cs typeface="Times New Roman"/>
                        </a:rPr>
                        <a:t>Number</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es-ES" sz="2000" b="1" i="1" baseline="0" dirty="0" smtClean="0">
                          <a:latin typeface="+mn-lt"/>
                          <a:ea typeface="Calibri"/>
                          <a:cs typeface="Times New Roman"/>
                        </a:rPr>
                        <a:t>DLP-MT66-PPT1-BatteryCheck&amp;Malfunction</a:t>
                      </a:r>
                      <a:endParaRPr lang="es-ES" sz="2000" b="1" i="1" baseline="0"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
        <p:nvSpPr>
          <p:cNvPr id="18433" name="Rectangle 1"/>
          <p:cNvSpPr>
            <a:spLocks noChangeArrowheads="1"/>
          </p:cNvSpPr>
          <p:nvPr/>
        </p:nvSpPr>
        <p:spPr bwMode="auto">
          <a:xfrm>
            <a:off x="0" y="-1321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31069426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a:t>
            </a:r>
            <a:endParaRPr sz="3200" b="1">
              <a:solidFill>
                <a:srgbClr val="76923C"/>
              </a:solidFill>
              <a:latin typeface="Calibri"/>
              <a:ea typeface="Calibri"/>
              <a:cs typeface="Calibri"/>
              <a:sym typeface="Calibri"/>
            </a:endParaRPr>
          </a:p>
        </p:txBody>
      </p:sp>
      <p:pic>
        <p:nvPicPr>
          <p:cNvPr id="85" name="Google Shape;85;p1"/>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86" name="Google Shape;86;p1"/>
          <p:cNvSpPr txBox="1"/>
          <p:nvPr/>
        </p:nvSpPr>
        <p:spPr>
          <a:xfrm>
            <a:off x="428596" y="1017974"/>
            <a:ext cx="8496944" cy="321471"/>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A battery is a reversible device. It can give in energy to the consumers at different rates and must be recharged as continuously as possible to keep a zero balance.  </a:t>
            </a:r>
            <a:endParaRPr sz="1600" b="1" i="0" u="none" strike="noStrike" cap="none">
              <a:solidFill>
                <a:srgbClr val="76923C"/>
              </a:solidFill>
              <a:latin typeface="Calibri"/>
              <a:ea typeface="Calibri"/>
              <a:cs typeface="Calibri"/>
              <a:sym typeface="Calibri"/>
            </a:endParaRPr>
          </a:p>
        </p:txBody>
      </p:sp>
      <p:sp>
        <p:nvSpPr>
          <p:cNvPr id="87" name="Google Shape;87;p1"/>
          <p:cNvSpPr txBox="1"/>
          <p:nvPr/>
        </p:nvSpPr>
        <p:spPr>
          <a:xfrm>
            <a:off x="500034" y="1553759"/>
            <a:ext cx="8496944" cy="321471"/>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A battery charger  generates the energy needed by the battery. The charger must be powerful enough to replace the consumed energy  in an automatic way. The energy transfer has to be efficient and safe. </a:t>
            </a:r>
            <a:endParaRPr sz="1600" b="1" i="0" u="none" strike="noStrike" cap="none">
              <a:solidFill>
                <a:srgbClr val="76923C"/>
              </a:solidFill>
              <a:latin typeface="Calibri"/>
              <a:ea typeface="Calibri"/>
              <a:cs typeface="Calibri"/>
              <a:sym typeface="Calibri"/>
            </a:endParaRPr>
          </a:p>
        </p:txBody>
      </p:sp>
      <p:pic>
        <p:nvPicPr>
          <p:cNvPr id="88" name="Google Shape;88;p1"/>
          <p:cNvPicPr preferRelativeResize="0"/>
          <p:nvPr/>
        </p:nvPicPr>
        <p:blipFill rotWithShape="1">
          <a:blip r:embed="rId4">
            <a:alphaModFix/>
          </a:blip>
          <a:srcRect/>
          <a:stretch/>
        </p:blipFill>
        <p:spPr>
          <a:xfrm>
            <a:off x="428596" y="2089544"/>
            <a:ext cx="4104086" cy="2411018"/>
          </a:xfrm>
          <a:prstGeom prst="rect">
            <a:avLst/>
          </a:prstGeom>
          <a:noFill/>
          <a:ln w="9525" cap="flat" cmpd="sng">
            <a:solidFill>
              <a:schemeClr val="accent1"/>
            </a:solidFill>
            <a:prstDash val="solid"/>
            <a:miter lim="800000"/>
            <a:headEnd type="none" w="sm" len="sm"/>
            <a:tailEnd type="none" w="sm" len="sm"/>
          </a:ln>
        </p:spPr>
      </p:pic>
      <p:sp>
        <p:nvSpPr>
          <p:cNvPr id="89" name="Google Shape;89;p1"/>
          <p:cNvSpPr/>
          <p:nvPr/>
        </p:nvSpPr>
        <p:spPr>
          <a:xfrm>
            <a:off x="6143636" y="2143122"/>
            <a:ext cx="1857388" cy="589364"/>
          </a:xfrm>
          <a:prstGeom prst="flowChartProcess">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Go the basics</a:t>
            </a:r>
            <a:endParaRPr sz="1800" b="0" i="0" u="none" strike="noStrike" cap="none">
              <a:solidFill>
                <a:schemeClr val="lt1"/>
              </a:solidFill>
              <a:latin typeface="Calibri"/>
              <a:ea typeface="Calibri"/>
              <a:cs typeface="Calibri"/>
              <a:sym typeface="Calibri"/>
            </a:endParaRPr>
          </a:p>
        </p:txBody>
      </p:sp>
      <p:sp>
        <p:nvSpPr>
          <p:cNvPr id="90" name="Google Shape;90;p1"/>
          <p:cNvSpPr/>
          <p:nvPr/>
        </p:nvSpPr>
        <p:spPr>
          <a:xfrm>
            <a:off x="6143636" y="2732485"/>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Teach me more</a:t>
            </a:r>
            <a:endParaRPr sz="1800" b="0" i="0" u="none" strike="noStrike" cap="none">
              <a:solidFill>
                <a:schemeClr val="lt1"/>
              </a:solidFill>
              <a:latin typeface="Calibri"/>
              <a:ea typeface="Calibri"/>
              <a:cs typeface="Calibri"/>
              <a:sym typeface="Calibri"/>
            </a:endParaRPr>
          </a:p>
        </p:txBody>
      </p:sp>
      <p:sp>
        <p:nvSpPr>
          <p:cNvPr id="91" name="Google Shape;91;p1"/>
          <p:cNvSpPr/>
          <p:nvPr/>
        </p:nvSpPr>
        <p:spPr>
          <a:xfrm>
            <a:off x="6143636" y="3321849"/>
            <a:ext cx="1857388" cy="589364"/>
          </a:xfrm>
          <a:prstGeom prst="flowChartProcess">
            <a:avLst/>
          </a:prstGeom>
          <a:solidFill>
            <a:schemeClr val="accent2"/>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Test me</a:t>
            </a:r>
            <a:endParaRPr sz="1800" b="0" i="0" u="none" strike="noStrike" cap="none">
              <a:solidFill>
                <a:schemeClr val="lt1"/>
              </a:solidFill>
              <a:latin typeface="Calibri"/>
              <a:ea typeface="Calibri"/>
              <a:cs typeface="Calibri"/>
              <a:sym typeface="Calibri"/>
            </a:endParaRPr>
          </a:p>
        </p:txBody>
      </p:sp>
      <p:pic>
        <p:nvPicPr>
          <p:cNvPr id="92" name="Google Shape;92;p1"/>
          <p:cNvPicPr preferRelativeResize="0"/>
          <p:nvPr/>
        </p:nvPicPr>
        <p:blipFill>
          <a:blip r:embed="rId5">
            <a:alphaModFix/>
          </a:blip>
          <a:stretch>
            <a:fillRect/>
          </a:stretch>
        </p:blipFill>
        <p:spPr>
          <a:xfrm>
            <a:off x="500038" y="4500563"/>
            <a:ext cx="3570761" cy="5893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BASICS</a:t>
            </a:r>
            <a:endParaRPr sz="3200" b="1">
              <a:solidFill>
                <a:srgbClr val="76923C"/>
              </a:solidFill>
              <a:latin typeface="Calibri"/>
              <a:ea typeface="Calibri"/>
              <a:cs typeface="Calibri"/>
              <a:sym typeface="Calibri"/>
            </a:endParaRPr>
          </a:p>
        </p:txBody>
      </p:sp>
      <p:pic>
        <p:nvPicPr>
          <p:cNvPr id="98" name="Google Shape;98;p2"/>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99" name="Google Shape;99;p2"/>
          <p:cNvSpPr txBox="1"/>
          <p:nvPr/>
        </p:nvSpPr>
        <p:spPr>
          <a:xfrm>
            <a:off x="3464711" y="964395"/>
            <a:ext cx="5210796"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 The input comes from the AC line. </a:t>
            </a:r>
            <a:endParaRPr sz="1600" b="1" i="0" u="none" strike="noStrike" cap="none">
              <a:solidFill>
                <a:srgbClr val="76923C"/>
              </a:solidFill>
              <a:latin typeface="Calibri"/>
              <a:ea typeface="Calibri"/>
              <a:cs typeface="Calibri"/>
              <a:sym typeface="Calibri"/>
            </a:endParaRPr>
          </a:p>
        </p:txBody>
      </p:sp>
      <p:sp>
        <p:nvSpPr>
          <p:cNvPr id="100" name="Google Shape;100;p2"/>
          <p:cNvSpPr txBox="1"/>
          <p:nvPr/>
        </p:nvSpPr>
        <p:spPr>
          <a:xfrm>
            <a:off x="3500430" y="1607337"/>
            <a:ext cx="5496548"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600"/>
              <a:buFont typeface="Calibri"/>
              <a:buNone/>
            </a:pPr>
            <a:endParaRPr sz="1600" b="1" i="0" u="none" strike="noStrike" cap="none">
              <a:solidFill>
                <a:srgbClr val="76923C"/>
              </a:solidFill>
              <a:latin typeface="Calibri"/>
              <a:ea typeface="Calibri"/>
              <a:cs typeface="Calibri"/>
              <a:sym typeface="Calibri"/>
            </a:endParaRPr>
          </a:p>
        </p:txBody>
      </p:sp>
      <p:sp>
        <p:nvSpPr>
          <p:cNvPr id="101" name="Google Shape;101;p2"/>
          <p:cNvSpPr/>
          <p:nvPr/>
        </p:nvSpPr>
        <p:spPr>
          <a:xfrm>
            <a:off x="3786182" y="3536163"/>
            <a:ext cx="1857388" cy="589364"/>
          </a:xfrm>
          <a:prstGeom prst="flowChartProcess">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Take me back</a:t>
            </a:r>
            <a:endParaRPr sz="1800" b="0" i="0" u="none" strike="noStrike" cap="none">
              <a:solidFill>
                <a:schemeClr val="lt1"/>
              </a:solidFill>
              <a:latin typeface="Calibri"/>
              <a:ea typeface="Calibri"/>
              <a:cs typeface="Calibri"/>
              <a:sym typeface="Calibri"/>
            </a:endParaRPr>
          </a:p>
        </p:txBody>
      </p:sp>
      <p:sp>
        <p:nvSpPr>
          <p:cNvPr id="102" name="Google Shape;102;p2"/>
          <p:cNvSpPr/>
          <p:nvPr/>
        </p:nvSpPr>
        <p:spPr>
          <a:xfrm>
            <a:off x="6643702" y="3536163"/>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Teach me more</a:t>
            </a:r>
            <a:endParaRPr sz="1800" b="0" i="0" u="none" strike="noStrike" cap="none">
              <a:solidFill>
                <a:schemeClr val="lt1"/>
              </a:solidFill>
              <a:latin typeface="Calibri"/>
              <a:ea typeface="Calibri"/>
              <a:cs typeface="Calibri"/>
              <a:sym typeface="Calibri"/>
            </a:endParaRPr>
          </a:p>
        </p:txBody>
      </p:sp>
      <p:pic>
        <p:nvPicPr>
          <p:cNvPr id="103" name="Google Shape;103;p2"/>
          <p:cNvPicPr preferRelativeResize="0"/>
          <p:nvPr/>
        </p:nvPicPr>
        <p:blipFill rotWithShape="1">
          <a:blip r:embed="rId4">
            <a:alphaModFix/>
          </a:blip>
          <a:srcRect/>
          <a:stretch/>
        </p:blipFill>
        <p:spPr>
          <a:xfrm>
            <a:off x="357159" y="803659"/>
            <a:ext cx="2867025" cy="3614738"/>
          </a:xfrm>
          <a:prstGeom prst="rect">
            <a:avLst/>
          </a:prstGeom>
          <a:noFill/>
          <a:ln w="9525" cap="flat" cmpd="sng">
            <a:solidFill>
              <a:schemeClr val="accent1"/>
            </a:solidFill>
            <a:prstDash val="solid"/>
            <a:miter lim="800000"/>
            <a:headEnd type="none" w="sm" len="sm"/>
            <a:tailEnd type="none" w="sm" len="sm"/>
          </a:ln>
        </p:spPr>
      </p:pic>
      <p:sp>
        <p:nvSpPr>
          <p:cNvPr id="104" name="Google Shape;104;p2"/>
          <p:cNvSpPr txBox="1"/>
          <p:nvPr/>
        </p:nvSpPr>
        <p:spPr>
          <a:xfrm>
            <a:off x="3464711" y="1339444"/>
            <a:ext cx="5210796"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 The electric power is given at a voltage (e.g. 230 VAC) and</a:t>
            </a:r>
            <a:endParaRPr/>
          </a:p>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 and intensity (e.g. 2 Amps).</a:t>
            </a:r>
            <a:endParaRPr sz="1600" b="1" i="0" u="none" strike="noStrike" cap="none">
              <a:solidFill>
                <a:srgbClr val="76923C"/>
              </a:solidFill>
              <a:latin typeface="Calibri"/>
              <a:ea typeface="Calibri"/>
              <a:cs typeface="Calibri"/>
              <a:sym typeface="Calibri"/>
            </a:endParaRPr>
          </a:p>
        </p:txBody>
      </p:sp>
      <p:sp>
        <p:nvSpPr>
          <p:cNvPr id="105" name="Google Shape;105;p2"/>
          <p:cNvSpPr txBox="1"/>
          <p:nvPr/>
        </p:nvSpPr>
        <p:spPr>
          <a:xfrm>
            <a:off x="3464711" y="1768072"/>
            <a:ext cx="5210796"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 The voltage is reduced to an adequate level, say 24 VDC.</a:t>
            </a:r>
            <a:endParaRPr sz="1600" b="1" i="0" u="none" strike="noStrike" cap="none">
              <a:solidFill>
                <a:srgbClr val="76923C"/>
              </a:solidFill>
              <a:latin typeface="Calibri"/>
              <a:ea typeface="Calibri"/>
              <a:cs typeface="Calibri"/>
              <a:sym typeface="Calibri"/>
            </a:endParaRPr>
          </a:p>
        </p:txBody>
      </p:sp>
      <p:sp>
        <p:nvSpPr>
          <p:cNvPr id="106" name="Google Shape;106;p2"/>
          <p:cNvSpPr txBox="1"/>
          <p:nvPr/>
        </p:nvSpPr>
        <p:spPr>
          <a:xfrm>
            <a:off x="3464711" y="2143122"/>
            <a:ext cx="521079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At this stage the voltage is converted into Direct Current by means of a diode bridge.</a:t>
            </a:r>
            <a:endParaRPr sz="1600" b="1" i="0" u="none" strike="noStrike" cap="none">
              <a:solidFill>
                <a:srgbClr val="76923C"/>
              </a:solidFill>
              <a:latin typeface="Calibri"/>
              <a:ea typeface="Calibri"/>
              <a:cs typeface="Calibri"/>
              <a:sym typeface="Calibri"/>
            </a:endParaRPr>
          </a:p>
        </p:txBody>
      </p:sp>
      <p:sp>
        <p:nvSpPr>
          <p:cNvPr id="107" name="Google Shape;107;p2"/>
          <p:cNvSpPr txBox="1"/>
          <p:nvPr/>
        </p:nvSpPr>
        <p:spPr>
          <a:xfrm>
            <a:off x="3464711" y="2678907"/>
            <a:ext cx="521079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On the last stage the power is given in to the battery at an adequate level of intensity. A control device is needed. Sometimes it is just a diode.</a:t>
            </a:r>
            <a:endParaRPr sz="1600" b="1" i="0" u="none" strike="noStrike" cap="none">
              <a:solidFill>
                <a:srgbClr val="76923C"/>
              </a:solidFill>
              <a:latin typeface="Calibri"/>
              <a:ea typeface="Calibri"/>
              <a:cs typeface="Calibri"/>
              <a:sym typeface="Calibri"/>
            </a:endParaRPr>
          </a:p>
        </p:txBody>
      </p:sp>
      <p:pic>
        <p:nvPicPr>
          <p:cNvPr id="108" name="Google Shape;108;p2"/>
          <p:cNvPicPr preferRelativeResize="0"/>
          <p:nvPr/>
        </p:nvPicPr>
        <p:blipFill>
          <a:blip r:embed="rId5">
            <a:alphaModFix/>
          </a:blip>
          <a:stretch>
            <a:fillRect/>
          </a:stretch>
        </p:blipFill>
        <p:spPr>
          <a:xfrm>
            <a:off x="500038" y="4500563"/>
            <a:ext cx="3570761" cy="5893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BASICS</a:t>
            </a:r>
            <a:endParaRPr sz="3200" b="1">
              <a:solidFill>
                <a:srgbClr val="76923C"/>
              </a:solidFill>
              <a:latin typeface="Calibri"/>
              <a:ea typeface="Calibri"/>
              <a:cs typeface="Calibri"/>
              <a:sym typeface="Calibri"/>
            </a:endParaRPr>
          </a:p>
        </p:txBody>
      </p:sp>
      <p:pic>
        <p:nvPicPr>
          <p:cNvPr id="114" name="Google Shape;114;p3"/>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115" name="Google Shape;115;p3"/>
          <p:cNvSpPr txBox="1"/>
          <p:nvPr/>
        </p:nvSpPr>
        <p:spPr>
          <a:xfrm>
            <a:off x="714348" y="964395"/>
            <a:ext cx="3214711"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 Realistic view of a battery charger. </a:t>
            </a:r>
            <a:endParaRPr sz="1600" b="1" i="0" u="none" strike="noStrike" cap="none">
              <a:solidFill>
                <a:srgbClr val="76923C"/>
              </a:solidFill>
              <a:latin typeface="Calibri"/>
              <a:ea typeface="Calibri"/>
              <a:cs typeface="Calibri"/>
              <a:sym typeface="Calibri"/>
            </a:endParaRPr>
          </a:p>
        </p:txBody>
      </p:sp>
      <p:sp>
        <p:nvSpPr>
          <p:cNvPr id="116" name="Google Shape;116;p3"/>
          <p:cNvSpPr txBox="1"/>
          <p:nvPr/>
        </p:nvSpPr>
        <p:spPr>
          <a:xfrm>
            <a:off x="3500430" y="1607337"/>
            <a:ext cx="5496548"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600"/>
              <a:buFont typeface="Calibri"/>
              <a:buNone/>
            </a:pPr>
            <a:endParaRPr sz="1600" b="1" i="0" u="none" strike="noStrike" cap="none">
              <a:solidFill>
                <a:srgbClr val="76923C"/>
              </a:solidFill>
              <a:latin typeface="Calibri"/>
              <a:ea typeface="Calibri"/>
              <a:cs typeface="Calibri"/>
              <a:sym typeface="Calibri"/>
            </a:endParaRPr>
          </a:p>
        </p:txBody>
      </p:sp>
      <p:sp>
        <p:nvSpPr>
          <p:cNvPr id="117" name="Google Shape;117;p3"/>
          <p:cNvSpPr/>
          <p:nvPr/>
        </p:nvSpPr>
        <p:spPr>
          <a:xfrm>
            <a:off x="1928794" y="3750477"/>
            <a:ext cx="1857388" cy="589364"/>
          </a:xfrm>
          <a:prstGeom prst="flowChartProcess">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Take me back</a:t>
            </a:r>
            <a:endParaRPr sz="1800" b="0" i="0" u="none" strike="noStrike" cap="none">
              <a:solidFill>
                <a:schemeClr val="lt1"/>
              </a:solidFill>
              <a:latin typeface="Calibri"/>
              <a:ea typeface="Calibri"/>
              <a:cs typeface="Calibri"/>
              <a:sym typeface="Calibri"/>
            </a:endParaRPr>
          </a:p>
        </p:txBody>
      </p:sp>
      <p:sp>
        <p:nvSpPr>
          <p:cNvPr id="118" name="Google Shape;118;p3"/>
          <p:cNvSpPr txBox="1"/>
          <p:nvPr/>
        </p:nvSpPr>
        <p:spPr>
          <a:xfrm>
            <a:off x="4500563" y="1339444"/>
            <a:ext cx="3960631"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Inside this box the hardware is assembled: the voltage transformer, the diode bridge and the control unit.</a:t>
            </a:r>
            <a:endParaRPr sz="1600" b="1" i="0" u="none" strike="noStrike" cap="none">
              <a:solidFill>
                <a:srgbClr val="76923C"/>
              </a:solidFill>
              <a:latin typeface="Calibri"/>
              <a:ea typeface="Calibri"/>
              <a:cs typeface="Calibri"/>
              <a:sym typeface="Calibri"/>
            </a:endParaRPr>
          </a:p>
        </p:txBody>
      </p:sp>
      <p:pic>
        <p:nvPicPr>
          <p:cNvPr id="119" name="Google Shape;119;p3"/>
          <p:cNvPicPr preferRelativeResize="0"/>
          <p:nvPr/>
        </p:nvPicPr>
        <p:blipFill rotWithShape="1">
          <a:blip r:embed="rId4">
            <a:alphaModFix/>
          </a:blip>
          <a:srcRect/>
          <a:stretch/>
        </p:blipFill>
        <p:spPr>
          <a:xfrm>
            <a:off x="428597" y="1285866"/>
            <a:ext cx="3858475" cy="2264571"/>
          </a:xfrm>
          <a:prstGeom prst="rect">
            <a:avLst/>
          </a:prstGeom>
          <a:noFill/>
          <a:ln w="9525" cap="flat" cmpd="sng">
            <a:solidFill>
              <a:schemeClr val="accent1"/>
            </a:solidFill>
            <a:prstDash val="solid"/>
            <a:miter lim="800000"/>
            <a:headEnd type="none" w="sm" len="sm"/>
            <a:tailEnd type="none" w="sm" len="sm"/>
          </a:ln>
        </p:spPr>
      </p:pic>
      <p:sp>
        <p:nvSpPr>
          <p:cNvPr id="120" name="Google Shape;120;p3"/>
          <p:cNvSpPr txBox="1"/>
          <p:nvPr/>
        </p:nvSpPr>
        <p:spPr>
          <a:xfrm>
            <a:off x="4500563" y="2089543"/>
            <a:ext cx="3960631"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On the exterior, there are a number of connection terminals and some leds indicating the charger mode.</a:t>
            </a:r>
            <a:endParaRPr sz="1600" b="1" i="0" u="none" strike="noStrike" cap="none">
              <a:solidFill>
                <a:srgbClr val="76923C"/>
              </a:solidFill>
              <a:latin typeface="Calibri"/>
              <a:ea typeface="Calibri"/>
              <a:cs typeface="Calibri"/>
              <a:sym typeface="Calibri"/>
            </a:endParaRPr>
          </a:p>
        </p:txBody>
      </p:sp>
      <p:sp>
        <p:nvSpPr>
          <p:cNvPr id="121" name="Google Shape;121;p3"/>
          <p:cNvSpPr txBox="1"/>
          <p:nvPr/>
        </p:nvSpPr>
        <p:spPr>
          <a:xfrm>
            <a:off x="4500563" y="2893221"/>
            <a:ext cx="3960631"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Simple to connect. Two terminals for the AC supply and other two for the battery</a:t>
            </a:r>
            <a:endParaRPr sz="1600" b="1" i="0" u="none" strike="noStrike" cap="none">
              <a:solidFill>
                <a:srgbClr val="76923C"/>
              </a:solidFill>
              <a:latin typeface="Calibri"/>
              <a:ea typeface="Calibri"/>
              <a:cs typeface="Calibri"/>
              <a:sym typeface="Calibri"/>
            </a:endParaRPr>
          </a:p>
        </p:txBody>
      </p:sp>
      <p:sp>
        <p:nvSpPr>
          <p:cNvPr id="122" name="Google Shape;122;p3"/>
          <p:cNvSpPr/>
          <p:nvPr/>
        </p:nvSpPr>
        <p:spPr>
          <a:xfrm>
            <a:off x="5143504" y="3750477"/>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Teach me more</a:t>
            </a:r>
            <a:endParaRPr sz="1800" b="0" i="0" u="none" strike="noStrike" cap="none">
              <a:solidFill>
                <a:schemeClr val="lt1"/>
              </a:solidFill>
              <a:latin typeface="Calibri"/>
              <a:ea typeface="Calibri"/>
              <a:cs typeface="Calibri"/>
              <a:sym typeface="Calibri"/>
            </a:endParaRPr>
          </a:p>
        </p:txBody>
      </p:sp>
      <p:pic>
        <p:nvPicPr>
          <p:cNvPr id="123" name="Google Shape;123;p3"/>
          <p:cNvPicPr preferRelativeResize="0"/>
          <p:nvPr/>
        </p:nvPicPr>
        <p:blipFill>
          <a:blip r:embed="rId5">
            <a:alphaModFix/>
          </a:blip>
          <a:stretch>
            <a:fillRect/>
          </a:stretch>
        </p:blipFill>
        <p:spPr>
          <a:xfrm>
            <a:off x="500038" y="4500563"/>
            <a:ext cx="3570761" cy="58936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ADVANCED</a:t>
            </a:r>
            <a:endParaRPr sz="3200" b="1">
              <a:solidFill>
                <a:srgbClr val="76923C"/>
              </a:solidFill>
              <a:latin typeface="Calibri"/>
              <a:ea typeface="Calibri"/>
              <a:cs typeface="Calibri"/>
              <a:sym typeface="Calibri"/>
            </a:endParaRPr>
          </a:p>
        </p:txBody>
      </p:sp>
      <p:pic>
        <p:nvPicPr>
          <p:cNvPr id="129" name="Google Shape;129;p4"/>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130" name="Google Shape;130;p4"/>
          <p:cNvSpPr txBox="1"/>
          <p:nvPr/>
        </p:nvSpPr>
        <p:spPr>
          <a:xfrm>
            <a:off x="5715008" y="910816"/>
            <a:ext cx="2714644"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This is a commercial battery charger.</a:t>
            </a:r>
            <a:endParaRPr sz="1600" b="1" i="0" u="none" strike="noStrike" cap="none">
              <a:solidFill>
                <a:srgbClr val="76923C"/>
              </a:solidFill>
              <a:latin typeface="Calibri"/>
              <a:ea typeface="Calibri"/>
              <a:cs typeface="Calibri"/>
              <a:sym typeface="Calibri"/>
            </a:endParaRPr>
          </a:p>
        </p:txBody>
      </p:sp>
      <p:sp>
        <p:nvSpPr>
          <p:cNvPr id="131" name="Google Shape;131;p4"/>
          <p:cNvSpPr txBox="1"/>
          <p:nvPr/>
        </p:nvSpPr>
        <p:spPr>
          <a:xfrm>
            <a:off x="3500430" y="1607337"/>
            <a:ext cx="5496548"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600"/>
              <a:buFont typeface="Calibri"/>
              <a:buNone/>
            </a:pPr>
            <a:endParaRPr sz="1600" b="1" i="0" u="none" strike="noStrike" cap="none">
              <a:solidFill>
                <a:srgbClr val="76923C"/>
              </a:solidFill>
              <a:latin typeface="Calibri"/>
              <a:ea typeface="Calibri"/>
              <a:cs typeface="Calibri"/>
              <a:sym typeface="Calibri"/>
            </a:endParaRPr>
          </a:p>
        </p:txBody>
      </p:sp>
      <p:sp>
        <p:nvSpPr>
          <p:cNvPr id="132" name="Google Shape;132;p4"/>
          <p:cNvSpPr txBox="1"/>
          <p:nvPr/>
        </p:nvSpPr>
        <p:spPr>
          <a:xfrm>
            <a:off x="5715008" y="1357304"/>
            <a:ext cx="2786082"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Checking its correct  operation is quite easy. It is just necessary to follow a number of steps.</a:t>
            </a:r>
            <a:endParaRPr sz="1600" b="1" i="0" u="none" strike="noStrike" cap="none">
              <a:solidFill>
                <a:srgbClr val="76923C"/>
              </a:solidFill>
              <a:latin typeface="Calibri"/>
              <a:ea typeface="Calibri"/>
              <a:cs typeface="Calibri"/>
              <a:sym typeface="Calibri"/>
            </a:endParaRPr>
          </a:p>
        </p:txBody>
      </p:sp>
      <p:sp>
        <p:nvSpPr>
          <p:cNvPr id="133" name="Google Shape;133;p4"/>
          <p:cNvSpPr txBox="1"/>
          <p:nvPr/>
        </p:nvSpPr>
        <p:spPr>
          <a:xfrm>
            <a:off x="5715008" y="2125263"/>
            <a:ext cx="2786082"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On the lower part of the charger there are the AC and battery connectors.</a:t>
            </a:r>
            <a:endParaRPr sz="1600" b="1" i="0" u="none" strike="noStrike" cap="none">
              <a:solidFill>
                <a:srgbClr val="76923C"/>
              </a:solidFill>
              <a:latin typeface="Calibri"/>
              <a:ea typeface="Calibri"/>
              <a:cs typeface="Calibri"/>
              <a:sym typeface="Calibri"/>
            </a:endParaRPr>
          </a:p>
        </p:txBody>
      </p:sp>
      <p:pic>
        <p:nvPicPr>
          <p:cNvPr id="134" name="Google Shape;134;p4"/>
          <p:cNvPicPr preferRelativeResize="0"/>
          <p:nvPr/>
        </p:nvPicPr>
        <p:blipFill rotWithShape="1">
          <a:blip r:embed="rId4">
            <a:alphaModFix/>
          </a:blip>
          <a:srcRect/>
          <a:stretch/>
        </p:blipFill>
        <p:spPr>
          <a:xfrm>
            <a:off x="360001" y="810000"/>
            <a:ext cx="5172075" cy="3600450"/>
          </a:xfrm>
          <a:prstGeom prst="rect">
            <a:avLst/>
          </a:prstGeom>
          <a:noFill/>
          <a:ln w="9525" cap="flat" cmpd="sng">
            <a:solidFill>
              <a:schemeClr val="accent1"/>
            </a:solidFill>
            <a:prstDash val="solid"/>
            <a:miter lim="800000"/>
            <a:headEnd type="none" w="sm" len="sm"/>
            <a:tailEnd type="none" w="sm" len="sm"/>
          </a:ln>
        </p:spPr>
      </p:pic>
      <p:sp>
        <p:nvSpPr>
          <p:cNvPr id="135" name="Google Shape;135;p4"/>
          <p:cNvSpPr txBox="1"/>
          <p:nvPr/>
        </p:nvSpPr>
        <p:spPr>
          <a:xfrm>
            <a:off x="5715008" y="2893221"/>
            <a:ext cx="2786082"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On the front panel there are three leds that help check a correct running.</a:t>
            </a:r>
            <a:endParaRPr sz="1600" b="1" i="0" u="none" strike="noStrike" cap="none">
              <a:solidFill>
                <a:srgbClr val="76923C"/>
              </a:solidFill>
              <a:latin typeface="Calibri"/>
              <a:ea typeface="Calibri"/>
              <a:cs typeface="Calibri"/>
              <a:sym typeface="Calibri"/>
            </a:endParaRPr>
          </a:p>
        </p:txBody>
      </p:sp>
      <p:sp>
        <p:nvSpPr>
          <p:cNvPr id="136" name="Google Shape;136;p4"/>
          <p:cNvSpPr/>
          <p:nvPr/>
        </p:nvSpPr>
        <p:spPr>
          <a:xfrm>
            <a:off x="6357950" y="3589741"/>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Next </a:t>
            </a:r>
            <a:endParaRPr sz="1800" b="0" i="0" u="none" strike="noStrike" cap="none">
              <a:solidFill>
                <a:schemeClr val="lt1"/>
              </a:solidFill>
              <a:latin typeface="Calibri"/>
              <a:ea typeface="Calibri"/>
              <a:cs typeface="Calibri"/>
              <a:sym typeface="Calibri"/>
            </a:endParaRPr>
          </a:p>
        </p:txBody>
      </p:sp>
      <p:pic>
        <p:nvPicPr>
          <p:cNvPr id="137" name="Google Shape;137;p4"/>
          <p:cNvPicPr preferRelativeResize="0"/>
          <p:nvPr/>
        </p:nvPicPr>
        <p:blipFill>
          <a:blip r:embed="rId5">
            <a:alphaModFix/>
          </a:blip>
          <a:stretch>
            <a:fillRect/>
          </a:stretch>
        </p:blipFill>
        <p:spPr>
          <a:xfrm>
            <a:off x="500038" y="4500563"/>
            <a:ext cx="3570761" cy="5893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5"/>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ADVANCED</a:t>
            </a:r>
            <a:endParaRPr sz="3200" b="1">
              <a:solidFill>
                <a:srgbClr val="76923C"/>
              </a:solidFill>
              <a:latin typeface="Calibri"/>
              <a:ea typeface="Calibri"/>
              <a:cs typeface="Calibri"/>
              <a:sym typeface="Calibri"/>
            </a:endParaRPr>
          </a:p>
        </p:txBody>
      </p:sp>
      <p:pic>
        <p:nvPicPr>
          <p:cNvPr id="143" name="Google Shape;143;p5"/>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144" name="Google Shape;144;p5"/>
          <p:cNvSpPr txBox="1"/>
          <p:nvPr/>
        </p:nvSpPr>
        <p:spPr>
          <a:xfrm>
            <a:off x="4643438" y="910816"/>
            <a:ext cx="3786214"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This is a electric tester.</a:t>
            </a:r>
            <a:endParaRPr sz="1600" b="1" i="0" u="none" strike="noStrike" cap="none">
              <a:solidFill>
                <a:srgbClr val="76923C"/>
              </a:solidFill>
              <a:latin typeface="Calibri"/>
              <a:ea typeface="Calibri"/>
              <a:cs typeface="Calibri"/>
              <a:sym typeface="Calibri"/>
            </a:endParaRPr>
          </a:p>
        </p:txBody>
      </p:sp>
      <p:sp>
        <p:nvSpPr>
          <p:cNvPr id="145" name="Google Shape;145;p5"/>
          <p:cNvSpPr txBox="1"/>
          <p:nvPr/>
        </p:nvSpPr>
        <p:spPr>
          <a:xfrm>
            <a:off x="3500430" y="1607337"/>
            <a:ext cx="5496548"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600"/>
              <a:buFont typeface="Calibri"/>
              <a:buNone/>
            </a:pPr>
            <a:endParaRPr sz="1600" b="1" i="0" u="none" strike="noStrike" cap="none">
              <a:solidFill>
                <a:srgbClr val="76923C"/>
              </a:solidFill>
              <a:latin typeface="Calibri"/>
              <a:ea typeface="Calibri"/>
              <a:cs typeface="Calibri"/>
              <a:sym typeface="Calibri"/>
            </a:endParaRPr>
          </a:p>
        </p:txBody>
      </p:sp>
      <p:sp>
        <p:nvSpPr>
          <p:cNvPr id="146" name="Google Shape;146;p5"/>
          <p:cNvSpPr txBox="1"/>
          <p:nvPr/>
        </p:nvSpPr>
        <p:spPr>
          <a:xfrm>
            <a:off x="4643438" y="1357304"/>
            <a:ext cx="3786214"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Now is set on VDC 200 V scale</a:t>
            </a:r>
            <a:endParaRPr sz="1600" b="1" i="0" u="none" strike="noStrike" cap="none">
              <a:solidFill>
                <a:srgbClr val="76923C"/>
              </a:solidFill>
              <a:latin typeface="Calibri"/>
              <a:ea typeface="Calibri"/>
              <a:cs typeface="Calibri"/>
              <a:sym typeface="Calibri"/>
            </a:endParaRPr>
          </a:p>
        </p:txBody>
      </p:sp>
      <p:sp>
        <p:nvSpPr>
          <p:cNvPr id="147" name="Google Shape;147;p5"/>
          <p:cNvSpPr txBox="1"/>
          <p:nvPr/>
        </p:nvSpPr>
        <p:spPr>
          <a:xfrm>
            <a:off x="4643438" y="2125263"/>
            <a:ext cx="3714776"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test cables are inserted into the V socket (red one) and into the COM socket (black one)</a:t>
            </a:r>
            <a:endParaRPr sz="1600" b="1" i="0" u="none" strike="noStrike" cap="none">
              <a:solidFill>
                <a:srgbClr val="76923C"/>
              </a:solidFill>
              <a:latin typeface="Calibri"/>
              <a:ea typeface="Calibri"/>
              <a:cs typeface="Calibri"/>
              <a:sym typeface="Calibri"/>
            </a:endParaRPr>
          </a:p>
        </p:txBody>
      </p:sp>
      <p:sp>
        <p:nvSpPr>
          <p:cNvPr id="148" name="Google Shape;148;p5"/>
          <p:cNvSpPr txBox="1"/>
          <p:nvPr/>
        </p:nvSpPr>
        <p:spPr>
          <a:xfrm>
            <a:off x="4643438" y="2893221"/>
            <a:ext cx="3786214"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first measure to be checked is the AC voltage, so the selector is to set on VAC 700V scale.</a:t>
            </a:r>
            <a:endParaRPr sz="1600" b="1" i="0" u="none" strike="noStrike" cap="none">
              <a:solidFill>
                <a:srgbClr val="76923C"/>
              </a:solidFill>
              <a:latin typeface="Calibri"/>
              <a:ea typeface="Calibri"/>
              <a:cs typeface="Calibri"/>
              <a:sym typeface="Calibri"/>
            </a:endParaRPr>
          </a:p>
        </p:txBody>
      </p:sp>
      <p:sp>
        <p:nvSpPr>
          <p:cNvPr id="149" name="Google Shape;149;p5"/>
          <p:cNvSpPr/>
          <p:nvPr/>
        </p:nvSpPr>
        <p:spPr>
          <a:xfrm>
            <a:off x="6357950" y="3589741"/>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Next </a:t>
            </a:r>
            <a:endParaRPr sz="1800" b="0" i="0" u="none" strike="noStrike" cap="none">
              <a:solidFill>
                <a:schemeClr val="lt1"/>
              </a:solidFill>
              <a:latin typeface="Calibri"/>
              <a:ea typeface="Calibri"/>
              <a:cs typeface="Calibri"/>
              <a:sym typeface="Calibri"/>
            </a:endParaRPr>
          </a:p>
        </p:txBody>
      </p:sp>
      <p:pic>
        <p:nvPicPr>
          <p:cNvPr id="150" name="Google Shape;150;p5"/>
          <p:cNvPicPr preferRelativeResize="0"/>
          <p:nvPr/>
        </p:nvPicPr>
        <p:blipFill rotWithShape="1">
          <a:blip r:embed="rId4">
            <a:alphaModFix/>
          </a:blip>
          <a:srcRect/>
          <a:stretch/>
        </p:blipFill>
        <p:spPr>
          <a:xfrm>
            <a:off x="360000" y="810000"/>
            <a:ext cx="3924300" cy="3786188"/>
          </a:xfrm>
          <a:prstGeom prst="rect">
            <a:avLst/>
          </a:prstGeom>
          <a:noFill/>
          <a:ln w="9525" cap="flat" cmpd="sng">
            <a:solidFill>
              <a:schemeClr val="accent1"/>
            </a:solidFill>
            <a:prstDash val="solid"/>
            <a:miter lim="800000"/>
            <a:headEnd type="none" w="sm" len="sm"/>
            <a:tailEnd type="none" w="sm" len="sm"/>
          </a:ln>
        </p:spPr>
      </p:pic>
      <p:pic>
        <p:nvPicPr>
          <p:cNvPr id="151" name="Google Shape;151;p5"/>
          <p:cNvPicPr preferRelativeResize="0"/>
          <p:nvPr/>
        </p:nvPicPr>
        <p:blipFill>
          <a:blip r:embed="rId5">
            <a:alphaModFix/>
          </a:blip>
          <a:stretch>
            <a:fillRect/>
          </a:stretch>
        </p:blipFill>
        <p:spPr>
          <a:xfrm>
            <a:off x="536776" y="4554132"/>
            <a:ext cx="3570761" cy="58936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6"/>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ADVANCED</a:t>
            </a:r>
            <a:endParaRPr sz="3200" b="1">
              <a:solidFill>
                <a:srgbClr val="76923C"/>
              </a:solidFill>
              <a:latin typeface="Calibri"/>
              <a:ea typeface="Calibri"/>
              <a:cs typeface="Calibri"/>
              <a:sym typeface="Calibri"/>
            </a:endParaRPr>
          </a:p>
        </p:txBody>
      </p:sp>
      <p:pic>
        <p:nvPicPr>
          <p:cNvPr id="157" name="Google Shape;157;p6"/>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158" name="Google Shape;158;p6"/>
          <p:cNvSpPr txBox="1"/>
          <p:nvPr/>
        </p:nvSpPr>
        <p:spPr>
          <a:xfrm>
            <a:off x="4857752" y="910816"/>
            <a:ext cx="3571900"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electric tester is now set on VAC 700 V scale.</a:t>
            </a:r>
            <a:endParaRPr sz="1600" b="1" i="0" u="none" strike="noStrike" cap="none">
              <a:solidFill>
                <a:srgbClr val="76923C"/>
              </a:solidFill>
              <a:latin typeface="Calibri"/>
              <a:ea typeface="Calibri"/>
              <a:cs typeface="Calibri"/>
              <a:sym typeface="Calibri"/>
            </a:endParaRPr>
          </a:p>
        </p:txBody>
      </p:sp>
      <p:sp>
        <p:nvSpPr>
          <p:cNvPr id="159" name="Google Shape;159;p6"/>
          <p:cNvSpPr txBox="1"/>
          <p:nvPr/>
        </p:nvSpPr>
        <p:spPr>
          <a:xfrm>
            <a:off x="3500430" y="1607337"/>
            <a:ext cx="5496548" cy="26789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600"/>
              <a:buFont typeface="Calibri"/>
              <a:buNone/>
            </a:pPr>
            <a:endParaRPr sz="1600" b="1" i="0" u="none" strike="noStrike" cap="none">
              <a:solidFill>
                <a:srgbClr val="76923C"/>
              </a:solidFill>
              <a:latin typeface="Calibri"/>
              <a:ea typeface="Calibri"/>
              <a:cs typeface="Calibri"/>
              <a:sym typeface="Calibri"/>
            </a:endParaRPr>
          </a:p>
        </p:txBody>
      </p:sp>
      <p:sp>
        <p:nvSpPr>
          <p:cNvPr id="160" name="Google Shape;160;p6"/>
          <p:cNvSpPr txBox="1"/>
          <p:nvPr/>
        </p:nvSpPr>
        <p:spPr>
          <a:xfrm>
            <a:off x="4857752" y="1446603"/>
            <a:ext cx="3643338" cy="517925"/>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black cable must be connected onto  one of the AC terminals. Whatecer as this is AC.</a:t>
            </a:r>
            <a:endParaRPr sz="1600" b="1" i="0" u="none" strike="noStrike" cap="none">
              <a:solidFill>
                <a:srgbClr val="76923C"/>
              </a:solidFill>
              <a:latin typeface="Calibri"/>
              <a:ea typeface="Calibri"/>
              <a:cs typeface="Calibri"/>
              <a:sym typeface="Calibri"/>
            </a:endParaRPr>
          </a:p>
        </p:txBody>
      </p:sp>
      <p:sp>
        <p:nvSpPr>
          <p:cNvPr id="161" name="Google Shape;161;p6"/>
          <p:cNvSpPr txBox="1"/>
          <p:nvPr/>
        </p:nvSpPr>
        <p:spPr>
          <a:xfrm>
            <a:off x="4857752" y="2125263"/>
            <a:ext cx="3357586" cy="589364"/>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red cable will touch the other AC terminals so a Voltage measure is read on the display.</a:t>
            </a:r>
            <a:endParaRPr sz="1600" b="1" i="0" u="none" strike="noStrike" cap="none">
              <a:solidFill>
                <a:srgbClr val="76923C"/>
              </a:solidFill>
              <a:latin typeface="Calibri"/>
              <a:ea typeface="Calibri"/>
              <a:cs typeface="Calibri"/>
              <a:sym typeface="Calibri"/>
            </a:endParaRPr>
          </a:p>
        </p:txBody>
      </p:sp>
      <p:sp>
        <p:nvSpPr>
          <p:cNvPr id="162" name="Google Shape;162;p6"/>
          <p:cNvSpPr/>
          <p:nvPr/>
        </p:nvSpPr>
        <p:spPr>
          <a:xfrm>
            <a:off x="6357950" y="3589741"/>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Next </a:t>
            </a:r>
            <a:endParaRPr sz="1800" b="0" i="0" u="none" strike="noStrike" cap="none">
              <a:solidFill>
                <a:schemeClr val="lt1"/>
              </a:solidFill>
              <a:latin typeface="Calibri"/>
              <a:ea typeface="Calibri"/>
              <a:cs typeface="Calibri"/>
              <a:sym typeface="Calibri"/>
            </a:endParaRPr>
          </a:p>
        </p:txBody>
      </p:sp>
      <p:pic>
        <p:nvPicPr>
          <p:cNvPr id="163" name="Google Shape;163;p6"/>
          <p:cNvPicPr preferRelativeResize="0"/>
          <p:nvPr/>
        </p:nvPicPr>
        <p:blipFill rotWithShape="1">
          <a:blip r:embed="rId4">
            <a:alphaModFix/>
          </a:blip>
          <a:srcRect/>
          <a:stretch/>
        </p:blipFill>
        <p:spPr>
          <a:xfrm>
            <a:off x="360000" y="810000"/>
            <a:ext cx="4362450" cy="3671888"/>
          </a:xfrm>
          <a:prstGeom prst="rect">
            <a:avLst/>
          </a:prstGeom>
          <a:noFill/>
          <a:ln w="9525" cap="flat" cmpd="sng">
            <a:solidFill>
              <a:schemeClr val="accent1"/>
            </a:solidFill>
            <a:prstDash val="solid"/>
            <a:miter lim="800000"/>
            <a:headEnd type="none" w="sm" len="sm"/>
            <a:tailEnd type="none" w="sm" len="sm"/>
          </a:ln>
        </p:spPr>
      </p:pic>
      <p:pic>
        <p:nvPicPr>
          <p:cNvPr id="164" name="Google Shape;164;p6"/>
          <p:cNvPicPr preferRelativeResize="0"/>
          <p:nvPr/>
        </p:nvPicPr>
        <p:blipFill>
          <a:blip r:embed="rId5">
            <a:alphaModFix/>
          </a:blip>
          <a:stretch>
            <a:fillRect/>
          </a:stretch>
        </p:blipFill>
        <p:spPr>
          <a:xfrm>
            <a:off x="500038" y="4500563"/>
            <a:ext cx="3570761" cy="5893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7"/>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ADVANCED</a:t>
            </a:r>
            <a:endParaRPr sz="3200" b="1">
              <a:solidFill>
                <a:srgbClr val="76923C"/>
              </a:solidFill>
              <a:latin typeface="Calibri"/>
              <a:ea typeface="Calibri"/>
              <a:cs typeface="Calibri"/>
              <a:sym typeface="Calibri"/>
            </a:endParaRPr>
          </a:p>
        </p:txBody>
      </p:sp>
      <p:pic>
        <p:nvPicPr>
          <p:cNvPr id="170" name="Google Shape;170;p7"/>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171" name="Google Shape;171;p7"/>
          <p:cNvSpPr txBox="1"/>
          <p:nvPr/>
        </p:nvSpPr>
        <p:spPr>
          <a:xfrm>
            <a:off x="3643306" y="910816"/>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electric tester is is ready but test tips are not touching the terminals AC on the charger.</a:t>
            </a:r>
            <a:endParaRPr sz="1600" b="1" i="0" u="none" strike="noStrike" cap="none">
              <a:solidFill>
                <a:srgbClr val="76923C"/>
              </a:solidFill>
              <a:latin typeface="Calibri"/>
              <a:ea typeface="Calibri"/>
              <a:cs typeface="Calibri"/>
              <a:sym typeface="Calibri"/>
            </a:endParaRPr>
          </a:p>
        </p:txBody>
      </p:sp>
      <p:sp>
        <p:nvSpPr>
          <p:cNvPr id="172" name="Google Shape;172;p7"/>
          <p:cNvSpPr/>
          <p:nvPr/>
        </p:nvSpPr>
        <p:spPr>
          <a:xfrm>
            <a:off x="6357950" y="3589741"/>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Next </a:t>
            </a:r>
            <a:endParaRPr sz="1800" b="0" i="0" u="none" strike="noStrike" cap="none">
              <a:solidFill>
                <a:schemeClr val="lt1"/>
              </a:solidFill>
              <a:latin typeface="Calibri"/>
              <a:ea typeface="Calibri"/>
              <a:cs typeface="Calibri"/>
              <a:sym typeface="Calibri"/>
            </a:endParaRPr>
          </a:p>
        </p:txBody>
      </p:sp>
      <p:sp>
        <p:nvSpPr>
          <p:cNvPr id="173" name="Google Shape;173;p7"/>
          <p:cNvSpPr txBox="1"/>
          <p:nvPr/>
        </p:nvSpPr>
        <p:spPr>
          <a:xfrm>
            <a:off x="3643306" y="1634126"/>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On the charger only the CHARGER OK led is green</a:t>
            </a:r>
            <a:endParaRPr sz="1600" b="1" i="0" u="none" strike="noStrike" cap="none">
              <a:solidFill>
                <a:srgbClr val="76923C"/>
              </a:solidFill>
              <a:latin typeface="Calibri"/>
              <a:ea typeface="Calibri"/>
              <a:cs typeface="Calibri"/>
              <a:sym typeface="Calibri"/>
            </a:endParaRPr>
          </a:p>
        </p:txBody>
      </p:sp>
      <p:pic>
        <p:nvPicPr>
          <p:cNvPr id="174" name="Google Shape;174;p7"/>
          <p:cNvPicPr preferRelativeResize="0"/>
          <p:nvPr/>
        </p:nvPicPr>
        <p:blipFill rotWithShape="1">
          <a:blip r:embed="rId4">
            <a:alphaModFix/>
          </a:blip>
          <a:srcRect/>
          <a:stretch/>
        </p:blipFill>
        <p:spPr>
          <a:xfrm>
            <a:off x="325101" y="642918"/>
            <a:ext cx="2816985" cy="4050000"/>
          </a:xfrm>
          <a:prstGeom prst="rect">
            <a:avLst/>
          </a:prstGeom>
          <a:noFill/>
          <a:ln w="9525" cap="flat" cmpd="sng">
            <a:solidFill>
              <a:schemeClr val="accent1"/>
            </a:solidFill>
            <a:prstDash val="solid"/>
            <a:miter lim="800000"/>
            <a:headEnd type="none" w="sm" len="sm"/>
            <a:tailEnd type="none" w="sm" len="sm"/>
          </a:ln>
        </p:spPr>
      </p:pic>
      <p:sp>
        <p:nvSpPr>
          <p:cNvPr id="175" name="Google Shape;175;p7"/>
          <p:cNvSpPr txBox="1"/>
          <p:nvPr/>
        </p:nvSpPr>
        <p:spPr>
          <a:xfrm>
            <a:off x="3643306" y="2357436"/>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Now, to check the AC supply test tips are put in contact with AC terminals.</a:t>
            </a:r>
            <a:endParaRPr sz="1600" b="1" i="0" u="none" strike="noStrike" cap="none">
              <a:solidFill>
                <a:srgbClr val="76923C"/>
              </a:solidFill>
              <a:latin typeface="Calibri"/>
              <a:ea typeface="Calibri"/>
              <a:cs typeface="Calibri"/>
              <a:sym typeface="Calibri"/>
            </a:endParaRPr>
          </a:p>
        </p:txBody>
      </p:sp>
      <p:pic>
        <p:nvPicPr>
          <p:cNvPr id="176" name="Google Shape;176;p7"/>
          <p:cNvPicPr preferRelativeResize="0"/>
          <p:nvPr/>
        </p:nvPicPr>
        <p:blipFill>
          <a:blip r:embed="rId5">
            <a:alphaModFix/>
          </a:blip>
          <a:stretch>
            <a:fillRect/>
          </a:stretch>
        </p:blipFill>
        <p:spPr>
          <a:xfrm>
            <a:off x="500038" y="4500563"/>
            <a:ext cx="3570761" cy="5893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8"/>
          <p:cNvSpPr txBox="1">
            <a:spLocks noGrp="1"/>
          </p:cNvSpPr>
          <p:nvPr>
            <p:ph type="ctrTitle"/>
          </p:nvPr>
        </p:nvSpPr>
        <p:spPr>
          <a:xfrm>
            <a:off x="251520" y="321453"/>
            <a:ext cx="8496944" cy="321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3200"/>
              <a:buFont typeface="Calibri"/>
              <a:buNone/>
            </a:pPr>
            <a:r>
              <a:rPr lang="es-ES" sz="3200" b="1">
                <a:solidFill>
                  <a:srgbClr val="76923C"/>
                </a:solidFill>
              </a:rPr>
              <a:t> BATTERY CHARGER ADVANCED</a:t>
            </a:r>
            <a:endParaRPr sz="3200" b="1">
              <a:solidFill>
                <a:srgbClr val="76923C"/>
              </a:solidFill>
              <a:latin typeface="Calibri"/>
              <a:ea typeface="Calibri"/>
              <a:cs typeface="Calibri"/>
              <a:sym typeface="Calibri"/>
            </a:endParaRPr>
          </a:p>
        </p:txBody>
      </p:sp>
      <p:pic>
        <p:nvPicPr>
          <p:cNvPr id="182" name="Google Shape;182;p8"/>
          <p:cNvPicPr preferRelativeResize="0"/>
          <p:nvPr/>
        </p:nvPicPr>
        <p:blipFill rotWithShape="1">
          <a:blip r:embed="rId3">
            <a:alphaModFix/>
          </a:blip>
          <a:srcRect/>
          <a:stretch/>
        </p:blipFill>
        <p:spPr>
          <a:xfrm>
            <a:off x="5868145" y="4319301"/>
            <a:ext cx="3012005" cy="645265"/>
          </a:xfrm>
          <a:prstGeom prst="rect">
            <a:avLst/>
          </a:prstGeom>
          <a:noFill/>
          <a:ln>
            <a:noFill/>
          </a:ln>
        </p:spPr>
      </p:pic>
      <p:sp>
        <p:nvSpPr>
          <p:cNvPr id="183" name="Google Shape;183;p8"/>
          <p:cNvSpPr txBox="1"/>
          <p:nvPr/>
        </p:nvSpPr>
        <p:spPr>
          <a:xfrm>
            <a:off x="3643306" y="910816"/>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reading is 231 VAC.</a:t>
            </a:r>
            <a:endParaRPr sz="1600" b="1" i="0" u="none" strike="noStrike" cap="none">
              <a:solidFill>
                <a:srgbClr val="76923C"/>
              </a:solidFill>
              <a:latin typeface="Calibri"/>
              <a:ea typeface="Calibri"/>
              <a:cs typeface="Calibri"/>
              <a:sym typeface="Calibri"/>
            </a:endParaRPr>
          </a:p>
        </p:txBody>
      </p:sp>
      <p:sp>
        <p:nvSpPr>
          <p:cNvPr id="184" name="Google Shape;184;p8"/>
          <p:cNvSpPr/>
          <p:nvPr/>
        </p:nvSpPr>
        <p:spPr>
          <a:xfrm>
            <a:off x="6357950" y="3589741"/>
            <a:ext cx="1857388" cy="589364"/>
          </a:xfrm>
          <a:prstGeom prst="flowChartProcess">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b="0" i="0" u="none" strike="noStrike" cap="none">
                <a:solidFill>
                  <a:schemeClr val="lt1"/>
                </a:solidFill>
                <a:latin typeface="Calibri"/>
                <a:ea typeface="Calibri"/>
                <a:cs typeface="Calibri"/>
                <a:sym typeface="Calibri"/>
              </a:rPr>
              <a:t>Next </a:t>
            </a:r>
            <a:endParaRPr sz="1800" b="0" i="0" u="none" strike="noStrike" cap="none">
              <a:solidFill>
                <a:schemeClr val="lt1"/>
              </a:solidFill>
              <a:latin typeface="Calibri"/>
              <a:ea typeface="Calibri"/>
              <a:cs typeface="Calibri"/>
              <a:sym typeface="Calibri"/>
            </a:endParaRPr>
          </a:p>
        </p:txBody>
      </p:sp>
      <p:sp>
        <p:nvSpPr>
          <p:cNvPr id="185" name="Google Shape;185;p8"/>
          <p:cNvSpPr txBox="1"/>
          <p:nvPr/>
        </p:nvSpPr>
        <p:spPr>
          <a:xfrm>
            <a:off x="3643306" y="1589477"/>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CHARGER OK green led is ON.</a:t>
            </a:r>
            <a:endParaRPr sz="1600" b="1" i="0" u="none" strike="noStrike" cap="none">
              <a:solidFill>
                <a:srgbClr val="76923C"/>
              </a:solidFill>
              <a:latin typeface="Calibri"/>
              <a:ea typeface="Calibri"/>
              <a:cs typeface="Calibri"/>
              <a:sym typeface="Calibri"/>
            </a:endParaRPr>
          </a:p>
        </p:txBody>
      </p:sp>
      <p:sp>
        <p:nvSpPr>
          <p:cNvPr id="186" name="Google Shape;186;p8"/>
          <p:cNvSpPr txBox="1"/>
          <p:nvPr/>
        </p:nvSpPr>
        <p:spPr>
          <a:xfrm>
            <a:off x="3643306" y="2268138"/>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The conclusion is that the AC supply is OK and the CHARGER is AC powered.</a:t>
            </a:r>
            <a:endParaRPr sz="1600" b="1" i="0" u="none" strike="noStrike" cap="none">
              <a:solidFill>
                <a:srgbClr val="76923C"/>
              </a:solidFill>
              <a:latin typeface="Calibri"/>
              <a:ea typeface="Calibri"/>
              <a:cs typeface="Calibri"/>
              <a:sym typeface="Calibri"/>
            </a:endParaRPr>
          </a:p>
        </p:txBody>
      </p:sp>
      <p:pic>
        <p:nvPicPr>
          <p:cNvPr id="187" name="Google Shape;187;p8"/>
          <p:cNvPicPr preferRelativeResize="0"/>
          <p:nvPr/>
        </p:nvPicPr>
        <p:blipFill rotWithShape="1">
          <a:blip r:embed="rId4">
            <a:alphaModFix/>
          </a:blip>
          <a:srcRect/>
          <a:stretch/>
        </p:blipFill>
        <p:spPr>
          <a:xfrm>
            <a:off x="251526" y="642919"/>
            <a:ext cx="2851685" cy="4050000"/>
          </a:xfrm>
          <a:prstGeom prst="rect">
            <a:avLst/>
          </a:prstGeom>
          <a:noFill/>
          <a:ln w="9525" cap="flat" cmpd="sng">
            <a:solidFill>
              <a:schemeClr val="accent1"/>
            </a:solidFill>
            <a:prstDash val="solid"/>
            <a:miter lim="800000"/>
            <a:headEnd type="none" w="sm" len="sm"/>
            <a:tailEnd type="none" w="sm" len="sm"/>
          </a:ln>
        </p:spPr>
      </p:pic>
      <p:sp>
        <p:nvSpPr>
          <p:cNvPr id="188" name="Google Shape;188;p8"/>
          <p:cNvSpPr txBox="1"/>
          <p:nvPr/>
        </p:nvSpPr>
        <p:spPr>
          <a:xfrm>
            <a:off x="3643306" y="2946799"/>
            <a:ext cx="4786346" cy="37505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76923C"/>
              </a:buClr>
              <a:buSzPts val="1600"/>
              <a:buFont typeface="Calibri"/>
              <a:buNone/>
            </a:pPr>
            <a:r>
              <a:rPr lang="es-ES" sz="1600" b="1" i="0" u="none" strike="noStrike" cap="none">
                <a:solidFill>
                  <a:srgbClr val="76923C"/>
                </a:solidFill>
                <a:latin typeface="Calibri"/>
                <a:ea typeface="Calibri"/>
                <a:cs typeface="Calibri"/>
                <a:sym typeface="Calibri"/>
              </a:rPr>
              <a:t>Now is time to check the DC terminals or BATTERY terminals.</a:t>
            </a:r>
            <a:endParaRPr sz="1600" b="1" i="0" u="none" strike="noStrike" cap="none">
              <a:solidFill>
                <a:srgbClr val="76923C"/>
              </a:solidFill>
              <a:latin typeface="Calibri"/>
              <a:ea typeface="Calibri"/>
              <a:cs typeface="Calibri"/>
              <a:sym typeface="Calibri"/>
            </a:endParaRPr>
          </a:p>
        </p:txBody>
      </p:sp>
      <p:pic>
        <p:nvPicPr>
          <p:cNvPr id="189" name="Google Shape;189;p8"/>
          <p:cNvPicPr preferRelativeResize="0"/>
          <p:nvPr/>
        </p:nvPicPr>
        <p:blipFill>
          <a:blip r:embed="rId5">
            <a:alphaModFix/>
          </a:blip>
          <a:stretch>
            <a:fillRect/>
          </a:stretch>
        </p:blipFill>
        <p:spPr>
          <a:xfrm>
            <a:off x="447688" y="4474388"/>
            <a:ext cx="3570761" cy="589369"/>
          </a:xfrm>
          <a:prstGeom prst="rect">
            <a:avLst/>
          </a:prstGeom>
          <a:noFill/>
          <a:ln>
            <a:noFill/>
          </a:ln>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556</Words>
  <Application>Microsoft Office PowerPoint</Application>
  <PresentationFormat>Presentación en pantalla (16:9)</PresentationFormat>
  <Paragraphs>59</Paragraphs>
  <Slides>9</Slides>
  <Notes>9</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 MARINE TECHNIQUES</vt:lpstr>
      <vt:lpstr> BATTERY CHARGER</vt:lpstr>
      <vt:lpstr> BATTERY CHARGER BASICS</vt:lpstr>
      <vt:lpstr> BATTERY CHARGER BASICS</vt:lpstr>
      <vt:lpstr> BATTERY CHARGER ADVANCED</vt:lpstr>
      <vt:lpstr> BATTERY CHARGER ADVANCED</vt:lpstr>
      <vt:lpstr> BATTERY CHARGER ADVANCED</vt:lpstr>
      <vt:lpstr> BATTERY CHARGER ADVANCED</vt:lpstr>
      <vt:lpstr> BATTERY CHARGER ADVANCED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MARINE TECHNIQUES</dc:title>
  <dc:creator>alumno</dc:creator>
  <cp:lastModifiedBy>PC</cp:lastModifiedBy>
  <cp:revision>2</cp:revision>
  <dcterms:created xsi:type="dcterms:W3CDTF">2014-07-04T14:12:40Z</dcterms:created>
  <dcterms:modified xsi:type="dcterms:W3CDTF">2023-06-11T17:10:40Z</dcterms:modified>
</cp:coreProperties>
</file>