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6" roundtripDataSignature="AMtx7mgB4VoJYTijC2uTUubKu1br4CzD5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A479DE5-030F-4B6B-A63F-8AE6AFEF2BC9}">
  <a:tblStyle styleId="{BA479DE5-030F-4B6B-A63F-8AE6AFEF2BC9}"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6"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345f7d5272_1_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1345f7d5272_1_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1345f7d5272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3" name="Google Shape;93;g1345f7d5272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2" name="Google Shape;12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7" name="Google Shape;13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1" name="Google Shape;15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8" name="Google Shape;17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0" name="Google Shape;19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1" name="Shape 11"/>
        <p:cNvGrpSpPr/>
        <p:nvPr/>
      </p:nvGrpSpPr>
      <p:grpSpPr>
        <a:xfrm>
          <a:off x="0" y="0"/>
          <a:ext cx="0" cy="0"/>
          <a:chOff x="0" y="0"/>
          <a:chExt cx="0" cy="0"/>
        </a:xfrm>
      </p:grpSpPr>
      <p:sp>
        <p:nvSpPr>
          <p:cNvPr id="12" name="Google Shape;12;p1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4" name="Google Shape;14;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7" name="Shape 17"/>
        <p:cNvGrpSpPr/>
        <p:nvPr/>
      </p:nvGrpSpPr>
      <p:grpSpPr>
        <a:xfrm>
          <a:off x="0" y="0"/>
          <a:ext cx="0" cy="0"/>
          <a:chOff x="0" y="0"/>
          <a:chExt cx="0" cy="0"/>
        </a:xfrm>
      </p:grpSpPr>
      <p:sp>
        <p:nvSpPr>
          <p:cNvPr id="18" name="Google Shape;18;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 name="Google Shape;20;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3" name="Shape 23"/>
        <p:cNvGrpSpPr/>
        <p:nvPr/>
      </p:nvGrpSpPr>
      <p:grpSpPr>
        <a:xfrm>
          <a:off x="0" y="0"/>
          <a:ext cx="0" cy="0"/>
          <a:chOff x="0" y="0"/>
          <a:chExt cx="0" cy="0"/>
        </a:xfrm>
      </p:grpSpPr>
      <p:sp>
        <p:nvSpPr>
          <p:cNvPr id="24" name="Google Shape;24;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26" name="Google Shape;26;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29" name="Shape 29"/>
        <p:cNvGrpSpPr/>
        <p:nvPr/>
      </p:nvGrpSpPr>
      <p:grpSpPr>
        <a:xfrm>
          <a:off x="0" y="0"/>
          <a:ext cx="0" cy="0"/>
          <a:chOff x="0" y="0"/>
          <a:chExt cx="0" cy="0"/>
        </a:xfrm>
      </p:grpSpPr>
      <p:sp>
        <p:nvSpPr>
          <p:cNvPr id="30" name="Google Shape;30;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2" name="Google Shape;32;p1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3" name="Google Shape;33;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36" name="Shape 36"/>
        <p:cNvGrpSpPr/>
        <p:nvPr/>
      </p:nvGrpSpPr>
      <p:grpSpPr>
        <a:xfrm>
          <a:off x="0" y="0"/>
          <a:ext cx="0" cy="0"/>
          <a:chOff x="0" y="0"/>
          <a:chExt cx="0" cy="0"/>
        </a:xfrm>
      </p:grpSpPr>
      <p:sp>
        <p:nvSpPr>
          <p:cNvPr id="37" name="Google Shape;37;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9" name="Google Shape;39;p1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0" name="Google Shape;40;p1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1" name="Google Shape;41;p1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2" name="Google Shape;4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lo el título" type="titleOnly">
  <p:cSld name="TITLE_ONLY">
    <p:spTree>
      <p:nvGrpSpPr>
        <p:cNvPr id="45" name="Shape 45"/>
        <p:cNvGrpSpPr/>
        <p:nvPr/>
      </p:nvGrpSpPr>
      <p:grpSpPr>
        <a:xfrm>
          <a:off x="0" y="0"/>
          <a:ext cx="0" cy="0"/>
          <a:chOff x="0" y="0"/>
          <a:chExt cx="0" cy="0"/>
        </a:xfrm>
      </p:grpSpPr>
      <p:sp>
        <p:nvSpPr>
          <p:cNvPr id="46" name="Google Shape;4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0" name="Shape 50"/>
        <p:cNvGrpSpPr/>
        <p:nvPr/>
      </p:nvGrpSpPr>
      <p:grpSpPr>
        <a:xfrm>
          <a:off x="0" y="0"/>
          <a:ext cx="0" cy="0"/>
          <a:chOff x="0" y="0"/>
          <a:chExt cx="0" cy="0"/>
        </a:xfrm>
      </p:grpSpPr>
      <p:sp>
        <p:nvSpPr>
          <p:cNvPr id="51" name="Google Shape;51;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4" name="Shape 54"/>
        <p:cNvGrpSpPr/>
        <p:nvPr/>
      </p:nvGrpSpPr>
      <p:grpSpPr>
        <a:xfrm>
          <a:off x="0" y="0"/>
          <a:ext cx="0" cy="0"/>
          <a:chOff x="0" y="0"/>
          <a:chExt cx="0" cy="0"/>
        </a:xfrm>
      </p:grpSpPr>
      <p:sp>
        <p:nvSpPr>
          <p:cNvPr id="55" name="Google Shape;55;p17"/>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7"/>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7"/>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1" name="Shape 61"/>
        <p:cNvGrpSpPr/>
        <p:nvPr/>
      </p:nvGrpSpPr>
      <p:grpSpPr>
        <a:xfrm>
          <a:off x="0" y="0"/>
          <a:ext cx="0" cy="0"/>
          <a:chOff x="0" y="0"/>
          <a:chExt cx="0" cy="0"/>
        </a:xfrm>
      </p:grpSpPr>
      <p:sp>
        <p:nvSpPr>
          <p:cNvPr id="62" name="Google Shape;62;p18"/>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8"/>
          <p:cNvSpPr/>
          <p:nvPr>
            <p:ph idx="2" type="pic"/>
          </p:nvPr>
        </p:nvSpPr>
        <p:spPr>
          <a:xfrm>
            <a:off x="1792288" y="612775"/>
            <a:ext cx="5486400" cy="4114800"/>
          </a:xfrm>
          <a:prstGeom prst="rect">
            <a:avLst/>
          </a:prstGeom>
          <a:noFill/>
          <a:ln>
            <a:noFill/>
          </a:ln>
        </p:spPr>
      </p:sp>
      <p:sp>
        <p:nvSpPr>
          <p:cNvPr id="64" name="Google Shape;64;p18"/>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68" name="Shape 68"/>
        <p:cNvGrpSpPr/>
        <p:nvPr/>
      </p:nvGrpSpPr>
      <p:grpSpPr>
        <a:xfrm>
          <a:off x="0" y="0"/>
          <a:ext cx="0" cy="0"/>
          <a:chOff x="0" y="0"/>
          <a:chExt cx="0" cy="0"/>
        </a:xfrm>
      </p:grpSpPr>
      <p:sp>
        <p:nvSpPr>
          <p:cNvPr id="69" name="Google Shape;69;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9"/>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4" name="Shape 74"/>
        <p:cNvGrpSpPr/>
        <p:nvPr/>
      </p:nvGrpSpPr>
      <p:grpSpPr>
        <a:xfrm>
          <a:off x="0" y="0"/>
          <a:ext cx="0" cy="0"/>
          <a:chOff x="0" y="0"/>
          <a:chExt cx="0" cy="0"/>
        </a:xfrm>
      </p:grpSpPr>
      <p:sp>
        <p:nvSpPr>
          <p:cNvPr id="75" name="Google Shape;75;p20"/>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0"/>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jpg"/><Relationship Id="rId4" Type="http://schemas.openxmlformats.org/officeDocument/2006/relationships/image" Target="../media/image9.png"/><Relationship Id="rId5"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jpg"/><Relationship Id="rId4" Type="http://schemas.openxmlformats.org/officeDocument/2006/relationships/image" Target="../media/image5.png"/><Relationship Id="rId5"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jpg"/><Relationship Id="rId4" Type="http://schemas.openxmlformats.org/officeDocument/2006/relationships/image" Target="../media/image13.png"/><Relationship Id="rId5"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jpg"/><Relationship Id="rId4" Type="http://schemas.openxmlformats.org/officeDocument/2006/relationships/image" Target="../media/image4.png"/><Relationship Id="rId5"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jpg"/><Relationship Id="rId4" Type="http://schemas.openxmlformats.org/officeDocument/2006/relationships/image" Target="../media/image12.png"/><Relationship Id="rId5"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jpg"/><Relationship Id="rId4" Type="http://schemas.openxmlformats.org/officeDocument/2006/relationships/image" Target="../media/image6.png"/><Relationship Id="rId5"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jpg"/><Relationship Id="rId4" Type="http://schemas.openxmlformats.org/officeDocument/2006/relationships/image" Target="../media/image15.png"/><Relationship Id="rId5"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10.png"/><Relationship Id="rId5"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g1345f7d5272_1_91"/>
          <p:cNvSpPr txBox="1"/>
          <p:nvPr>
            <p:ph type="ctrTitle"/>
          </p:nvPr>
        </p:nvSpPr>
        <p:spPr>
          <a:xfrm>
            <a:off x="251520" y="428604"/>
            <a:ext cx="8496900" cy="4287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76923C"/>
              </a:buClr>
              <a:buSzPts val="3200"/>
              <a:buFont typeface="Calibri"/>
              <a:buNone/>
            </a:pPr>
            <a:r>
              <a:rPr b="1" lang="es-ES" sz="3200">
                <a:solidFill>
                  <a:srgbClr val="76923C"/>
                </a:solidFill>
              </a:rPr>
              <a:t> MARINE TECHNIQUES</a:t>
            </a:r>
            <a:endParaRPr b="1" sz="3200">
              <a:solidFill>
                <a:srgbClr val="76923C"/>
              </a:solidFill>
              <a:latin typeface="Calibri"/>
              <a:ea typeface="Calibri"/>
              <a:cs typeface="Calibri"/>
              <a:sym typeface="Calibri"/>
            </a:endParaRPr>
          </a:p>
        </p:txBody>
      </p:sp>
      <p:pic>
        <p:nvPicPr>
          <p:cNvPr id="85" name="Google Shape;85;g1345f7d5272_1_91"/>
          <p:cNvPicPr preferRelativeResize="0"/>
          <p:nvPr/>
        </p:nvPicPr>
        <p:blipFill rotWithShape="1">
          <a:blip r:embed="rId3">
            <a:alphaModFix/>
          </a:blip>
          <a:srcRect b="0" l="0" r="0" t="0"/>
          <a:stretch/>
        </p:blipFill>
        <p:spPr>
          <a:xfrm>
            <a:off x="5868144" y="5759067"/>
            <a:ext cx="3012005" cy="860353"/>
          </a:xfrm>
          <a:prstGeom prst="rect">
            <a:avLst/>
          </a:prstGeom>
          <a:noFill/>
          <a:ln>
            <a:noFill/>
          </a:ln>
        </p:spPr>
      </p:pic>
      <p:sp>
        <p:nvSpPr>
          <p:cNvPr id="86" name="Google Shape;86;g1345f7d5272_1_91"/>
          <p:cNvSpPr txBox="1"/>
          <p:nvPr/>
        </p:nvSpPr>
        <p:spPr>
          <a:xfrm>
            <a:off x="428596" y="1357298"/>
            <a:ext cx="8496900" cy="4287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t/>
            </a:r>
            <a:endParaRPr b="1" i="0" sz="1600" u="none" cap="none" strike="noStrike">
              <a:solidFill>
                <a:srgbClr val="76923C"/>
              </a:solidFill>
              <a:latin typeface="Calibri"/>
              <a:ea typeface="Calibri"/>
              <a:cs typeface="Calibri"/>
              <a:sym typeface="Calibri"/>
            </a:endParaRPr>
          </a:p>
        </p:txBody>
      </p:sp>
      <p:sp>
        <p:nvSpPr>
          <p:cNvPr id="87" name="Google Shape;87;g1345f7d5272_1_91"/>
          <p:cNvSpPr txBox="1"/>
          <p:nvPr/>
        </p:nvSpPr>
        <p:spPr>
          <a:xfrm>
            <a:off x="500034" y="2071678"/>
            <a:ext cx="8496900" cy="4287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t/>
            </a:r>
            <a:endParaRPr b="1" i="0" sz="1600" u="none" cap="none" strike="noStrike">
              <a:solidFill>
                <a:srgbClr val="76923C"/>
              </a:solidFill>
              <a:latin typeface="Calibri"/>
              <a:ea typeface="Calibri"/>
              <a:cs typeface="Calibri"/>
              <a:sym typeface="Calibri"/>
            </a:endParaRPr>
          </a:p>
        </p:txBody>
      </p:sp>
      <p:pic>
        <p:nvPicPr>
          <p:cNvPr id="88" name="Google Shape;88;g1345f7d5272_1_91"/>
          <p:cNvPicPr preferRelativeResize="0"/>
          <p:nvPr/>
        </p:nvPicPr>
        <p:blipFill rotWithShape="1">
          <a:blip r:embed="rId4">
            <a:alphaModFix/>
          </a:blip>
          <a:srcRect b="0" l="0" r="0" t="0"/>
          <a:stretch/>
        </p:blipFill>
        <p:spPr>
          <a:xfrm>
            <a:off x="500037" y="6000750"/>
            <a:ext cx="3570761" cy="785825"/>
          </a:xfrm>
          <a:prstGeom prst="rect">
            <a:avLst/>
          </a:prstGeom>
          <a:noFill/>
          <a:ln>
            <a:noFill/>
          </a:ln>
        </p:spPr>
      </p:pic>
      <p:graphicFrame>
        <p:nvGraphicFramePr>
          <p:cNvPr id="89" name="Google Shape;89;g1345f7d5272_1_91"/>
          <p:cNvGraphicFramePr/>
          <p:nvPr/>
        </p:nvGraphicFramePr>
        <p:xfrm>
          <a:off x="1588770" y="2548413"/>
          <a:ext cx="3000000" cy="3000000"/>
        </p:xfrm>
        <a:graphic>
          <a:graphicData uri="http://schemas.openxmlformats.org/drawingml/2006/table">
            <a:tbl>
              <a:tblPr>
                <a:noFill/>
                <a:tableStyleId>{BA479DE5-030F-4B6B-A63F-8AE6AFEF2BC9}</a:tableStyleId>
              </a:tblPr>
              <a:tblGrid>
                <a:gridCol w="1642100"/>
                <a:gridCol w="4324350"/>
              </a:tblGrid>
              <a:tr h="457200">
                <a:tc>
                  <a:txBody>
                    <a:bodyPr/>
                    <a:lstStyle/>
                    <a:p>
                      <a:pPr indent="0" lvl="0" marL="0" marR="0" rtl="0" algn="l">
                        <a:lnSpc>
                          <a:spcPct val="107000"/>
                        </a:lnSpc>
                        <a:spcBef>
                          <a:spcPts val="0"/>
                        </a:spcBef>
                        <a:spcAft>
                          <a:spcPts val="0"/>
                        </a:spcAft>
                        <a:buClr>
                          <a:srgbClr val="000000"/>
                        </a:buClr>
                        <a:buSzPts val="3600"/>
                        <a:buFont typeface="Arial"/>
                        <a:buNone/>
                      </a:pPr>
                      <a:r>
                        <a:rPr b="1" i="1" lang="es-ES" sz="3600" u="none" cap="none" strike="noStrike">
                          <a:latin typeface="Calibri"/>
                          <a:ea typeface="Calibri"/>
                          <a:cs typeface="Calibri"/>
                          <a:sym typeface="Calibri"/>
                        </a:rPr>
                        <a:t>Field</a:t>
                      </a:r>
                      <a:endParaRPr sz="11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00"/>
                    </a:solidFill>
                  </a:tcPr>
                </a:tc>
                <a:tc>
                  <a:txBody>
                    <a:bodyPr/>
                    <a:lstStyle/>
                    <a:p>
                      <a:pPr indent="0" lvl="0" marL="0" marR="0" rtl="0" algn="ctr">
                        <a:lnSpc>
                          <a:spcPct val="107000"/>
                        </a:lnSpc>
                        <a:spcBef>
                          <a:spcPts val="0"/>
                        </a:spcBef>
                        <a:spcAft>
                          <a:spcPts val="0"/>
                        </a:spcAft>
                        <a:buClr>
                          <a:srgbClr val="000000"/>
                        </a:buClr>
                        <a:buSzPts val="1800"/>
                        <a:buFont typeface="Arial"/>
                        <a:buNone/>
                      </a:pPr>
                      <a:r>
                        <a:rPr b="1" i="1" lang="es-ES" sz="1800" u="none" cap="none" strike="noStrike">
                          <a:latin typeface="Calibri"/>
                          <a:ea typeface="Calibri"/>
                          <a:cs typeface="Calibri"/>
                          <a:sym typeface="Calibri"/>
                        </a:rPr>
                        <a:t>Marine Techniques</a:t>
                      </a:r>
                      <a:endParaRPr sz="1800" u="none" cap="none" strike="noStrike">
                        <a:latin typeface="Calibri"/>
                        <a:ea typeface="Calibri"/>
                        <a:cs typeface="Calibri"/>
                        <a:sym typeface="Calibri"/>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00"/>
                    </a:solidFill>
                  </a:tcPr>
                </a:tc>
              </a:tr>
              <a:tr h="457200">
                <a:tc>
                  <a:txBody>
                    <a:bodyPr/>
                    <a:lstStyle/>
                    <a:p>
                      <a:pPr indent="0" lvl="0" marL="0" marR="0" rtl="0" algn="l">
                        <a:lnSpc>
                          <a:spcPct val="107000"/>
                        </a:lnSpc>
                        <a:spcBef>
                          <a:spcPts val="0"/>
                        </a:spcBef>
                        <a:spcAft>
                          <a:spcPts val="0"/>
                        </a:spcAft>
                        <a:buClr>
                          <a:srgbClr val="000000"/>
                        </a:buClr>
                        <a:buSzPts val="3600"/>
                        <a:buFont typeface="Arial"/>
                        <a:buNone/>
                      </a:pPr>
                      <a:r>
                        <a:rPr b="1" i="1" lang="es-ES" sz="3600" u="none" cap="none" strike="noStrike">
                          <a:latin typeface="Calibri"/>
                          <a:ea typeface="Calibri"/>
                          <a:cs typeface="Calibri"/>
                          <a:sym typeface="Calibri"/>
                        </a:rPr>
                        <a:t>Chapter</a:t>
                      </a:r>
                      <a:endParaRPr sz="11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2D050"/>
                    </a:solidFill>
                  </a:tcPr>
                </a:tc>
                <a:tc>
                  <a:txBody>
                    <a:bodyPr/>
                    <a:lstStyle/>
                    <a:p>
                      <a:pPr indent="0" lvl="0" marL="0" marR="0" rtl="0" algn="ctr">
                        <a:lnSpc>
                          <a:spcPct val="107000"/>
                        </a:lnSpc>
                        <a:spcBef>
                          <a:spcPts val="0"/>
                        </a:spcBef>
                        <a:spcAft>
                          <a:spcPts val="0"/>
                        </a:spcAft>
                        <a:buClr>
                          <a:srgbClr val="000000"/>
                        </a:buClr>
                        <a:buSzPts val="1800"/>
                        <a:buFont typeface="Arial"/>
                        <a:buNone/>
                      </a:pPr>
                      <a:r>
                        <a:rPr b="1" i="1" lang="es-ES" sz="1800" u="none" cap="none" strike="noStrike">
                          <a:latin typeface="Calibri"/>
                          <a:ea typeface="Calibri"/>
                          <a:cs typeface="Calibri"/>
                          <a:sym typeface="Calibri"/>
                        </a:rPr>
                        <a:t>DC Installations on a boat</a:t>
                      </a:r>
                      <a:endParaRPr b="1" i="1" sz="1800" u="none" cap="none" strike="noStrike">
                        <a:latin typeface="Calibri"/>
                        <a:ea typeface="Calibri"/>
                        <a:cs typeface="Calibri"/>
                        <a:sym typeface="Calibri"/>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2D050"/>
                    </a:solidFill>
                  </a:tcPr>
                </a:tc>
              </a:tr>
              <a:tr h="457200">
                <a:tc>
                  <a:txBody>
                    <a:bodyPr/>
                    <a:lstStyle/>
                    <a:p>
                      <a:pPr indent="0" lvl="0" marL="0" marR="0" rtl="0" algn="l">
                        <a:lnSpc>
                          <a:spcPct val="107000"/>
                        </a:lnSpc>
                        <a:spcBef>
                          <a:spcPts val="0"/>
                        </a:spcBef>
                        <a:spcAft>
                          <a:spcPts val="0"/>
                        </a:spcAft>
                        <a:buClr>
                          <a:srgbClr val="000000"/>
                        </a:buClr>
                        <a:buSzPts val="3600"/>
                        <a:buFont typeface="Arial"/>
                        <a:buNone/>
                      </a:pPr>
                      <a:r>
                        <a:rPr b="1" i="1" lang="es-ES" sz="3600" u="none" cap="none" strike="noStrike">
                          <a:latin typeface="Calibri"/>
                          <a:ea typeface="Calibri"/>
                          <a:cs typeface="Calibri"/>
                          <a:sym typeface="Calibri"/>
                        </a:rPr>
                        <a:t>Subtitle</a:t>
                      </a:r>
                      <a:endParaRPr sz="11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C000"/>
                    </a:solidFill>
                  </a:tcPr>
                </a:tc>
                <a:tc>
                  <a:txBody>
                    <a:bodyPr/>
                    <a:lstStyle/>
                    <a:p>
                      <a:pPr indent="0" lvl="0" marL="0" marR="0" rtl="0" algn="ctr">
                        <a:lnSpc>
                          <a:spcPct val="107000"/>
                        </a:lnSpc>
                        <a:spcBef>
                          <a:spcPts val="0"/>
                        </a:spcBef>
                        <a:spcAft>
                          <a:spcPts val="0"/>
                        </a:spcAft>
                        <a:buClr>
                          <a:srgbClr val="000000"/>
                        </a:buClr>
                        <a:buSzPts val="1800"/>
                        <a:buFont typeface="Arial"/>
                        <a:buNone/>
                      </a:pPr>
                      <a:r>
                        <a:rPr b="1" i="1" lang="es-ES" sz="1800" u="none" cap="none" strike="noStrike">
                          <a:latin typeface="Calibri"/>
                          <a:ea typeface="Calibri"/>
                          <a:cs typeface="Calibri"/>
                          <a:sym typeface="Calibri"/>
                        </a:rPr>
                        <a:t>Battery Charger</a:t>
                      </a:r>
                      <a:endParaRPr b="1" i="1" sz="1800" u="none" cap="none" strike="noStrike">
                        <a:latin typeface="Calibri"/>
                        <a:ea typeface="Calibri"/>
                        <a:cs typeface="Calibri"/>
                        <a:sym typeface="Calibri"/>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C000"/>
                    </a:solidFill>
                  </a:tcPr>
                </a:tc>
              </a:tr>
            </a:tbl>
          </a:graphicData>
        </a:graphic>
      </p:graphicFrame>
      <p:sp>
        <p:nvSpPr>
          <p:cNvPr id="90" name="Google Shape;90;g1345f7d5272_1_91"/>
          <p:cNvSpPr/>
          <p:nvPr/>
        </p:nvSpPr>
        <p:spPr>
          <a:xfrm>
            <a:off x="0" y="0"/>
            <a:ext cx="91440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g1345f7d5272_1_0"/>
          <p:cNvSpPr txBox="1"/>
          <p:nvPr>
            <p:ph type="ctrTitle"/>
          </p:nvPr>
        </p:nvSpPr>
        <p:spPr>
          <a:xfrm>
            <a:off x="251520" y="428604"/>
            <a:ext cx="8496900" cy="4287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76923C"/>
              </a:buClr>
              <a:buSzPts val="3200"/>
              <a:buFont typeface="Calibri"/>
              <a:buNone/>
            </a:pPr>
            <a:r>
              <a:rPr b="1" lang="es-ES" sz="3200">
                <a:solidFill>
                  <a:srgbClr val="76923C"/>
                </a:solidFill>
              </a:rPr>
              <a:t> BATTERY CHARGER</a:t>
            </a:r>
            <a:endParaRPr b="1" sz="3200">
              <a:solidFill>
                <a:srgbClr val="76923C"/>
              </a:solidFill>
              <a:latin typeface="Calibri"/>
              <a:ea typeface="Calibri"/>
              <a:cs typeface="Calibri"/>
              <a:sym typeface="Calibri"/>
            </a:endParaRPr>
          </a:p>
        </p:txBody>
      </p:sp>
      <p:pic>
        <p:nvPicPr>
          <p:cNvPr id="96" name="Google Shape;96;g1345f7d5272_1_0"/>
          <p:cNvPicPr preferRelativeResize="0"/>
          <p:nvPr/>
        </p:nvPicPr>
        <p:blipFill rotWithShape="1">
          <a:blip r:embed="rId3">
            <a:alphaModFix/>
          </a:blip>
          <a:srcRect b="0" l="0" r="0" t="0"/>
          <a:stretch/>
        </p:blipFill>
        <p:spPr>
          <a:xfrm>
            <a:off x="5868144" y="5759067"/>
            <a:ext cx="3012005" cy="860353"/>
          </a:xfrm>
          <a:prstGeom prst="rect">
            <a:avLst/>
          </a:prstGeom>
          <a:noFill/>
          <a:ln>
            <a:noFill/>
          </a:ln>
        </p:spPr>
      </p:pic>
      <p:sp>
        <p:nvSpPr>
          <p:cNvPr id="97" name="Google Shape;97;g1345f7d5272_1_0"/>
          <p:cNvSpPr txBox="1"/>
          <p:nvPr/>
        </p:nvSpPr>
        <p:spPr>
          <a:xfrm>
            <a:off x="428596" y="1357298"/>
            <a:ext cx="8496900" cy="4287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A battery is a reversible device. It can give in energy to the consumers at different rates and must be recharged as continuously as possible to keep a zero balance.  </a:t>
            </a:r>
            <a:endParaRPr b="1" i="0" sz="1600" u="none" cap="none" strike="noStrike">
              <a:solidFill>
                <a:srgbClr val="76923C"/>
              </a:solidFill>
              <a:latin typeface="Calibri"/>
              <a:ea typeface="Calibri"/>
              <a:cs typeface="Calibri"/>
              <a:sym typeface="Calibri"/>
            </a:endParaRPr>
          </a:p>
        </p:txBody>
      </p:sp>
      <p:sp>
        <p:nvSpPr>
          <p:cNvPr id="98" name="Google Shape;98;g1345f7d5272_1_0"/>
          <p:cNvSpPr txBox="1"/>
          <p:nvPr/>
        </p:nvSpPr>
        <p:spPr>
          <a:xfrm>
            <a:off x="500034" y="2071678"/>
            <a:ext cx="8496900" cy="4287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A battery charger  generates the energy needed by the battery. The charger must be powerful enough to replace the consumed energy  in an automatic way. The energy transfer has to be efficient and safe. </a:t>
            </a:r>
            <a:endParaRPr b="1" i="0" sz="1600" u="none" cap="none" strike="noStrike">
              <a:solidFill>
                <a:srgbClr val="76923C"/>
              </a:solidFill>
              <a:latin typeface="Calibri"/>
              <a:ea typeface="Calibri"/>
              <a:cs typeface="Calibri"/>
              <a:sym typeface="Calibri"/>
            </a:endParaRPr>
          </a:p>
        </p:txBody>
      </p:sp>
      <p:pic>
        <p:nvPicPr>
          <p:cNvPr id="99" name="Google Shape;99;g1345f7d5272_1_0"/>
          <p:cNvPicPr preferRelativeResize="0"/>
          <p:nvPr/>
        </p:nvPicPr>
        <p:blipFill rotWithShape="1">
          <a:blip r:embed="rId4">
            <a:alphaModFix/>
          </a:blip>
          <a:srcRect b="0" l="0" r="0" t="0"/>
          <a:stretch/>
        </p:blipFill>
        <p:spPr>
          <a:xfrm>
            <a:off x="428596" y="2786058"/>
            <a:ext cx="4104086" cy="3214691"/>
          </a:xfrm>
          <a:prstGeom prst="rect">
            <a:avLst/>
          </a:prstGeom>
          <a:noFill/>
          <a:ln cap="flat" cmpd="sng" w="9525">
            <a:solidFill>
              <a:schemeClr val="accent1"/>
            </a:solidFill>
            <a:prstDash val="solid"/>
            <a:miter lim="800000"/>
            <a:headEnd len="sm" w="sm" type="none"/>
            <a:tailEnd len="sm" w="sm" type="none"/>
          </a:ln>
        </p:spPr>
      </p:pic>
      <p:sp>
        <p:nvSpPr>
          <p:cNvPr id="100" name="Google Shape;100;g1345f7d5272_1_0"/>
          <p:cNvSpPr/>
          <p:nvPr/>
        </p:nvSpPr>
        <p:spPr>
          <a:xfrm>
            <a:off x="6143636" y="2857496"/>
            <a:ext cx="1857388" cy="785818"/>
          </a:xfrm>
          <a:prstGeom prst="flowChartProcess">
            <a:avLst/>
          </a:prstGeom>
          <a:solidFill>
            <a:schemeClr val="accent3"/>
          </a:solidFill>
          <a:ln cap="flat" cmpd="sng" w="38100">
            <a:solidFill>
              <a:schemeClr val="lt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Calibri"/>
                <a:ea typeface="Calibri"/>
                <a:cs typeface="Calibri"/>
                <a:sym typeface="Calibri"/>
              </a:rPr>
              <a:t>Go the basics</a:t>
            </a:r>
            <a:endParaRPr b="0" i="0" sz="1800" u="none" cap="none" strike="noStrike">
              <a:solidFill>
                <a:schemeClr val="lt1"/>
              </a:solidFill>
              <a:latin typeface="Calibri"/>
              <a:ea typeface="Calibri"/>
              <a:cs typeface="Calibri"/>
              <a:sym typeface="Calibri"/>
            </a:endParaRPr>
          </a:p>
        </p:txBody>
      </p:sp>
      <p:sp>
        <p:nvSpPr>
          <p:cNvPr id="101" name="Google Shape;101;g1345f7d5272_1_0"/>
          <p:cNvSpPr/>
          <p:nvPr/>
        </p:nvSpPr>
        <p:spPr>
          <a:xfrm>
            <a:off x="6143636" y="3643314"/>
            <a:ext cx="1857388" cy="785818"/>
          </a:xfrm>
          <a:prstGeom prst="flowChartProcess">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Calibri"/>
                <a:ea typeface="Calibri"/>
                <a:cs typeface="Calibri"/>
                <a:sym typeface="Calibri"/>
              </a:rPr>
              <a:t>Teach me more</a:t>
            </a:r>
            <a:endParaRPr b="0" i="0" sz="1800" u="none" cap="none" strike="noStrike">
              <a:solidFill>
                <a:schemeClr val="lt1"/>
              </a:solidFill>
              <a:latin typeface="Calibri"/>
              <a:ea typeface="Calibri"/>
              <a:cs typeface="Calibri"/>
              <a:sym typeface="Calibri"/>
            </a:endParaRPr>
          </a:p>
        </p:txBody>
      </p:sp>
      <p:sp>
        <p:nvSpPr>
          <p:cNvPr id="102" name="Google Shape;102;g1345f7d5272_1_0"/>
          <p:cNvSpPr/>
          <p:nvPr/>
        </p:nvSpPr>
        <p:spPr>
          <a:xfrm>
            <a:off x="6143636" y="4429132"/>
            <a:ext cx="1857388" cy="785818"/>
          </a:xfrm>
          <a:prstGeom prst="flowChartProcess">
            <a:avLst/>
          </a:prstGeom>
          <a:solidFill>
            <a:schemeClr val="accent2"/>
          </a:solidFill>
          <a:ln cap="flat" cmpd="sng" w="38100">
            <a:solidFill>
              <a:schemeClr val="lt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Calibri"/>
                <a:ea typeface="Calibri"/>
                <a:cs typeface="Calibri"/>
                <a:sym typeface="Calibri"/>
              </a:rPr>
              <a:t>Test me</a:t>
            </a:r>
            <a:endParaRPr b="0" i="0" sz="1800" u="none" cap="none" strike="noStrike">
              <a:solidFill>
                <a:schemeClr val="lt1"/>
              </a:solidFill>
              <a:latin typeface="Calibri"/>
              <a:ea typeface="Calibri"/>
              <a:cs typeface="Calibri"/>
              <a:sym typeface="Calibri"/>
            </a:endParaRPr>
          </a:p>
        </p:txBody>
      </p:sp>
      <p:pic>
        <p:nvPicPr>
          <p:cNvPr id="103" name="Google Shape;103;g1345f7d5272_1_0"/>
          <p:cNvPicPr preferRelativeResize="0"/>
          <p:nvPr/>
        </p:nvPicPr>
        <p:blipFill rotWithShape="1">
          <a:blip r:embed="rId5">
            <a:alphaModFix/>
          </a:blip>
          <a:srcRect b="0" l="0" r="0" t="0"/>
          <a:stretch/>
        </p:blipFill>
        <p:spPr>
          <a:xfrm>
            <a:off x="500037" y="6000750"/>
            <a:ext cx="3570761" cy="785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
          <p:cNvSpPr txBox="1"/>
          <p:nvPr>
            <p:ph type="ctrTitle"/>
          </p:nvPr>
        </p:nvSpPr>
        <p:spPr>
          <a:xfrm>
            <a:off x="251520" y="428604"/>
            <a:ext cx="8496944" cy="428628"/>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76923C"/>
              </a:buClr>
              <a:buSzPts val="3200"/>
              <a:buFont typeface="Calibri"/>
              <a:buNone/>
            </a:pPr>
            <a:r>
              <a:rPr b="1" lang="es-ES" sz="3200">
                <a:solidFill>
                  <a:srgbClr val="76923C"/>
                </a:solidFill>
              </a:rPr>
              <a:t> BATTERY CHARGER BASICS</a:t>
            </a:r>
            <a:endParaRPr b="1" sz="3200">
              <a:solidFill>
                <a:srgbClr val="76923C"/>
              </a:solidFill>
              <a:latin typeface="Calibri"/>
              <a:ea typeface="Calibri"/>
              <a:cs typeface="Calibri"/>
              <a:sym typeface="Calibri"/>
            </a:endParaRPr>
          </a:p>
        </p:txBody>
      </p:sp>
      <p:pic>
        <p:nvPicPr>
          <p:cNvPr id="109" name="Google Shape;109;p2"/>
          <p:cNvPicPr preferRelativeResize="0"/>
          <p:nvPr/>
        </p:nvPicPr>
        <p:blipFill rotWithShape="1">
          <a:blip r:embed="rId3">
            <a:alphaModFix/>
          </a:blip>
          <a:srcRect b="0" l="0" r="0" t="0"/>
          <a:stretch/>
        </p:blipFill>
        <p:spPr>
          <a:xfrm>
            <a:off x="5868144" y="5759067"/>
            <a:ext cx="3012005" cy="860353"/>
          </a:xfrm>
          <a:prstGeom prst="rect">
            <a:avLst/>
          </a:prstGeom>
          <a:noFill/>
          <a:ln>
            <a:noFill/>
          </a:ln>
        </p:spPr>
      </p:pic>
      <p:sp>
        <p:nvSpPr>
          <p:cNvPr id="110" name="Google Shape;110;p2"/>
          <p:cNvSpPr txBox="1"/>
          <p:nvPr/>
        </p:nvSpPr>
        <p:spPr>
          <a:xfrm>
            <a:off x="3464711" y="1285860"/>
            <a:ext cx="5210796" cy="35719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 The input comes from the AC line. </a:t>
            </a:r>
            <a:endParaRPr b="1" i="0" sz="1600" u="none" cap="none" strike="noStrike">
              <a:solidFill>
                <a:srgbClr val="76923C"/>
              </a:solidFill>
              <a:latin typeface="Calibri"/>
              <a:ea typeface="Calibri"/>
              <a:cs typeface="Calibri"/>
              <a:sym typeface="Calibri"/>
            </a:endParaRPr>
          </a:p>
        </p:txBody>
      </p:sp>
      <p:sp>
        <p:nvSpPr>
          <p:cNvPr id="111" name="Google Shape;111;p2"/>
          <p:cNvSpPr txBox="1"/>
          <p:nvPr/>
        </p:nvSpPr>
        <p:spPr>
          <a:xfrm>
            <a:off x="3500430" y="2143116"/>
            <a:ext cx="5496548" cy="35719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Calibri"/>
              <a:buNone/>
            </a:pPr>
            <a:r>
              <a:t/>
            </a:r>
            <a:endParaRPr b="1" i="0" sz="1600" u="none" cap="none" strike="noStrike">
              <a:solidFill>
                <a:srgbClr val="76923C"/>
              </a:solidFill>
              <a:latin typeface="Calibri"/>
              <a:ea typeface="Calibri"/>
              <a:cs typeface="Calibri"/>
              <a:sym typeface="Calibri"/>
            </a:endParaRPr>
          </a:p>
        </p:txBody>
      </p:sp>
      <p:sp>
        <p:nvSpPr>
          <p:cNvPr id="112" name="Google Shape;112;p2"/>
          <p:cNvSpPr/>
          <p:nvPr/>
        </p:nvSpPr>
        <p:spPr>
          <a:xfrm>
            <a:off x="3786182" y="4714884"/>
            <a:ext cx="1857388" cy="785818"/>
          </a:xfrm>
          <a:prstGeom prst="flowChartProcess">
            <a:avLst/>
          </a:prstGeom>
          <a:solidFill>
            <a:schemeClr val="accent3"/>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Calibri"/>
                <a:ea typeface="Calibri"/>
                <a:cs typeface="Calibri"/>
                <a:sym typeface="Calibri"/>
              </a:rPr>
              <a:t>Take me back</a:t>
            </a:r>
            <a:endParaRPr b="0" i="0" sz="1800" u="none" cap="none" strike="noStrike">
              <a:solidFill>
                <a:schemeClr val="lt1"/>
              </a:solidFill>
              <a:latin typeface="Calibri"/>
              <a:ea typeface="Calibri"/>
              <a:cs typeface="Calibri"/>
              <a:sym typeface="Calibri"/>
            </a:endParaRPr>
          </a:p>
        </p:txBody>
      </p:sp>
      <p:sp>
        <p:nvSpPr>
          <p:cNvPr id="113" name="Google Shape;113;p2"/>
          <p:cNvSpPr/>
          <p:nvPr/>
        </p:nvSpPr>
        <p:spPr>
          <a:xfrm>
            <a:off x="6643702" y="4714884"/>
            <a:ext cx="1857388" cy="785818"/>
          </a:xfrm>
          <a:prstGeom prst="flowChartProcess">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Calibri"/>
                <a:ea typeface="Calibri"/>
                <a:cs typeface="Calibri"/>
                <a:sym typeface="Calibri"/>
              </a:rPr>
              <a:t>Teach me more</a:t>
            </a:r>
            <a:endParaRPr b="0" i="0" sz="1800" u="none" cap="none" strike="noStrike">
              <a:solidFill>
                <a:schemeClr val="lt1"/>
              </a:solidFill>
              <a:latin typeface="Calibri"/>
              <a:ea typeface="Calibri"/>
              <a:cs typeface="Calibri"/>
              <a:sym typeface="Calibri"/>
            </a:endParaRPr>
          </a:p>
        </p:txBody>
      </p:sp>
      <p:pic>
        <p:nvPicPr>
          <p:cNvPr id="114" name="Google Shape;114;p2"/>
          <p:cNvPicPr preferRelativeResize="0"/>
          <p:nvPr/>
        </p:nvPicPr>
        <p:blipFill rotWithShape="1">
          <a:blip r:embed="rId4">
            <a:alphaModFix/>
          </a:blip>
          <a:srcRect b="0" l="0" r="0" t="0"/>
          <a:stretch/>
        </p:blipFill>
        <p:spPr>
          <a:xfrm>
            <a:off x="357158" y="1071546"/>
            <a:ext cx="2867025" cy="4819650"/>
          </a:xfrm>
          <a:prstGeom prst="rect">
            <a:avLst/>
          </a:prstGeom>
          <a:noFill/>
          <a:ln cap="flat" cmpd="sng" w="9525">
            <a:solidFill>
              <a:schemeClr val="accent1"/>
            </a:solidFill>
            <a:prstDash val="solid"/>
            <a:miter lim="800000"/>
            <a:headEnd len="sm" w="sm" type="none"/>
            <a:tailEnd len="sm" w="sm" type="none"/>
          </a:ln>
        </p:spPr>
      </p:pic>
      <p:sp>
        <p:nvSpPr>
          <p:cNvPr id="115" name="Google Shape;115;p2"/>
          <p:cNvSpPr txBox="1"/>
          <p:nvPr/>
        </p:nvSpPr>
        <p:spPr>
          <a:xfrm>
            <a:off x="3464711" y="1785926"/>
            <a:ext cx="5210796" cy="35719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 The electric power is given at a voltage (e.g. 230 VAC) and</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 and intensity (e.g. 2 Amps).</a:t>
            </a:r>
            <a:endParaRPr b="1" i="0" sz="1600" u="none" cap="none" strike="noStrike">
              <a:solidFill>
                <a:srgbClr val="76923C"/>
              </a:solidFill>
              <a:latin typeface="Calibri"/>
              <a:ea typeface="Calibri"/>
              <a:cs typeface="Calibri"/>
              <a:sym typeface="Calibri"/>
            </a:endParaRPr>
          </a:p>
        </p:txBody>
      </p:sp>
      <p:sp>
        <p:nvSpPr>
          <p:cNvPr id="116" name="Google Shape;116;p2"/>
          <p:cNvSpPr txBox="1"/>
          <p:nvPr/>
        </p:nvSpPr>
        <p:spPr>
          <a:xfrm>
            <a:off x="3464711" y="2357430"/>
            <a:ext cx="5210796" cy="35719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 The voltage is reduced to an adequate level, say 24 VDC.</a:t>
            </a:r>
            <a:endParaRPr b="1" i="0" sz="1600" u="none" cap="none" strike="noStrike">
              <a:solidFill>
                <a:srgbClr val="76923C"/>
              </a:solidFill>
              <a:latin typeface="Calibri"/>
              <a:ea typeface="Calibri"/>
              <a:cs typeface="Calibri"/>
              <a:sym typeface="Calibri"/>
            </a:endParaRPr>
          </a:p>
        </p:txBody>
      </p:sp>
      <p:sp>
        <p:nvSpPr>
          <p:cNvPr id="117" name="Google Shape;117;p2"/>
          <p:cNvSpPr txBox="1"/>
          <p:nvPr/>
        </p:nvSpPr>
        <p:spPr>
          <a:xfrm>
            <a:off x="3464711" y="2857496"/>
            <a:ext cx="5210796" cy="500066"/>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At this stage the voltage is converted into Direct Current by means of a diode bridge.</a:t>
            </a:r>
            <a:endParaRPr b="1" i="0" sz="1600" u="none" cap="none" strike="noStrike">
              <a:solidFill>
                <a:srgbClr val="76923C"/>
              </a:solidFill>
              <a:latin typeface="Calibri"/>
              <a:ea typeface="Calibri"/>
              <a:cs typeface="Calibri"/>
              <a:sym typeface="Calibri"/>
            </a:endParaRPr>
          </a:p>
        </p:txBody>
      </p:sp>
      <p:sp>
        <p:nvSpPr>
          <p:cNvPr id="118" name="Google Shape;118;p2"/>
          <p:cNvSpPr txBox="1"/>
          <p:nvPr/>
        </p:nvSpPr>
        <p:spPr>
          <a:xfrm>
            <a:off x="3464711" y="3571876"/>
            <a:ext cx="5210796" cy="500066"/>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On the last stage the power is given in to the battery at an adequate level of intensity. A control device is needed. Sometimes it is just a diode.</a:t>
            </a:r>
            <a:endParaRPr b="1" i="0" sz="1600" u="none" cap="none" strike="noStrike">
              <a:solidFill>
                <a:srgbClr val="76923C"/>
              </a:solidFill>
              <a:latin typeface="Calibri"/>
              <a:ea typeface="Calibri"/>
              <a:cs typeface="Calibri"/>
              <a:sym typeface="Calibri"/>
            </a:endParaRPr>
          </a:p>
        </p:txBody>
      </p:sp>
      <p:pic>
        <p:nvPicPr>
          <p:cNvPr id="119" name="Google Shape;119;p2"/>
          <p:cNvPicPr preferRelativeResize="0"/>
          <p:nvPr/>
        </p:nvPicPr>
        <p:blipFill rotWithShape="1">
          <a:blip r:embed="rId5">
            <a:alphaModFix/>
          </a:blip>
          <a:srcRect b="0" l="0" r="0" t="0"/>
          <a:stretch/>
        </p:blipFill>
        <p:spPr>
          <a:xfrm>
            <a:off x="500037" y="6000750"/>
            <a:ext cx="3570761" cy="785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3"/>
          <p:cNvSpPr txBox="1"/>
          <p:nvPr>
            <p:ph type="ctrTitle"/>
          </p:nvPr>
        </p:nvSpPr>
        <p:spPr>
          <a:xfrm>
            <a:off x="251520" y="428604"/>
            <a:ext cx="8496944" cy="428628"/>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76923C"/>
              </a:buClr>
              <a:buSzPts val="3200"/>
              <a:buFont typeface="Calibri"/>
              <a:buNone/>
            </a:pPr>
            <a:r>
              <a:rPr b="1" lang="es-ES" sz="3200">
                <a:solidFill>
                  <a:srgbClr val="76923C"/>
                </a:solidFill>
              </a:rPr>
              <a:t> BATTERY CHARGER BASICS</a:t>
            </a:r>
            <a:endParaRPr b="1" sz="3200">
              <a:solidFill>
                <a:srgbClr val="76923C"/>
              </a:solidFill>
              <a:latin typeface="Calibri"/>
              <a:ea typeface="Calibri"/>
              <a:cs typeface="Calibri"/>
              <a:sym typeface="Calibri"/>
            </a:endParaRPr>
          </a:p>
        </p:txBody>
      </p:sp>
      <p:pic>
        <p:nvPicPr>
          <p:cNvPr id="125" name="Google Shape;125;p3"/>
          <p:cNvPicPr preferRelativeResize="0"/>
          <p:nvPr/>
        </p:nvPicPr>
        <p:blipFill rotWithShape="1">
          <a:blip r:embed="rId3">
            <a:alphaModFix/>
          </a:blip>
          <a:srcRect b="0" l="0" r="0" t="0"/>
          <a:stretch/>
        </p:blipFill>
        <p:spPr>
          <a:xfrm>
            <a:off x="5868144" y="5759067"/>
            <a:ext cx="3012005" cy="860353"/>
          </a:xfrm>
          <a:prstGeom prst="rect">
            <a:avLst/>
          </a:prstGeom>
          <a:noFill/>
          <a:ln>
            <a:noFill/>
          </a:ln>
        </p:spPr>
      </p:pic>
      <p:sp>
        <p:nvSpPr>
          <p:cNvPr id="126" name="Google Shape;126;p3"/>
          <p:cNvSpPr txBox="1"/>
          <p:nvPr/>
        </p:nvSpPr>
        <p:spPr>
          <a:xfrm>
            <a:off x="714347" y="1285860"/>
            <a:ext cx="3214711" cy="35719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 Realistic view of a battery charger. </a:t>
            </a:r>
            <a:endParaRPr b="1" i="0" sz="1600" u="none" cap="none" strike="noStrike">
              <a:solidFill>
                <a:srgbClr val="76923C"/>
              </a:solidFill>
              <a:latin typeface="Calibri"/>
              <a:ea typeface="Calibri"/>
              <a:cs typeface="Calibri"/>
              <a:sym typeface="Calibri"/>
            </a:endParaRPr>
          </a:p>
        </p:txBody>
      </p:sp>
      <p:sp>
        <p:nvSpPr>
          <p:cNvPr id="127" name="Google Shape;127;p3"/>
          <p:cNvSpPr txBox="1"/>
          <p:nvPr/>
        </p:nvSpPr>
        <p:spPr>
          <a:xfrm>
            <a:off x="3500430" y="2143116"/>
            <a:ext cx="5496548" cy="35719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Calibri"/>
              <a:buNone/>
            </a:pPr>
            <a:r>
              <a:t/>
            </a:r>
            <a:endParaRPr b="1" i="0" sz="1600" u="none" cap="none" strike="noStrike">
              <a:solidFill>
                <a:srgbClr val="76923C"/>
              </a:solidFill>
              <a:latin typeface="Calibri"/>
              <a:ea typeface="Calibri"/>
              <a:cs typeface="Calibri"/>
              <a:sym typeface="Calibri"/>
            </a:endParaRPr>
          </a:p>
        </p:txBody>
      </p:sp>
      <p:sp>
        <p:nvSpPr>
          <p:cNvPr id="128" name="Google Shape;128;p3"/>
          <p:cNvSpPr/>
          <p:nvPr/>
        </p:nvSpPr>
        <p:spPr>
          <a:xfrm>
            <a:off x="1928794" y="5000636"/>
            <a:ext cx="1857388" cy="785818"/>
          </a:xfrm>
          <a:prstGeom prst="flowChartProcess">
            <a:avLst/>
          </a:prstGeom>
          <a:solidFill>
            <a:schemeClr val="accent3"/>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Calibri"/>
                <a:ea typeface="Calibri"/>
                <a:cs typeface="Calibri"/>
                <a:sym typeface="Calibri"/>
              </a:rPr>
              <a:t>Take me back</a:t>
            </a:r>
            <a:endParaRPr b="0" i="0" sz="1800" u="none" cap="none" strike="noStrike">
              <a:solidFill>
                <a:schemeClr val="lt1"/>
              </a:solidFill>
              <a:latin typeface="Calibri"/>
              <a:ea typeface="Calibri"/>
              <a:cs typeface="Calibri"/>
              <a:sym typeface="Calibri"/>
            </a:endParaRPr>
          </a:p>
        </p:txBody>
      </p:sp>
      <p:sp>
        <p:nvSpPr>
          <p:cNvPr id="129" name="Google Shape;129;p3"/>
          <p:cNvSpPr txBox="1"/>
          <p:nvPr/>
        </p:nvSpPr>
        <p:spPr>
          <a:xfrm>
            <a:off x="4500562" y="1785926"/>
            <a:ext cx="3960631" cy="785818"/>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Inside this box the hardware is assembled: the voltage transformer, the diode bridge and the control unit.</a:t>
            </a:r>
            <a:endParaRPr b="1" i="0" sz="1600" u="none" cap="none" strike="noStrike">
              <a:solidFill>
                <a:srgbClr val="76923C"/>
              </a:solidFill>
              <a:latin typeface="Calibri"/>
              <a:ea typeface="Calibri"/>
              <a:cs typeface="Calibri"/>
              <a:sym typeface="Calibri"/>
            </a:endParaRPr>
          </a:p>
        </p:txBody>
      </p:sp>
      <p:pic>
        <p:nvPicPr>
          <p:cNvPr id="130" name="Google Shape;130;p3"/>
          <p:cNvPicPr preferRelativeResize="0"/>
          <p:nvPr/>
        </p:nvPicPr>
        <p:blipFill rotWithShape="1">
          <a:blip r:embed="rId4">
            <a:alphaModFix/>
          </a:blip>
          <a:srcRect b="0" l="0" r="0" t="0"/>
          <a:stretch/>
        </p:blipFill>
        <p:spPr>
          <a:xfrm>
            <a:off x="428596" y="1714488"/>
            <a:ext cx="3858475" cy="3019428"/>
          </a:xfrm>
          <a:prstGeom prst="rect">
            <a:avLst/>
          </a:prstGeom>
          <a:noFill/>
          <a:ln cap="flat" cmpd="sng" w="9525">
            <a:solidFill>
              <a:schemeClr val="accent1"/>
            </a:solidFill>
            <a:prstDash val="solid"/>
            <a:miter lim="800000"/>
            <a:headEnd len="sm" w="sm" type="none"/>
            <a:tailEnd len="sm" w="sm" type="none"/>
          </a:ln>
        </p:spPr>
      </p:pic>
      <p:sp>
        <p:nvSpPr>
          <p:cNvPr id="131" name="Google Shape;131;p3"/>
          <p:cNvSpPr txBox="1"/>
          <p:nvPr/>
        </p:nvSpPr>
        <p:spPr>
          <a:xfrm>
            <a:off x="4500562" y="2786058"/>
            <a:ext cx="3960631" cy="785818"/>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On the exterior, there are a number of connection terminals and some leds indicating the charger mode.</a:t>
            </a:r>
            <a:endParaRPr b="1" i="0" sz="1600" u="none" cap="none" strike="noStrike">
              <a:solidFill>
                <a:srgbClr val="76923C"/>
              </a:solidFill>
              <a:latin typeface="Calibri"/>
              <a:ea typeface="Calibri"/>
              <a:cs typeface="Calibri"/>
              <a:sym typeface="Calibri"/>
            </a:endParaRPr>
          </a:p>
        </p:txBody>
      </p:sp>
      <p:sp>
        <p:nvSpPr>
          <p:cNvPr id="132" name="Google Shape;132;p3"/>
          <p:cNvSpPr txBox="1"/>
          <p:nvPr/>
        </p:nvSpPr>
        <p:spPr>
          <a:xfrm>
            <a:off x="4500562" y="3857628"/>
            <a:ext cx="3960631" cy="785818"/>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Simple to connect. Two terminals for the AC supply and other two for the battery</a:t>
            </a:r>
            <a:endParaRPr b="1" i="0" sz="1600" u="none" cap="none" strike="noStrike">
              <a:solidFill>
                <a:srgbClr val="76923C"/>
              </a:solidFill>
              <a:latin typeface="Calibri"/>
              <a:ea typeface="Calibri"/>
              <a:cs typeface="Calibri"/>
              <a:sym typeface="Calibri"/>
            </a:endParaRPr>
          </a:p>
        </p:txBody>
      </p:sp>
      <p:sp>
        <p:nvSpPr>
          <p:cNvPr id="133" name="Google Shape;133;p3"/>
          <p:cNvSpPr/>
          <p:nvPr/>
        </p:nvSpPr>
        <p:spPr>
          <a:xfrm>
            <a:off x="5143504" y="5000636"/>
            <a:ext cx="1857388" cy="785818"/>
          </a:xfrm>
          <a:prstGeom prst="flowChartProcess">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Calibri"/>
                <a:ea typeface="Calibri"/>
                <a:cs typeface="Calibri"/>
                <a:sym typeface="Calibri"/>
              </a:rPr>
              <a:t>Teach me more</a:t>
            </a:r>
            <a:endParaRPr b="0" i="0" sz="1800" u="none" cap="none" strike="noStrike">
              <a:solidFill>
                <a:schemeClr val="lt1"/>
              </a:solidFill>
              <a:latin typeface="Calibri"/>
              <a:ea typeface="Calibri"/>
              <a:cs typeface="Calibri"/>
              <a:sym typeface="Calibri"/>
            </a:endParaRPr>
          </a:p>
        </p:txBody>
      </p:sp>
      <p:pic>
        <p:nvPicPr>
          <p:cNvPr id="134" name="Google Shape;134;p3"/>
          <p:cNvPicPr preferRelativeResize="0"/>
          <p:nvPr/>
        </p:nvPicPr>
        <p:blipFill rotWithShape="1">
          <a:blip r:embed="rId5">
            <a:alphaModFix/>
          </a:blip>
          <a:srcRect b="0" l="0" r="0" t="0"/>
          <a:stretch/>
        </p:blipFill>
        <p:spPr>
          <a:xfrm>
            <a:off x="500037" y="6000750"/>
            <a:ext cx="3570761" cy="785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4"/>
          <p:cNvSpPr txBox="1"/>
          <p:nvPr>
            <p:ph type="ctrTitle"/>
          </p:nvPr>
        </p:nvSpPr>
        <p:spPr>
          <a:xfrm>
            <a:off x="251520" y="428604"/>
            <a:ext cx="8496944" cy="428628"/>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76923C"/>
              </a:buClr>
              <a:buSzPts val="3200"/>
              <a:buFont typeface="Calibri"/>
              <a:buNone/>
            </a:pPr>
            <a:r>
              <a:rPr b="1" lang="es-ES" sz="3200">
                <a:solidFill>
                  <a:srgbClr val="76923C"/>
                </a:solidFill>
              </a:rPr>
              <a:t> BATTERY CHARGER ADVANCED</a:t>
            </a:r>
            <a:endParaRPr b="1" sz="3200">
              <a:solidFill>
                <a:srgbClr val="76923C"/>
              </a:solidFill>
              <a:latin typeface="Calibri"/>
              <a:ea typeface="Calibri"/>
              <a:cs typeface="Calibri"/>
              <a:sym typeface="Calibri"/>
            </a:endParaRPr>
          </a:p>
        </p:txBody>
      </p:sp>
      <p:pic>
        <p:nvPicPr>
          <p:cNvPr id="140" name="Google Shape;140;p4"/>
          <p:cNvPicPr preferRelativeResize="0"/>
          <p:nvPr/>
        </p:nvPicPr>
        <p:blipFill rotWithShape="1">
          <a:blip r:embed="rId3">
            <a:alphaModFix/>
          </a:blip>
          <a:srcRect b="0" l="0" r="0" t="0"/>
          <a:stretch/>
        </p:blipFill>
        <p:spPr>
          <a:xfrm>
            <a:off x="5868144" y="5759067"/>
            <a:ext cx="3012005" cy="860353"/>
          </a:xfrm>
          <a:prstGeom prst="rect">
            <a:avLst/>
          </a:prstGeom>
          <a:noFill/>
          <a:ln>
            <a:noFill/>
          </a:ln>
        </p:spPr>
      </p:pic>
      <p:sp>
        <p:nvSpPr>
          <p:cNvPr id="141" name="Google Shape;141;p4"/>
          <p:cNvSpPr txBox="1"/>
          <p:nvPr/>
        </p:nvSpPr>
        <p:spPr>
          <a:xfrm>
            <a:off x="5715008" y="1214422"/>
            <a:ext cx="2714644" cy="35719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This is a commercial battery charger.</a:t>
            </a:r>
            <a:endParaRPr b="1" i="0" sz="1600" u="none" cap="none" strike="noStrike">
              <a:solidFill>
                <a:srgbClr val="76923C"/>
              </a:solidFill>
              <a:latin typeface="Calibri"/>
              <a:ea typeface="Calibri"/>
              <a:cs typeface="Calibri"/>
              <a:sym typeface="Calibri"/>
            </a:endParaRPr>
          </a:p>
        </p:txBody>
      </p:sp>
      <p:sp>
        <p:nvSpPr>
          <p:cNvPr id="142" name="Google Shape;142;p4"/>
          <p:cNvSpPr txBox="1"/>
          <p:nvPr/>
        </p:nvSpPr>
        <p:spPr>
          <a:xfrm>
            <a:off x="3500430" y="2143116"/>
            <a:ext cx="5496548" cy="35719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Calibri"/>
              <a:buNone/>
            </a:pPr>
            <a:r>
              <a:t/>
            </a:r>
            <a:endParaRPr b="1" i="0" sz="1600" u="none" cap="none" strike="noStrike">
              <a:solidFill>
                <a:srgbClr val="76923C"/>
              </a:solidFill>
              <a:latin typeface="Calibri"/>
              <a:ea typeface="Calibri"/>
              <a:cs typeface="Calibri"/>
              <a:sym typeface="Calibri"/>
            </a:endParaRPr>
          </a:p>
        </p:txBody>
      </p:sp>
      <p:sp>
        <p:nvSpPr>
          <p:cNvPr id="143" name="Google Shape;143;p4"/>
          <p:cNvSpPr txBox="1"/>
          <p:nvPr/>
        </p:nvSpPr>
        <p:spPr>
          <a:xfrm>
            <a:off x="5715008" y="1809739"/>
            <a:ext cx="2786082" cy="785818"/>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Checking its correct  operation is quite easy. It is just necessary to follow a number of steps.</a:t>
            </a:r>
            <a:endParaRPr b="1" i="0" sz="1600" u="none" cap="none" strike="noStrike">
              <a:solidFill>
                <a:srgbClr val="76923C"/>
              </a:solidFill>
              <a:latin typeface="Calibri"/>
              <a:ea typeface="Calibri"/>
              <a:cs typeface="Calibri"/>
              <a:sym typeface="Calibri"/>
            </a:endParaRPr>
          </a:p>
        </p:txBody>
      </p:sp>
      <p:sp>
        <p:nvSpPr>
          <p:cNvPr id="144" name="Google Shape;144;p4"/>
          <p:cNvSpPr txBox="1"/>
          <p:nvPr/>
        </p:nvSpPr>
        <p:spPr>
          <a:xfrm>
            <a:off x="5715008" y="2833684"/>
            <a:ext cx="2786082" cy="785818"/>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On the lower part of the charger there are the AC and battery connectors.</a:t>
            </a:r>
            <a:endParaRPr b="1" i="0" sz="1600" u="none" cap="none" strike="noStrike">
              <a:solidFill>
                <a:srgbClr val="76923C"/>
              </a:solidFill>
              <a:latin typeface="Calibri"/>
              <a:ea typeface="Calibri"/>
              <a:cs typeface="Calibri"/>
              <a:sym typeface="Calibri"/>
            </a:endParaRPr>
          </a:p>
        </p:txBody>
      </p:sp>
      <p:pic>
        <p:nvPicPr>
          <p:cNvPr id="145" name="Google Shape;145;p4"/>
          <p:cNvPicPr preferRelativeResize="0"/>
          <p:nvPr/>
        </p:nvPicPr>
        <p:blipFill rotWithShape="1">
          <a:blip r:embed="rId4">
            <a:alphaModFix/>
          </a:blip>
          <a:srcRect b="0" l="0" r="0" t="0"/>
          <a:stretch/>
        </p:blipFill>
        <p:spPr>
          <a:xfrm>
            <a:off x="360000" y="1080000"/>
            <a:ext cx="5172075" cy="4800600"/>
          </a:xfrm>
          <a:prstGeom prst="rect">
            <a:avLst/>
          </a:prstGeom>
          <a:noFill/>
          <a:ln cap="flat" cmpd="sng" w="9525">
            <a:solidFill>
              <a:schemeClr val="accent1"/>
            </a:solidFill>
            <a:prstDash val="solid"/>
            <a:miter lim="800000"/>
            <a:headEnd len="sm" w="sm" type="none"/>
            <a:tailEnd len="sm" w="sm" type="none"/>
          </a:ln>
        </p:spPr>
      </p:pic>
      <p:sp>
        <p:nvSpPr>
          <p:cNvPr id="146" name="Google Shape;146;p4"/>
          <p:cNvSpPr txBox="1"/>
          <p:nvPr/>
        </p:nvSpPr>
        <p:spPr>
          <a:xfrm>
            <a:off x="5715008" y="3857628"/>
            <a:ext cx="2786082" cy="785818"/>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On the front panel there are three leds that help check a correct running.</a:t>
            </a:r>
            <a:endParaRPr b="1" i="0" sz="1600" u="none" cap="none" strike="noStrike">
              <a:solidFill>
                <a:srgbClr val="76923C"/>
              </a:solidFill>
              <a:latin typeface="Calibri"/>
              <a:ea typeface="Calibri"/>
              <a:cs typeface="Calibri"/>
              <a:sym typeface="Calibri"/>
            </a:endParaRPr>
          </a:p>
        </p:txBody>
      </p:sp>
      <p:sp>
        <p:nvSpPr>
          <p:cNvPr id="147" name="Google Shape;147;p4"/>
          <p:cNvSpPr/>
          <p:nvPr/>
        </p:nvSpPr>
        <p:spPr>
          <a:xfrm>
            <a:off x="6357950" y="4786322"/>
            <a:ext cx="1857388" cy="785818"/>
          </a:xfrm>
          <a:prstGeom prst="flowChartProcess">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Calibri"/>
                <a:ea typeface="Calibri"/>
                <a:cs typeface="Calibri"/>
                <a:sym typeface="Calibri"/>
              </a:rPr>
              <a:t>Next </a:t>
            </a:r>
            <a:endParaRPr b="0" i="0" sz="1800" u="none" cap="none" strike="noStrike">
              <a:solidFill>
                <a:schemeClr val="lt1"/>
              </a:solidFill>
              <a:latin typeface="Calibri"/>
              <a:ea typeface="Calibri"/>
              <a:cs typeface="Calibri"/>
              <a:sym typeface="Calibri"/>
            </a:endParaRPr>
          </a:p>
        </p:txBody>
      </p:sp>
      <p:pic>
        <p:nvPicPr>
          <p:cNvPr id="148" name="Google Shape;148;p4"/>
          <p:cNvPicPr preferRelativeResize="0"/>
          <p:nvPr/>
        </p:nvPicPr>
        <p:blipFill rotWithShape="1">
          <a:blip r:embed="rId5">
            <a:alphaModFix/>
          </a:blip>
          <a:srcRect b="0" l="0" r="0" t="0"/>
          <a:stretch/>
        </p:blipFill>
        <p:spPr>
          <a:xfrm>
            <a:off x="500037" y="6000750"/>
            <a:ext cx="3570761" cy="785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5"/>
          <p:cNvSpPr txBox="1"/>
          <p:nvPr>
            <p:ph type="ctrTitle"/>
          </p:nvPr>
        </p:nvSpPr>
        <p:spPr>
          <a:xfrm>
            <a:off x="251520" y="428604"/>
            <a:ext cx="8496944" cy="428628"/>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76923C"/>
              </a:buClr>
              <a:buSzPts val="3200"/>
              <a:buFont typeface="Calibri"/>
              <a:buNone/>
            </a:pPr>
            <a:r>
              <a:rPr b="1" lang="es-ES" sz="3200">
                <a:solidFill>
                  <a:srgbClr val="76923C"/>
                </a:solidFill>
              </a:rPr>
              <a:t> BATTERY CHARGER ADVANCED</a:t>
            </a:r>
            <a:endParaRPr b="1" sz="3200">
              <a:solidFill>
                <a:srgbClr val="76923C"/>
              </a:solidFill>
              <a:latin typeface="Calibri"/>
              <a:ea typeface="Calibri"/>
              <a:cs typeface="Calibri"/>
              <a:sym typeface="Calibri"/>
            </a:endParaRPr>
          </a:p>
        </p:txBody>
      </p:sp>
      <p:pic>
        <p:nvPicPr>
          <p:cNvPr id="154" name="Google Shape;154;p5"/>
          <p:cNvPicPr preferRelativeResize="0"/>
          <p:nvPr/>
        </p:nvPicPr>
        <p:blipFill rotWithShape="1">
          <a:blip r:embed="rId3">
            <a:alphaModFix/>
          </a:blip>
          <a:srcRect b="0" l="0" r="0" t="0"/>
          <a:stretch/>
        </p:blipFill>
        <p:spPr>
          <a:xfrm>
            <a:off x="5868144" y="5759067"/>
            <a:ext cx="3012005" cy="860353"/>
          </a:xfrm>
          <a:prstGeom prst="rect">
            <a:avLst/>
          </a:prstGeom>
          <a:noFill/>
          <a:ln>
            <a:noFill/>
          </a:ln>
        </p:spPr>
      </p:pic>
      <p:sp>
        <p:nvSpPr>
          <p:cNvPr id="155" name="Google Shape;155;p5"/>
          <p:cNvSpPr txBox="1"/>
          <p:nvPr/>
        </p:nvSpPr>
        <p:spPr>
          <a:xfrm>
            <a:off x="4643438" y="1214422"/>
            <a:ext cx="3786214" cy="35719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This is a electric tester.</a:t>
            </a:r>
            <a:endParaRPr b="1" i="0" sz="1600" u="none" cap="none" strike="noStrike">
              <a:solidFill>
                <a:srgbClr val="76923C"/>
              </a:solidFill>
              <a:latin typeface="Calibri"/>
              <a:ea typeface="Calibri"/>
              <a:cs typeface="Calibri"/>
              <a:sym typeface="Calibri"/>
            </a:endParaRPr>
          </a:p>
        </p:txBody>
      </p:sp>
      <p:sp>
        <p:nvSpPr>
          <p:cNvPr id="156" name="Google Shape;156;p5"/>
          <p:cNvSpPr txBox="1"/>
          <p:nvPr/>
        </p:nvSpPr>
        <p:spPr>
          <a:xfrm>
            <a:off x="3500430" y="2143116"/>
            <a:ext cx="5496548" cy="35719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Calibri"/>
              <a:buNone/>
            </a:pPr>
            <a:r>
              <a:t/>
            </a:r>
            <a:endParaRPr b="1" i="0" sz="1600" u="none" cap="none" strike="noStrike">
              <a:solidFill>
                <a:srgbClr val="76923C"/>
              </a:solidFill>
              <a:latin typeface="Calibri"/>
              <a:ea typeface="Calibri"/>
              <a:cs typeface="Calibri"/>
              <a:sym typeface="Calibri"/>
            </a:endParaRPr>
          </a:p>
        </p:txBody>
      </p:sp>
      <p:sp>
        <p:nvSpPr>
          <p:cNvPr id="157" name="Google Shape;157;p5"/>
          <p:cNvSpPr txBox="1"/>
          <p:nvPr/>
        </p:nvSpPr>
        <p:spPr>
          <a:xfrm>
            <a:off x="4643438" y="1809739"/>
            <a:ext cx="3786214" cy="785818"/>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Now is set on VDC 200 V scale</a:t>
            </a:r>
            <a:endParaRPr b="1" i="0" sz="1600" u="none" cap="none" strike="noStrike">
              <a:solidFill>
                <a:srgbClr val="76923C"/>
              </a:solidFill>
              <a:latin typeface="Calibri"/>
              <a:ea typeface="Calibri"/>
              <a:cs typeface="Calibri"/>
              <a:sym typeface="Calibri"/>
            </a:endParaRPr>
          </a:p>
        </p:txBody>
      </p:sp>
      <p:sp>
        <p:nvSpPr>
          <p:cNvPr id="158" name="Google Shape;158;p5"/>
          <p:cNvSpPr txBox="1"/>
          <p:nvPr/>
        </p:nvSpPr>
        <p:spPr>
          <a:xfrm>
            <a:off x="4643438" y="2833684"/>
            <a:ext cx="3714776" cy="785818"/>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The test cables are inserted into the V socket (red one) and into the COM socket (black one)</a:t>
            </a:r>
            <a:endParaRPr b="1" i="0" sz="1600" u="none" cap="none" strike="noStrike">
              <a:solidFill>
                <a:srgbClr val="76923C"/>
              </a:solidFill>
              <a:latin typeface="Calibri"/>
              <a:ea typeface="Calibri"/>
              <a:cs typeface="Calibri"/>
              <a:sym typeface="Calibri"/>
            </a:endParaRPr>
          </a:p>
        </p:txBody>
      </p:sp>
      <p:sp>
        <p:nvSpPr>
          <p:cNvPr id="159" name="Google Shape;159;p5"/>
          <p:cNvSpPr txBox="1"/>
          <p:nvPr/>
        </p:nvSpPr>
        <p:spPr>
          <a:xfrm>
            <a:off x="4643438" y="3857628"/>
            <a:ext cx="3786214" cy="785818"/>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The first measure to be checked is the AC voltage, so the selector is to set on VAC 700V scale.</a:t>
            </a:r>
            <a:endParaRPr b="1" i="0" sz="1600" u="none" cap="none" strike="noStrike">
              <a:solidFill>
                <a:srgbClr val="76923C"/>
              </a:solidFill>
              <a:latin typeface="Calibri"/>
              <a:ea typeface="Calibri"/>
              <a:cs typeface="Calibri"/>
              <a:sym typeface="Calibri"/>
            </a:endParaRPr>
          </a:p>
        </p:txBody>
      </p:sp>
      <p:sp>
        <p:nvSpPr>
          <p:cNvPr id="160" name="Google Shape;160;p5"/>
          <p:cNvSpPr/>
          <p:nvPr/>
        </p:nvSpPr>
        <p:spPr>
          <a:xfrm>
            <a:off x="6357950" y="4786322"/>
            <a:ext cx="1857388" cy="785818"/>
          </a:xfrm>
          <a:prstGeom prst="flowChartProcess">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Calibri"/>
                <a:ea typeface="Calibri"/>
                <a:cs typeface="Calibri"/>
                <a:sym typeface="Calibri"/>
              </a:rPr>
              <a:t>Next </a:t>
            </a:r>
            <a:endParaRPr b="0" i="0" sz="1800" u="none" cap="none" strike="noStrike">
              <a:solidFill>
                <a:schemeClr val="lt1"/>
              </a:solidFill>
              <a:latin typeface="Calibri"/>
              <a:ea typeface="Calibri"/>
              <a:cs typeface="Calibri"/>
              <a:sym typeface="Calibri"/>
            </a:endParaRPr>
          </a:p>
        </p:txBody>
      </p:sp>
      <p:pic>
        <p:nvPicPr>
          <p:cNvPr id="161" name="Google Shape;161;p5"/>
          <p:cNvPicPr preferRelativeResize="0"/>
          <p:nvPr/>
        </p:nvPicPr>
        <p:blipFill rotWithShape="1">
          <a:blip r:embed="rId4">
            <a:alphaModFix/>
          </a:blip>
          <a:srcRect b="0" l="0" r="0" t="0"/>
          <a:stretch/>
        </p:blipFill>
        <p:spPr>
          <a:xfrm>
            <a:off x="360000" y="1080000"/>
            <a:ext cx="3924300" cy="5048250"/>
          </a:xfrm>
          <a:prstGeom prst="rect">
            <a:avLst/>
          </a:prstGeom>
          <a:noFill/>
          <a:ln cap="flat" cmpd="sng" w="9525">
            <a:solidFill>
              <a:schemeClr val="accent1"/>
            </a:solidFill>
            <a:prstDash val="solid"/>
            <a:miter lim="800000"/>
            <a:headEnd len="sm" w="sm" type="none"/>
            <a:tailEnd len="sm" w="sm" type="none"/>
          </a:ln>
        </p:spPr>
      </p:pic>
      <p:pic>
        <p:nvPicPr>
          <p:cNvPr id="162" name="Google Shape;162;p5"/>
          <p:cNvPicPr preferRelativeResize="0"/>
          <p:nvPr/>
        </p:nvPicPr>
        <p:blipFill rotWithShape="1">
          <a:blip r:embed="rId5">
            <a:alphaModFix/>
          </a:blip>
          <a:srcRect b="0" l="0" r="0" t="0"/>
          <a:stretch/>
        </p:blipFill>
        <p:spPr>
          <a:xfrm>
            <a:off x="536775" y="6072175"/>
            <a:ext cx="3570761" cy="785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6"/>
          <p:cNvSpPr txBox="1"/>
          <p:nvPr>
            <p:ph type="ctrTitle"/>
          </p:nvPr>
        </p:nvSpPr>
        <p:spPr>
          <a:xfrm>
            <a:off x="251520" y="428604"/>
            <a:ext cx="8496944" cy="428628"/>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76923C"/>
              </a:buClr>
              <a:buSzPts val="3200"/>
              <a:buFont typeface="Calibri"/>
              <a:buNone/>
            </a:pPr>
            <a:r>
              <a:rPr b="1" lang="es-ES" sz="3200">
                <a:solidFill>
                  <a:srgbClr val="76923C"/>
                </a:solidFill>
              </a:rPr>
              <a:t> BATTERY CHARGER ADVANCED</a:t>
            </a:r>
            <a:endParaRPr b="1" sz="3200">
              <a:solidFill>
                <a:srgbClr val="76923C"/>
              </a:solidFill>
              <a:latin typeface="Calibri"/>
              <a:ea typeface="Calibri"/>
              <a:cs typeface="Calibri"/>
              <a:sym typeface="Calibri"/>
            </a:endParaRPr>
          </a:p>
        </p:txBody>
      </p:sp>
      <p:pic>
        <p:nvPicPr>
          <p:cNvPr id="168" name="Google Shape;168;p6"/>
          <p:cNvPicPr preferRelativeResize="0"/>
          <p:nvPr/>
        </p:nvPicPr>
        <p:blipFill rotWithShape="1">
          <a:blip r:embed="rId3">
            <a:alphaModFix/>
          </a:blip>
          <a:srcRect b="0" l="0" r="0" t="0"/>
          <a:stretch/>
        </p:blipFill>
        <p:spPr>
          <a:xfrm>
            <a:off x="5868144" y="5759067"/>
            <a:ext cx="3012005" cy="860353"/>
          </a:xfrm>
          <a:prstGeom prst="rect">
            <a:avLst/>
          </a:prstGeom>
          <a:noFill/>
          <a:ln>
            <a:noFill/>
          </a:ln>
        </p:spPr>
      </p:pic>
      <p:sp>
        <p:nvSpPr>
          <p:cNvPr id="169" name="Google Shape;169;p6"/>
          <p:cNvSpPr txBox="1"/>
          <p:nvPr/>
        </p:nvSpPr>
        <p:spPr>
          <a:xfrm>
            <a:off x="4857752" y="1214422"/>
            <a:ext cx="3571900" cy="500066"/>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The electric tester is now set on VAC 700 V scale.</a:t>
            </a:r>
            <a:endParaRPr b="1" i="0" sz="1600" u="none" cap="none" strike="noStrike">
              <a:solidFill>
                <a:srgbClr val="76923C"/>
              </a:solidFill>
              <a:latin typeface="Calibri"/>
              <a:ea typeface="Calibri"/>
              <a:cs typeface="Calibri"/>
              <a:sym typeface="Calibri"/>
            </a:endParaRPr>
          </a:p>
        </p:txBody>
      </p:sp>
      <p:sp>
        <p:nvSpPr>
          <p:cNvPr id="170" name="Google Shape;170;p6"/>
          <p:cNvSpPr txBox="1"/>
          <p:nvPr/>
        </p:nvSpPr>
        <p:spPr>
          <a:xfrm>
            <a:off x="3500430" y="2143116"/>
            <a:ext cx="5496548" cy="35719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Calibri"/>
              <a:buNone/>
            </a:pPr>
            <a:r>
              <a:t/>
            </a:r>
            <a:endParaRPr b="1" i="0" sz="1600" u="none" cap="none" strike="noStrike">
              <a:solidFill>
                <a:srgbClr val="76923C"/>
              </a:solidFill>
              <a:latin typeface="Calibri"/>
              <a:ea typeface="Calibri"/>
              <a:cs typeface="Calibri"/>
              <a:sym typeface="Calibri"/>
            </a:endParaRPr>
          </a:p>
        </p:txBody>
      </p:sp>
      <p:sp>
        <p:nvSpPr>
          <p:cNvPr id="171" name="Google Shape;171;p6"/>
          <p:cNvSpPr txBox="1"/>
          <p:nvPr/>
        </p:nvSpPr>
        <p:spPr>
          <a:xfrm>
            <a:off x="4857752" y="1928803"/>
            <a:ext cx="3643338" cy="690567"/>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The black cable must be connected onto  one of the AC terminals. Whatecer as this is AC.</a:t>
            </a:r>
            <a:endParaRPr b="1" i="0" sz="1600" u="none" cap="none" strike="noStrike">
              <a:solidFill>
                <a:srgbClr val="76923C"/>
              </a:solidFill>
              <a:latin typeface="Calibri"/>
              <a:ea typeface="Calibri"/>
              <a:cs typeface="Calibri"/>
              <a:sym typeface="Calibri"/>
            </a:endParaRPr>
          </a:p>
        </p:txBody>
      </p:sp>
      <p:sp>
        <p:nvSpPr>
          <p:cNvPr id="172" name="Google Shape;172;p6"/>
          <p:cNvSpPr txBox="1"/>
          <p:nvPr/>
        </p:nvSpPr>
        <p:spPr>
          <a:xfrm>
            <a:off x="4857752" y="2833684"/>
            <a:ext cx="3357586" cy="785818"/>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The red cable will touch the other AC terminals so a Voltage measure is read on the display.</a:t>
            </a:r>
            <a:endParaRPr b="1" i="0" sz="1600" u="none" cap="none" strike="noStrike">
              <a:solidFill>
                <a:srgbClr val="76923C"/>
              </a:solidFill>
              <a:latin typeface="Calibri"/>
              <a:ea typeface="Calibri"/>
              <a:cs typeface="Calibri"/>
              <a:sym typeface="Calibri"/>
            </a:endParaRPr>
          </a:p>
        </p:txBody>
      </p:sp>
      <p:sp>
        <p:nvSpPr>
          <p:cNvPr id="173" name="Google Shape;173;p6"/>
          <p:cNvSpPr/>
          <p:nvPr/>
        </p:nvSpPr>
        <p:spPr>
          <a:xfrm>
            <a:off x="6357950" y="4786322"/>
            <a:ext cx="1857388" cy="785818"/>
          </a:xfrm>
          <a:prstGeom prst="flowChartProcess">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Calibri"/>
                <a:ea typeface="Calibri"/>
                <a:cs typeface="Calibri"/>
                <a:sym typeface="Calibri"/>
              </a:rPr>
              <a:t>Next </a:t>
            </a:r>
            <a:endParaRPr b="0" i="0" sz="1800" u="none" cap="none" strike="noStrike">
              <a:solidFill>
                <a:schemeClr val="lt1"/>
              </a:solidFill>
              <a:latin typeface="Calibri"/>
              <a:ea typeface="Calibri"/>
              <a:cs typeface="Calibri"/>
              <a:sym typeface="Calibri"/>
            </a:endParaRPr>
          </a:p>
        </p:txBody>
      </p:sp>
      <p:pic>
        <p:nvPicPr>
          <p:cNvPr id="174" name="Google Shape;174;p6"/>
          <p:cNvPicPr preferRelativeResize="0"/>
          <p:nvPr/>
        </p:nvPicPr>
        <p:blipFill rotWithShape="1">
          <a:blip r:embed="rId4">
            <a:alphaModFix/>
          </a:blip>
          <a:srcRect b="0" l="0" r="0" t="0"/>
          <a:stretch/>
        </p:blipFill>
        <p:spPr>
          <a:xfrm>
            <a:off x="360000" y="1080000"/>
            <a:ext cx="4362450" cy="4895850"/>
          </a:xfrm>
          <a:prstGeom prst="rect">
            <a:avLst/>
          </a:prstGeom>
          <a:noFill/>
          <a:ln cap="flat" cmpd="sng" w="9525">
            <a:solidFill>
              <a:schemeClr val="accent1"/>
            </a:solidFill>
            <a:prstDash val="solid"/>
            <a:miter lim="800000"/>
            <a:headEnd len="sm" w="sm" type="none"/>
            <a:tailEnd len="sm" w="sm" type="none"/>
          </a:ln>
        </p:spPr>
      </p:pic>
      <p:pic>
        <p:nvPicPr>
          <p:cNvPr id="175" name="Google Shape;175;p6"/>
          <p:cNvPicPr preferRelativeResize="0"/>
          <p:nvPr/>
        </p:nvPicPr>
        <p:blipFill rotWithShape="1">
          <a:blip r:embed="rId5">
            <a:alphaModFix/>
          </a:blip>
          <a:srcRect b="0" l="0" r="0" t="0"/>
          <a:stretch/>
        </p:blipFill>
        <p:spPr>
          <a:xfrm>
            <a:off x="500037" y="6000750"/>
            <a:ext cx="3570761" cy="785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7"/>
          <p:cNvSpPr txBox="1"/>
          <p:nvPr>
            <p:ph type="ctrTitle"/>
          </p:nvPr>
        </p:nvSpPr>
        <p:spPr>
          <a:xfrm>
            <a:off x="251520" y="428604"/>
            <a:ext cx="8496944" cy="428628"/>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76923C"/>
              </a:buClr>
              <a:buSzPts val="3200"/>
              <a:buFont typeface="Calibri"/>
              <a:buNone/>
            </a:pPr>
            <a:r>
              <a:rPr b="1" lang="es-ES" sz="3200">
                <a:solidFill>
                  <a:srgbClr val="76923C"/>
                </a:solidFill>
              </a:rPr>
              <a:t> BATTERY CHARGER ADVANCED</a:t>
            </a:r>
            <a:endParaRPr b="1" sz="3200">
              <a:solidFill>
                <a:srgbClr val="76923C"/>
              </a:solidFill>
              <a:latin typeface="Calibri"/>
              <a:ea typeface="Calibri"/>
              <a:cs typeface="Calibri"/>
              <a:sym typeface="Calibri"/>
            </a:endParaRPr>
          </a:p>
        </p:txBody>
      </p:sp>
      <p:pic>
        <p:nvPicPr>
          <p:cNvPr id="181" name="Google Shape;181;p7"/>
          <p:cNvPicPr preferRelativeResize="0"/>
          <p:nvPr/>
        </p:nvPicPr>
        <p:blipFill rotWithShape="1">
          <a:blip r:embed="rId3">
            <a:alphaModFix/>
          </a:blip>
          <a:srcRect b="0" l="0" r="0" t="0"/>
          <a:stretch/>
        </p:blipFill>
        <p:spPr>
          <a:xfrm>
            <a:off x="5868144" y="5759067"/>
            <a:ext cx="3012005" cy="860353"/>
          </a:xfrm>
          <a:prstGeom prst="rect">
            <a:avLst/>
          </a:prstGeom>
          <a:noFill/>
          <a:ln>
            <a:noFill/>
          </a:ln>
        </p:spPr>
      </p:pic>
      <p:sp>
        <p:nvSpPr>
          <p:cNvPr id="182" name="Google Shape;182;p7"/>
          <p:cNvSpPr txBox="1"/>
          <p:nvPr/>
        </p:nvSpPr>
        <p:spPr>
          <a:xfrm>
            <a:off x="3643306" y="1214422"/>
            <a:ext cx="4786346" cy="500066"/>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The electric tester is is ready but test tips are not touching the terminals AC on the charger.</a:t>
            </a:r>
            <a:endParaRPr b="1" i="0" sz="1600" u="none" cap="none" strike="noStrike">
              <a:solidFill>
                <a:srgbClr val="76923C"/>
              </a:solidFill>
              <a:latin typeface="Calibri"/>
              <a:ea typeface="Calibri"/>
              <a:cs typeface="Calibri"/>
              <a:sym typeface="Calibri"/>
            </a:endParaRPr>
          </a:p>
        </p:txBody>
      </p:sp>
      <p:sp>
        <p:nvSpPr>
          <p:cNvPr id="183" name="Google Shape;183;p7"/>
          <p:cNvSpPr/>
          <p:nvPr/>
        </p:nvSpPr>
        <p:spPr>
          <a:xfrm>
            <a:off x="6357950" y="4786322"/>
            <a:ext cx="1857388" cy="785818"/>
          </a:xfrm>
          <a:prstGeom prst="flowChartProcess">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Calibri"/>
                <a:ea typeface="Calibri"/>
                <a:cs typeface="Calibri"/>
                <a:sym typeface="Calibri"/>
              </a:rPr>
              <a:t>Next </a:t>
            </a:r>
            <a:endParaRPr b="0" i="0" sz="1800" u="none" cap="none" strike="noStrike">
              <a:solidFill>
                <a:schemeClr val="lt1"/>
              </a:solidFill>
              <a:latin typeface="Calibri"/>
              <a:ea typeface="Calibri"/>
              <a:cs typeface="Calibri"/>
              <a:sym typeface="Calibri"/>
            </a:endParaRPr>
          </a:p>
        </p:txBody>
      </p:sp>
      <p:sp>
        <p:nvSpPr>
          <p:cNvPr id="184" name="Google Shape;184;p7"/>
          <p:cNvSpPr txBox="1"/>
          <p:nvPr/>
        </p:nvSpPr>
        <p:spPr>
          <a:xfrm>
            <a:off x="3643306" y="2178835"/>
            <a:ext cx="4786346" cy="500066"/>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On the charger only the CHARGER OK led is green</a:t>
            </a:r>
            <a:endParaRPr b="1" i="0" sz="1600" u="none" cap="none" strike="noStrike">
              <a:solidFill>
                <a:srgbClr val="76923C"/>
              </a:solidFill>
              <a:latin typeface="Calibri"/>
              <a:ea typeface="Calibri"/>
              <a:cs typeface="Calibri"/>
              <a:sym typeface="Calibri"/>
            </a:endParaRPr>
          </a:p>
        </p:txBody>
      </p:sp>
      <p:pic>
        <p:nvPicPr>
          <p:cNvPr id="185" name="Google Shape;185;p7"/>
          <p:cNvPicPr preferRelativeResize="0"/>
          <p:nvPr/>
        </p:nvPicPr>
        <p:blipFill rotWithShape="1">
          <a:blip r:embed="rId4">
            <a:alphaModFix/>
          </a:blip>
          <a:srcRect b="0" l="0" r="0" t="0"/>
          <a:stretch/>
        </p:blipFill>
        <p:spPr>
          <a:xfrm>
            <a:off x="325100" y="857224"/>
            <a:ext cx="2816985" cy="5400000"/>
          </a:xfrm>
          <a:prstGeom prst="rect">
            <a:avLst/>
          </a:prstGeom>
          <a:noFill/>
          <a:ln cap="flat" cmpd="sng" w="9525">
            <a:solidFill>
              <a:schemeClr val="accent1"/>
            </a:solidFill>
            <a:prstDash val="solid"/>
            <a:miter lim="800000"/>
            <a:headEnd len="sm" w="sm" type="none"/>
            <a:tailEnd len="sm" w="sm" type="none"/>
          </a:ln>
        </p:spPr>
      </p:pic>
      <p:sp>
        <p:nvSpPr>
          <p:cNvPr id="186" name="Google Shape;186;p7"/>
          <p:cNvSpPr txBox="1"/>
          <p:nvPr/>
        </p:nvSpPr>
        <p:spPr>
          <a:xfrm>
            <a:off x="3643306" y="3143248"/>
            <a:ext cx="4786346" cy="500066"/>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Now, to check the AC supply test tips are put in contact with AC terminals.</a:t>
            </a:r>
            <a:endParaRPr b="1" i="0" sz="1600" u="none" cap="none" strike="noStrike">
              <a:solidFill>
                <a:srgbClr val="76923C"/>
              </a:solidFill>
              <a:latin typeface="Calibri"/>
              <a:ea typeface="Calibri"/>
              <a:cs typeface="Calibri"/>
              <a:sym typeface="Calibri"/>
            </a:endParaRPr>
          </a:p>
        </p:txBody>
      </p:sp>
      <p:pic>
        <p:nvPicPr>
          <p:cNvPr id="187" name="Google Shape;187;p7"/>
          <p:cNvPicPr preferRelativeResize="0"/>
          <p:nvPr/>
        </p:nvPicPr>
        <p:blipFill rotWithShape="1">
          <a:blip r:embed="rId5">
            <a:alphaModFix/>
          </a:blip>
          <a:srcRect b="0" l="0" r="0" t="0"/>
          <a:stretch/>
        </p:blipFill>
        <p:spPr>
          <a:xfrm>
            <a:off x="500037" y="6000750"/>
            <a:ext cx="3570761" cy="7858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8"/>
          <p:cNvSpPr txBox="1"/>
          <p:nvPr>
            <p:ph type="ctrTitle"/>
          </p:nvPr>
        </p:nvSpPr>
        <p:spPr>
          <a:xfrm>
            <a:off x="251520" y="428604"/>
            <a:ext cx="8496944" cy="428628"/>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76923C"/>
              </a:buClr>
              <a:buSzPts val="3200"/>
              <a:buFont typeface="Calibri"/>
              <a:buNone/>
            </a:pPr>
            <a:r>
              <a:rPr b="1" lang="es-ES" sz="3200">
                <a:solidFill>
                  <a:srgbClr val="76923C"/>
                </a:solidFill>
              </a:rPr>
              <a:t> BATTERY CHARGER ADVANCED</a:t>
            </a:r>
            <a:endParaRPr b="1" sz="3200">
              <a:solidFill>
                <a:srgbClr val="76923C"/>
              </a:solidFill>
              <a:latin typeface="Calibri"/>
              <a:ea typeface="Calibri"/>
              <a:cs typeface="Calibri"/>
              <a:sym typeface="Calibri"/>
            </a:endParaRPr>
          </a:p>
        </p:txBody>
      </p:sp>
      <p:pic>
        <p:nvPicPr>
          <p:cNvPr id="193" name="Google Shape;193;p8"/>
          <p:cNvPicPr preferRelativeResize="0"/>
          <p:nvPr/>
        </p:nvPicPr>
        <p:blipFill rotWithShape="1">
          <a:blip r:embed="rId3">
            <a:alphaModFix/>
          </a:blip>
          <a:srcRect b="0" l="0" r="0" t="0"/>
          <a:stretch/>
        </p:blipFill>
        <p:spPr>
          <a:xfrm>
            <a:off x="5868144" y="5759067"/>
            <a:ext cx="3012005" cy="860353"/>
          </a:xfrm>
          <a:prstGeom prst="rect">
            <a:avLst/>
          </a:prstGeom>
          <a:noFill/>
          <a:ln>
            <a:noFill/>
          </a:ln>
        </p:spPr>
      </p:pic>
      <p:sp>
        <p:nvSpPr>
          <p:cNvPr id="194" name="Google Shape;194;p8"/>
          <p:cNvSpPr txBox="1"/>
          <p:nvPr/>
        </p:nvSpPr>
        <p:spPr>
          <a:xfrm>
            <a:off x="3643306" y="1214422"/>
            <a:ext cx="4786346" cy="500066"/>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The reading is 231 VAC.</a:t>
            </a:r>
            <a:endParaRPr b="1" i="0" sz="1600" u="none" cap="none" strike="noStrike">
              <a:solidFill>
                <a:srgbClr val="76923C"/>
              </a:solidFill>
              <a:latin typeface="Calibri"/>
              <a:ea typeface="Calibri"/>
              <a:cs typeface="Calibri"/>
              <a:sym typeface="Calibri"/>
            </a:endParaRPr>
          </a:p>
        </p:txBody>
      </p:sp>
      <p:sp>
        <p:nvSpPr>
          <p:cNvPr id="195" name="Google Shape;195;p8"/>
          <p:cNvSpPr/>
          <p:nvPr/>
        </p:nvSpPr>
        <p:spPr>
          <a:xfrm>
            <a:off x="6357950" y="4786322"/>
            <a:ext cx="1857388" cy="785818"/>
          </a:xfrm>
          <a:prstGeom prst="flowChartProcess">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Calibri"/>
                <a:ea typeface="Calibri"/>
                <a:cs typeface="Calibri"/>
                <a:sym typeface="Calibri"/>
              </a:rPr>
              <a:t>Next </a:t>
            </a:r>
            <a:endParaRPr b="0" i="0" sz="1800" u="none" cap="none" strike="noStrike">
              <a:solidFill>
                <a:schemeClr val="lt1"/>
              </a:solidFill>
              <a:latin typeface="Calibri"/>
              <a:ea typeface="Calibri"/>
              <a:cs typeface="Calibri"/>
              <a:sym typeface="Calibri"/>
            </a:endParaRPr>
          </a:p>
        </p:txBody>
      </p:sp>
      <p:sp>
        <p:nvSpPr>
          <p:cNvPr id="196" name="Google Shape;196;p8"/>
          <p:cNvSpPr txBox="1"/>
          <p:nvPr/>
        </p:nvSpPr>
        <p:spPr>
          <a:xfrm>
            <a:off x="3643306" y="2119303"/>
            <a:ext cx="4786346" cy="500066"/>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The CHARGER OK green led is ON.</a:t>
            </a:r>
            <a:endParaRPr b="1" i="0" sz="1600" u="none" cap="none" strike="noStrike">
              <a:solidFill>
                <a:srgbClr val="76923C"/>
              </a:solidFill>
              <a:latin typeface="Calibri"/>
              <a:ea typeface="Calibri"/>
              <a:cs typeface="Calibri"/>
              <a:sym typeface="Calibri"/>
            </a:endParaRPr>
          </a:p>
        </p:txBody>
      </p:sp>
      <p:sp>
        <p:nvSpPr>
          <p:cNvPr id="197" name="Google Shape;197;p8"/>
          <p:cNvSpPr txBox="1"/>
          <p:nvPr/>
        </p:nvSpPr>
        <p:spPr>
          <a:xfrm>
            <a:off x="3643306" y="3024184"/>
            <a:ext cx="4786346" cy="500066"/>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The conclusion is that the AC supply is OK and the CHARGER is AC powered.</a:t>
            </a:r>
            <a:endParaRPr b="1" i="0" sz="1600" u="none" cap="none" strike="noStrike">
              <a:solidFill>
                <a:srgbClr val="76923C"/>
              </a:solidFill>
              <a:latin typeface="Calibri"/>
              <a:ea typeface="Calibri"/>
              <a:cs typeface="Calibri"/>
              <a:sym typeface="Calibri"/>
            </a:endParaRPr>
          </a:p>
        </p:txBody>
      </p:sp>
      <p:pic>
        <p:nvPicPr>
          <p:cNvPr id="198" name="Google Shape;198;p8"/>
          <p:cNvPicPr preferRelativeResize="0"/>
          <p:nvPr/>
        </p:nvPicPr>
        <p:blipFill rotWithShape="1">
          <a:blip r:embed="rId4">
            <a:alphaModFix/>
          </a:blip>
          <a:srcRect b="0" l="0" r="0" t="0"/>
          <a:stretch/>
        </p:blipFill>
        <p:spPr>
          <a:xfrm>
            <a:off x="251525" y="857225"/>
            <a:ext cx="2851685" cy="5400000"/>
          </a:xfrm>
          <a:prstGeom prst="rect">
            <a:avLst/>
          </a:prstGeom>
          <a:noFill/>
          <a:ln cap="flat" cmpd="sng" w="9525">
            <a:solidFill>
              <a:schemeClr val="accent1"/>
            </a:solidFill>
            <a:prstDash val="solid"/>
            <a:miter lim="800000"/>
            <a:headEnd len="sm" w="sm" type="none"/>
            <a:tailEnd len="sm" w="sm" type="none"/>
          </a:ln>
        </p:spPr>
      </p:pic>
      <p:sp>
        <p:nvSpPr>
          <p:cNvPr id="199" name="Google Shape;199;p8"/>
          <p:cNvSpPr txBox="1"/>
          <p:nvPr/>
        </p:nvSpPr>
        <p:spPr>
          <a:xfrm>
            <a:off x="3643306" y="3929066"/>
            <a:ext cx="4786346" cy="500066"/>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76923C"/>
              </a:buClr>
              <a:buSzPts val="1600"/>
              <a:buFont typeface="Calibri"/>
              <a:buNone/>
            </a:pPr>
            <a:r>
              <a:rPr b="1" i="0" lang="es-ES" sz="1600" u="none" cap="none" strike="noStrike">
                <a:solidFill>
                  <a:srgbClr val="76923C"/>
                </a:solidFill>
                <a:latin typeface="Calibri"/>
                <a:ea typeface="Calibri"/>
                <a:cs typeface="Calibri"/>
                <a:sym typeface="Calibri"/>
              </a:rPr>
              <a:t>Now is time to check the DC terminals or BATTERY terminals.</a:t>
            </a:r>
            <a:endParaRPr b="1" i="0" sz="1600" u="none" cap="none" strike="noStrike">
              <a:solidFill>
                <a:srgbClr val="76923C"/>
              </a:solidFill>
              <a:latin typeface="Calibri"/>
              <a:ea typeface="Calibri"/>
              <a:cs typeface="Calibri"/>
              <a:sym typeface="Calibri"/>
            </a:endParaRPr>
          </a:p>
        </p:txBody>
      </p:sp>
      <p:pic>
        <p:nvPicPr>
          <p:cNvPr id="200" name="Google Shape;200;p8"/>
          <p:cNvPicPr preferRelativeResize="0"/>
          <p:nvPr/>
        </p:nvPicPr>
        <p:blipFill rotWithShape="1">
          <a:blip r:embed="rId5">
            <a:alphaModFix/>
          </a:blip>
          <a:srcRect b="0" l="0" r="0" t="0"/>
          <a:stretch/>
        </p:blipFill>
        <p:spPr>
          <a:xfrm>
            <a:off x="447687" y="5965850"/>
            <a:ext cx="3570761" cy="7858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2014-07-04T14:12:40Z</dcterms:created>
  <dc:creator>alumno</dc:creator>
</cp:coreProperties>
</file>