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8" roundtripDataSignature="AMtx7miEM4qAXGjmWUscQSKXt8c32biB3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19C0393-DE1F-4C33-BF62-6D17D3BB98C5}">
  <a:tblStyle styleId="{619C0393-DE1F-4C33-BF62-6D17D3BB98C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6" Type="http://schemas.openxmlformats.org/officeDocument/2006/relationships/notesMaster" Target="notesMasters/notesMaster1.xml"/><Relationship Id="rId18" Type="http://customschemas.google.com/relationships/presentationmetadata" Target="meta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8787"/>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slovni slajd" type="title">
  <p:cSld name="TITLE">
    <p:spTree>
      <p:nvGrpSpPr>
        <p:cNvPr id="15" name="Shape 15"/>
        <p:cNvGrpSpPr/>
        <p:nvPr/>
      </p:nvGrpSpPr>
      <p:grpSpPr>
        <a:xfrm>
          <a:off x="0" y="0"/>
          <a:ext cx="0" cy="0"/>
          <a:chOff x="0" y="0"/>
          <a:chExt cx="0" cy="0"/>
        </a:xfrm>
      </p:grpSpPr>
      <p:sp>
        <p:nvSpPr>
          <p:cNvPr id="16" name="Google Shape;16;p13"/>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6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 name="Google Shape;17;p13"/>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Autofit/>
          </a:bodyPr>
          <a:lstStyle>
            <a:lvl1pPr lvl="0" algn="ctr">
              <a:spcBef>
                <a:spcPts val="480"/>
              </a:spcBef>
              <a:spcAft>
                <a:spcPts val="0"/>
              </a:spcAft>
              <a:buClr>
                <a:schemeClr val="dk1"/>
              </a:buClr>
              <a:buSzPts val="2400"/>
              <a:buFont typeface="Arial"/>
              <a:buNone/>
              <a:defRPr sz="2400"/>
            </a:lvl1pPr>
            <a:lvl2pPr lvl="1" algn="ctr">
              <a:spcBef>
                <a:spcPts val="400"/>
              </a:spcBef>
              <a:spcAft>
                <a:spcPts val="0"/>
              </a:spcAft>
              <a:buClr>
                <a:schemeClr val="dk1"/>
              </a:buClr>
              <a:buSzPts val="2000"/>
              <a:buFont typeface="Arial"/>
              <a:buNone/>
              <a:defRPr sz="2000"/>
            </a:lvl2pPr>
            <a:lvl3pPr lvl="2" algn="ctr">
              <a:spcBef>
                <a:spcPts val="360"/>
              </a:spcBef>
              <a:spcAft>
                <a:spcPts val="0"/>
              </a:spcAft>
              <a:buClr>
                <a:schemeClr val="dk1"/>
              </a:buClr>
              <a:buSzPts val="1800"/>
              <a:buFont typeface="Arial"/>
              <a:buNone/>
              <a:defRPr sz="1800"/>
            </a:lvl3pPr>
            <a:lvl4pPr lvl="3" algn="ctr">
              <a:spcBef>
                <a:spcPts val="320"/>
              </a:spcBef>
              <a:spcAft>
                <a:spcPts val="0"/>
              </a:spcAft>
              <a:buClr>
                <a:schemeClr val="dk1"/>
              </a:buClr>
              <a:buSzPts val="1600"/>
              <a:buFont typeface="Arial"/>
              <a:buNone/>
              <a:defRPr sz="1600"/>
            </a:lvl4pPr>
            <a:lvl5pPr lvl="4" algn="ctr">
              <a:spcBef>
                <a:spcPts val="320"/>
              </a:spcBef>
              <a:spcAft>
                <a:spcPts val="0"/>
              </a:spcAft>
              <a:buClr>
                <a:schemeClr val="dk1"/>
              </a:buClr>
              <a:buSzPts val="1600"/>
              <a:buFont typeface="Arial"/>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komiti naslov i tekst" type="vertTitleAndTx">
  <p:cSld name="VERTICAL_TITLE_AND_VERTICAL_TEXT">
    <p:spTree>
      <p:nvGrpSpPr>
        <p:cNvPr id="21" name="Shape 21"/>
        <p:cNvGrpSpPr/>
        <p:nvPr/>
      </p:nvGrpSpPr>
      <p:grpSpPr>
        <a:xfrm>
          <a:off x="0" y="0"/>
          <a:ext cx="0" cy="0"/>
          <a:chOff x="0" y="0"/>
          <a:chExt cx="0" cy="0"/>
        </a:xfrm>
      </p:grpSpPr>
      <p:sp>
        <p:nvSpPr>
          <p:cNvPr id="22" name="Google Shape;22;p1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3" name="Google Shape;23;p1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slov i okomiti tekst" type="vertTx">
  <p:cSld name="VERTICAL_TEXT">
    <p:spTree>
      <p:nvGrpSpPr>
        <p:cNvPr id="27" name="Shape 27"/>
        <p:cNvGrpSpPr/>
        <p:nvPr/>
      </p:nvGrpSpPr>
      <p:grpSpPr>
        <a:xfrm>
          <a:off x="0" y="0"/>
          <a:ext cx="0" cy="0"/>
          <a:chOff x="0" y="0"/>
          <a:chExt cx="0" cy="0"/>
        </a:xfrm>
      </p:grpSpPr>
      <p:sp>
        <p:nvSpPr>
          <p:cNvPr id="28" name="Google Shape;28;p1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9" name="Google Shape;29;p15"/>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1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ka s opisom" type="picTx">
  <p:cSld name="PICTURE_WITH_CAPTION_TEXT">
    <p:spTree>
      <p:nvGrpSpPr>
        <p:cNvPr id="33" name="Shape 33"/>
        <p:cNvGrpSpPr/>
        <p:nvPr/>
      </p:nvGrpSpPr>
      <p:grpSpPr>
        <a:xfrm>
          <a:off x="0" y="0"/>
          <a:ext cx="0" cy="0"/>
          <a:chOff x="0" y="0"/>
          <a:chExt cx="0" cy="0"/>
        </a:xfrm>
      </p:grpSpPr>
      <p:sp>
        <p:nvSpPr>
          <p:cNvPr id="34" name="Google Shape;34;p16"/>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5" name="Google Shape;35;p16"/>
          <p:cNvSpPr/>
          <p:nvPr>
            <p:ph idx="2" type="pic"/>
          </p:nvPr>
        </p:nvSpPr>
        <p:spPr>
          <a:xfrm>
            <a:off x="3887788" y="987425"/>
            <a:ext cx="4629150" cy="4873625"/>
          </a:xfrm>
          <a:prstGeom prst="rect">
            <a:avLst/>
          </a:prstGeom>
          <a:noFill/>
          <a:ln>
            <a:noFill/>
          </a:ln>
        </p:spPr>
      </p:sp>
      <p:sp>
        <p:nvSpPr>
          <p:cNvPr id="36" name="Google Shape;36;p16"/>
          <p:cNvSpPr txBox="1"/>
          <p:nvPr>
            <p:ph idx="1"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spcBef>
                <a:spcPts val="320"/>
              </a:spcBef>
              <a:spcAft>
                <a:spcPts val="0"/>
              </a:spcAft>
              <a:buClr>
                <a:schemeClr val="dk1"/>
              </a:buClr>
              <a:buSzPts val="1600"/>
              <a:buFont typeface="Arial"/>
              <a:buNone/>
              <a:defRPr sz="1600"/>
            </a:lvl1pPr>
            <a:lvl2pPr indent="-228600" lvl="1" marL="914400" algn="l">
              <a:spcBef>
                <a:spcPts val="280"/>
              </a:spcBef>
              <a:spcAft>
                <a:spcPts val="0"/>
              </a:spcAft>
              <a:buClr>
                <a:schemeClr val="dk1"/>
              </a:buClr>
              <a:buSzPts val="1400"/>
              <a:buFont typeface="Arial"/>
              <a:buNone/>
              <a:defRPr sz="1400"/>
            </a:lvl2pPr>
            <a:lvl3pPr indent="-228600" lvl="2" marL="1371600" algn="l">
              <a:spcBef>
                <a:spcPts val="240"/>
              </a:spcBef>
              <a:spcAft>
                <a:spcPts val="0"/>
              </a:spcAft>
              <a:buClr>
                <a:schemeClr val="dk1"/>
              </a:buClr>
              <a:buSzPts val="1200"/>
              <a:buFont typeface="Arial"/>
              <a:buNone/>
              <a:defRPr sz="1200"/>
            </a:lvl3pPr>
            <a:lvl4pPr indent="-228600" lvl="3" marL="1828800" algn="l">
              <a:spcBef>
                <a:spcPts val="200"/>
              </a:spcBef>
              <a:spcAft>
                <a:spcPts val="0"/>
              </a:spcAft>
              <a:buClr>
                <a:schemeClr val="dk1"/>
              </a:buClr>
              <a:buSzPts val="1000"/>
              <a:buFont typeface="Arial"/>
              <a:buNone/>
              <a:defRPr sz="1000"/>
            </a:lvl4pPr>
            <a:lvl5pPr indent="-228600" lvl="4" marL="2286000" algn="l">
              <a:spcBef>
                <a:spcPts val="200"/>
              </a:spcBef>
              <a:spcAft>
                <a:spcPts val="0"/>
              </a:spcAft>
              <a:buClr>
                <a:schemeClr val="dk1"/>
              </a:buClr>
              <a:buSzPts val="1000"/>
              <a:buFont typeface="Arial"/>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7" name="Google Shape;37;p1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držaj s opisom" type="objTx">
  <p:cSld name="OBJECT_WITH_CAPTION_TEXT">
    <p:spTree>
      <p:nvGrpSpPr>
        <p:cNvPr id="40" name="Shape 40"/>
        <p:cNvGrpSpPr/>
        <p:nvPr/>
      </p:nvGrpSpPr>
      <p:grpSpPr>
        <a:xfrm>
          <a:off x="0" y="0"/>
          <a:ext cx="0" cy="0"/>
          <a:chOff x="0" y="0"/>
          <a:chExt cx="0" cy="0"/>
        </a:xfrm>
      </p:grpSpPr>
      <p:sp>
        <p:nvSpPr>
          <p:cNvPr id="41" name="Google Shape;41;p17"/>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2" name="Google Shape;42;p17"/>
          <p:cNvSpPr txBox="1"/>
          <p:nvPr>
            <p:ph idx="1" type="body"/>
          </p:nvPr>
        </p:nvSpPr>
        <p:spPr>
          <a:xfrm>
            <a:off x="3887788" y="987425"/>
            <a:ext cx="4629150" cy="4873625"/>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Font typeface="Arial"/>
              <a:buChar char="•"/>
              <a:defRPr sz="3200"/>
            </a:lvl1pPr>
            <a:lvl2pPr indent="-406400" lvl="1" marL="914400" algn="l">
              <a:spcBef>
                <a:spcPts val="560"/>
              </a:spcBef>
              <a:spcAft>
                <a:spcPts val="0"/>
              </a:spcAft>
              <a:buClr>
                <a:schemeClr val="dk1"/>
              </a:buClr>
              <a:buSzPts val="2800"/>
              <a:buFont typeface="Arial"/>
              <a:buChar char="–"/>
              <a:defRPr sz="2800"/>
            </a:lvl2pPr>
            <a:lvl3pPr indent="-381000" lvl="2" marL="1371600" algn="l">
              <a:spcBef>
                <a:spcPts val="480"/>
              </a:spcBef>
              <a:spcAft>
                <a:spcPts val="0"/>
              </a:spcAft>
              <a:buClr>
                <a:schemeClr val="dk1"/>
              </a:buClr>
              <a:buSzPts val="2400"/>
              <a:buFont typeface="Arial"/>
              <a:buChar char="•"/>
              <a:defRPr sz="2400"/>
            </a:lvl3pPr>
            <a:lvl4pPr indent="-355600" lvl="3" marL="1828800" algn="l">
              <a:spcBef>
                <a:spcPts val="400"/>
              </a:spcBef>
              <a:spcAft>
                <a:spcPts val="0"/>
              </a:spcAft>
              <a:buClr>
                <a:schemeClr val="dk1"/>
              </a:buClr>
              <a:buSzPts val="2000"/>
              <a:buFont typeface="Arial"/>
              <a:buChar char="–"/>
              <a:defRPr sz="2000"/>
            </a:lvl4pPr>
            <a:lvl5pPr indent="-355600" lvl="4" marL="2286000" algn="l">
              <a:spcBef>
                <a:spcPts val="400"/>
              </a:spcBef>
              <a:spcAft>
                <a:spcPts val="0"/>
              </a:spcAft>
              <a:buClr>
                <a:schemeClr val="dk1"/>
              </a:buClr>
              <a:buSzPts val="2000"/>
              <a:buFont typeface="Arial"/>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 name="Google Shape;43;p17"/>
          <p:cNvSpPr txBox="1"/>
          <p:nvPr>
            <p:ph idx="2"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spcBef>
                <a:spcPts val="320"/>
              </a:spcBef>
              <a:spcAft>
                <a:spcPts val="0"/>
              </a:spcAft>
              <a:buClr>
                <a:schemeClr val="dk1"/>
              </a:buClr>
              <a:buSzPts val="1600"/>
              <a:buFont typeface="Arial"/>
              <a:buNone/>
              <a:defRPr sz="1600"/>
            </a:lvl1pPr>
            <a:lvl2pPr indent="-228600" lvl="1" marL="914400" algn="l">
              <a:spcBef>
                <a:spcPts val="280"/>
              </a:spcBef>
              <a:spcAft>
                <a:spcPts val="0"/>
              </a:spcAft>
              <a:buClr>
                <a:schemeClr val="dk1"/>
              </a:buClr>
              <a:buSzPts val="1400"/>
              <a:buFont typeface="Arial"/>
              <a:buNone/>
              <a:defRPr sz="1400"/>
            </a:lvl2pPr>
            <a:lvl3pPr indent="-228600" lvl="2" marL="1371600" algn="l">
              <a:spcBef>
                <a:spcPts val="240"/>
              </a:spcBef>
              <a:spcAft>
                <a:spcPts val="0"/>
              </a:spcAft>
              <a:buClr>
                <a:schemeClr val="dk1"/>
              </a:buClr>
              <a:buSzPts val="1200"/>
              <a:buFont typeface="Arial"/>
              <a:buNone/>
              <a:defRPr sz="1200"/>
            </a:lvl3pPr>
            <a:lvl4pPr indent="-228600" lvl="3" marL="1828800" algn="l">
              <a:spcBef>
                <a:spcPts val="200"/>
              </a:spcBef>
              <a:spcAft>
                <a:spcPts val="0"/>
              </a:spcAft>
              <a:buClr>
                <a:schemeClr val="dk1"/>
              </a:buClr>
              <a:buSzPts val="1000"/>
              <a:buFont typeface="Arial"/>
              <a:buNone/>
              <a:defRPr sz="1000"/>
            </a:lvl4pPr>
            <a:lvl5pPr indent="-228600" lvl="4" marL="2286000" algn="l">
              <a:spcBef>
                <a:spcPts val="200"/>
              </a:spcBef>
              <a:spcAft>
                <a:spcPts val="0"/>
              </a:spcAft>
              <a:buClr>
                <a:schemeClr val="dk1"/>
              </a:buClr>
              <a:buSzPts val="1000"/>
              <a:buFont typeface="Arial"/>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4" name="Google Shape;44;p1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1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zno" type="blank">
  <p:cSld name="BLANK">
    <p:spTree>
      <p:nvGrpSpPr>
        <p:cNvPr id="47" name="Shape 47"/>
        <p:cNvGrpSpPr/>
        <p:nvPr/>
      </p:nvGrpSpPr>
      <p:grpSpPr>
        <a:xfrm>
          <a:off x="0" y="0"/>
          <a:ext cx="0" cy="0"/>
          <a:chOff x="0" y="0"/>
          <a:chExt cx="0" cy="0"/>
        </a:xfrm>
      </p:grpSpPr>
      <p:sp>
        <p:nvSpPr>
          <p:cNvPr id="48" name="Google Shape;48;p1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1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mo naslov" type="titleOnly">
  <p:cSld name="TITLE_ONLY">
    <p:spTree>
      <p:nvGrpSpPr>
        <p:cNvPr id="51" name="Shape 51"/>
        <p:cNvGrpSpPr/>
        <p:nvPr/>
      </p:nvGrpSpPr>
      <p:grpSpPr>
        <a:xfrm>
          <a:off x="0" y="0"/>
          <a:ext cx="0" cy="0"/>
          <a:chOff x="0" y="0"/>
          <a:chExt cx="0" cy="0"/>
        </a:xfrm>
      </p:grpSpPr>
      <p:sp>
        <p:nvSpPr>
          <p:cNvPr id="52" name="Google Shape;52;p1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3" name="Google Shape;53;p1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1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1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sporedba" type="twoTxTwoObj">
  <p:cSld name="TWO_OBJECTS_WITH_TEXT">
    <p:spTree>
      <p:nvGrpSpPr>
        <p:cNvPr id="56" name="Shape 56"/>
        <p:cNvGrpSpPr/>
        <p:nvPr/>
      </p:nvGrpSpPr>
      <p:grpSpPr>
        <a:xfrm>
          <a:off x="0" y="0"/>
          <a:ext cx="0" cy="0"/>
          <a:chOff x="0" y="0"/>
          <a:chExt cx="0" cy="0"/>
        </a:xfrm>
      </p:grpSpPr>
      <p:sp>
        <p:nvSpPr>
          <p:cNvPr id="57" name="Google Shape;57;p20"/>
          <p:cNvSpPr txBox="1"/>
          <p:nvPr>
            <p:ph type="title"/>
          </p:nvPr>
        </p:nvSpPr>
        <p:spPr>
          <a:xfrm>
            <a:off x="630238" y="365125"/>
            <a:ext cx="7886700" cy="132556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8" name="Google Shape;58;p20"/>
          <p:cNvSpPr txBox="1"/>
          <p:nvPr>
            <p:ph idx="1" type="body"/>
          </p:nvPr>
        </p:nvSpPr>
        <p:spPr>
          <a:xfrm>
            <a:off x="630238" y="1681163"/>
            <a:ext cx="3868737" cy="82391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9" name="Google Shape;59;p20"/>
          <p:cNvSpPr txBox="1"/>
          <p:nvPr>
            <p:ph idx="2" type="body"/>
          </p:nvPr>
        </p:nvSpPr>
        <p:spPr>
          <a:xfrm>
            <a:off x="630238" y="2505075"/>
            <a:ext cx="3868737" cy="36845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20"/>
          <p:cNvSpPr txBox="1"/>
          <p:nvPr>
            <p:ph idx="3" type="body"/>
          </p:nvPr>
        </p:nvSpPr>
        <p:spPr>
          <a:xfrm>
            <a:off x="4629150" y="1681163"/>
            <a:ext cx="3887788" cy="82391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1" name="Google Shape;61;p20"/>
          <p:cNvSpPr txBox="1"/>
          <p:nvPr>
            <p:ph idx="4" type="body"/>
          </p:nvPr>
        </p:nvSpPr>
        <p:spPr>
          <a:xfrm>
            <a:off x="4629150" y="2505075"/>
            <a:ext cx="3887788" cy="36845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 name="Google Shape;62;p2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va sadržaja" type="twoObj">
  <p:cSld name="TWO_OBJECTS">
    <p:spTree>
      <p:nvGrpSpPr>
        <p:cNvPr id="65" name="Shape 65"/>
        <p:cNvGrpSpPr/>
        <p:nvPr/>
      </p:nvGrpSpPr>
      <p:grpSpPr>
        <a:xfrm>
          <a:off x="0" y="0"/>
          <a:ext cx="0" cy="0"/>
          <a:chOff x="0" y="0"/>
          <a:chExt cx="0" cy="0"/>
        </a:xfrm>
      </p:grpSpPr>
      <p:sp>
        <p:nvSpPr>
          <p:cNvPr id="66" name="Google Shape;66;p2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7" name="Google Shape;67;p2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2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2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glavlje sekcije" type="secHead">
  <p:cSld name="SECTION_HEADER">
    <p:spTree>
      <p:nvGrpSpPr>
        <p:cNvPr id="72" name="Shape 72"/>
        <p:cNvGrpSpPr/>
        <p:nvPr/>
      </p:nvGrpSpPr>
      <p:grpSpPr>
        <a:xfrm>
          <a:off x="0" y="0"/>
          <a:ext cx="0" cy="0"/>
          <a:chOff x="0" y="0"/>
          <a:chExt cx="0" cy="0"/>
        </a:xfrm>
      </p:grpSpPr>
      <p:sp>
        <p:nvSpPr>
          <p:cNvPr id="73" name="Google Shape;73;p22"/>
          <p:cNvSpPr txBox="1"/>
          <p:nvPr>
            <p:ph type="title"/>
          </p:nvPr>
        </p:nvSpPr>
        <p:spPr>
          <a:xfrm>
            <a:off x="623888" y="1709738"/>
            <a:ext cx="7886700" cy="2852737"/>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6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4" name="Google Shape;74;p22"/>
          <p:cNvSpPr txBox="1"/>
          <p:nvPr>
            <p:ph idx="1" type="body"/>
          </p:nvPr>
        </p:nvSpPr>
        <p:spPr>
          <a:xfrm>
            <a:off x="623888" y="4589463"/>
            <a:ext cx="7886700" cy="1500187"/>
          </a:xfrm>
          <a:prstGeom prst="rect">
            <a:avLst/>
          </a:prstGeom>
          <a:noFill/>
          <a:ln>
            <a:noFill/>
          </a:ln>
        </p:spPr>
        <p:txBody>
          <a:bodyPr anchorCtr="0" anchor="t"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sz="2400"/>
            </a:lvl1pPr>
            <a:lvl2pPr indent="-228600" lvl="1" marL="914400" algn="l">
              <a:spcBef>
                <a:spcPts val="400"/>
              </a:spcBef>
              <a:spcAft>
                <a:spcPts val="0"/>
              </a:spcAft>
              <a:buClr>
                <a:schemeClr val="dk1"/>
              </a:buClr>
              <a:buSzPts val="2000"/>
              <a:buFont typeface="Arial"/>
              <a:buNone/>
              <a:defRPr sz="2000"/>
            </a:lvl2pPr>
            <a:lvl3pPr indent="-228600" lvl="2" marL="1371600" algn="l">
              <a:spcBef>
                <a:spcPts val="360"/>
              </a:spcBef>
              <a:spcAft>
                <a:spcPts val="0"/>
              </a:spcAft>
              <a:buClr>
                <a:schemeClr val="dk1"/>
              </a:buClr>
              <a:buSzPts val="1800"/>
              <a:buFont typeface="Arial"/>
              <a:buNone/>
              <a:defRPr sz="1800"/>
            </a:lvl3pPr>
            <a:lvl4pPr indent="-228600" lvl="3" marL="1828800" algn="l">
              <a:spcBef>
                <a:spcPts val="320"/>
              </a:spcBef>
              <a:spcAft>
                <a:spcPts val="0"/>
              </a:spcAft>
              <a:buClr>
                <a:schemeClr val="dk1"/>
              </a:buClr>
              <a:buSzPts val="1600"/>
              <a:buFont typeface="Arial"/>
              <a:buNone/>
              <a:defRPr sz="1600"/>
            </a:lvl4pPr>
            <a:lvl5pPr indent="-228600" lvl="4" marL="2286000" algn="l">
              <a:spcBef>
                <a:spcPts val="320"/>
              </a:spcBef>
              <a:spcAft>
                <a:spcPts val="0"/>
              </a:spcAft>
              <a:buClr>
                <a:schemeClr val="dk1"/>
              </a:buClr>
              <a:buSzPts val="1600"/>
              <a:buFont typeface="Arial"/>
              <a:buNone/>
              <a:defRPr sz="1600"/>
            </a:lvl5pPr>
            <a:lvl6pPr indent="-228600" lvl="5" marL="2743200" algn="l">
              <a:lnSpc>
                <a:spcPct val="90000"/>
              </a:lnSpc>
              <a:spcBef>
                <a:spcPts val="500"/>
              </a:spcBef>
              <a:spcAft>
                <a:spcPts val="0"/>
              </a:spcAft>
              <a:buClr>
                <a:schemeClr val="dk1"/>
              </a:buClr>
              <a:buSzPts val="1600"/>
              <a:buNone/>
              <a:defRPr sz="1600"/>
            </a:lvl6pPr>
            <a:lvl7pPr indent="-228600" lvl="6" marL="3200400" algn="l">
              <a:lnSpc>
                <a:spcPct val="90000"/>
              </a:lnSpc>
              <a:spcBef>
                <a:spcPts val="500"/>
              </a:spcBef>
              <a:spcAft>
                <a:spcPts val="0"/>
              </a:spcAft>
              <a:buClr>
                <a:schemeClr val="dk1"/>
              </a:buClr>
              <a:buSzPts val="1600"/>
              <a:buNone/>
              <a:defRPr sz="1600"/>
            </a:lvl7pPr>
            <a:lvl8pPr indent="-228600" lvl="7" marL="3657600" algn="l">
              <a:lnSpc>
                <a:spcPct val="90000"/>
              </a:lnSpc>
              <a:spcBef>
                <a:spcPts val="500"/>
              </a:spcBef>
              <a:spcAft>
                <a:spcPts val="0"/>
              </a:spcAft>
              <a:buClr>
                <a:schemeClr val="dk1"/>
              </a:buClr>
              <a:buSzPts val="1600"/>
              <a:buNone/>
              <a:defRPr sz="1600"/>
            </a:lvl8pPr>
            <a:lvl9pPr indent="-228600" lvl="8" marL="4114800" algn="l">
              <a:lnSpc>
                <a:spcPct val="90000"/>
              </a:lnSpc>
              <a:spcBef>
                <a:spcPts val="500"/>
              </a:spcBef>
              <a:spcAft>
                <a:spcPts val="0"/>
              </a:spcAft>
              <a:buClr>
                <a:schemeClr val="dk1"/>
              </a:buClr>
              <a:buSzPts val="1600"/>
              <a:buNone/>
              <a:defRPr sz="1600"/>
            </a:lvl9pPr>
          </a:lstStyle>
          <a:p/>
        </p:txBody>
      </p:sp>
      <p:sp>
        <p:nvSpPr>
          <p:cNvPr id="75" name="Google Shape;75;p2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slov i sadržaj" type="obj">
  <p:cSld name="OBJECT">
    <p:spTree>
      <p:nvGrpSpPr>
        <p:cNvPr id="78" name="Shape 78"/>
        <p:cNvGrpSpPr/>
        <p:nvPr/>
      </p:nvGrpSpPr>
      <p:grpSpPr>
        <a:xfrm>
          <a:off x="0" y="0"/>
          <a:ext cx="0" cy="0"/>
          <a:chOff x="0" y="0"/>
          <a:chExt cx="0" cy="0"/>
        </a:xfrm>
      </p:grpSpPr>
      <p:sp>
        <p:nvSpPr>
          <p:cNvPr id="79" name="Google Shape;79;p2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0" name="Google Shape;80;p2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 name="Google Shape;11;p1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jp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7.jpg"/><Relationship Id="rId4" Type="http://schemas.openxmlformats.org/officeDocument/2006/relationships/image" Target="../media/image6.png"/><Relationship Id="rId5"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7.jpg"/><Relationship Id="rId4" Type="http://schemas.openxmlformats.org/officeDocument/2006/relationships/image" Target="../media/image6.png"/><Relationship Id="rId5" Type="http://schemas.openxmlformats.org/officeDocument/2006/relationships/image" Target="../media/image4.jpg"/><Relationship Id="rId6"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7.jpg"/><Relationship Id="rId4" Type="http://schemas.openxmlformats.org/officeDocument/2006/relationships/image" Target="../media/image6.png"/><Relationship Id="rId10" Type="http://schemas.openxmlformats.org/officeDocument/2006/relationships/image" Target="../media/image7.png"/><Relationship Id="rId9" Type="http://schemas.openxmlformats.org/officeDocument/2006/relationships/image" Target="../media/image5.png"/><Relationship Id="rId5" Type="http://schemas.openxmlformats.org/officeDocument/2006/relationships/image" Target="../media/image4.jpg"/><Relationship Id="rId6" Type="http://schemas.openxmlformats.org/officeDocument/2006/relationships/image" Target="../media/image9.jpg"/><Relationship Id="rId7" Type="http://schemas.openxmlformats.org/officeDocument/2006/relationships/image" Target="../media/image1.png"/><Relationship Id="rId8"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7.jpg"/><Relationship Id="rId4" Type="http://schemas.openxmlformats.org/officeDocument/2006/relationships/image" Target="../media/image6.png"/><Relationship Id="rId5"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7.jp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jp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7.jp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7.jpg"/><Relationship Id="rId4" Type="http://schemas.openxmlformats.org/officeDocument/2006/relationships/image" Target="../media/image6.png"/><Relationship Id="rId5" Type="http://schemas.openxmlformats.org/officeDocument/2006/relationships/image" Target="../media/image16.png"/><Relationship Id="rId6"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7.jp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7.jpg"/><Relationship Id="rId4" Type="http://schemas.openxmlformats.org/officeDocument/2006/relationships/image" Target="../media/image6.png"/><Relationship Id="rId5" Type="http://schemas.openxmlformats.org/officeDocument/2006/relationships/hyperlink" Target="https://lesjoforssprings.com/insights/the-science-of-spring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89" name="Google Shape;89;p1"/>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graphicFrame>
        <p:nvGraphicFramePr>
          <p:cNvPr id="90" name="Google Shape;90;p1"/>
          <p:cNvGraphicFramePr/>
          <p:nvPr/>
        </p:nvGraphicFramePr>
        <p:xfrm>
          <a:off x="1589087" y="2587625"/>
          <a:ext cx="3000000" cy="3000000"/>
        </p:xfrm>
        <a:graphic>
          <a:graphicData uri="http://schemas.openxmlformats.org/drawingml/2006/table">
            <a:tbl>
              <a:tblPr>
                <a:noFill/>
                <a:tableStyleId>{619C0393-DE1F-4C33-BF62-6D17D3BB98C5}</a:tableStyleId>
              </a:tblPr>
              <a:tblGrid>
                <a:gridCol w="1641475"/>
                <a:gridCol w="4324350"/>
              </a:tblGrid>
              <a:tr h="560375">
                <a:tc>
                  <a:txBody>
                    <a:bodyPr/>
                    <a:lstStyle/>
                    <a:p>
                      <a:pPr indent="0" lvl="0" marL="0" marR="0" rtl="0" algn="l">
                        <a:lnSpc>
                          <a:spcPct val="107000"/>
                        </a:lnSpc>
                        <a:spcBef>
                          <a:spcPts val="0"/>
                        </a:spcBef>
                        <a:spcAft>
                          <a:spcPts val="0"/>
                        </a:spcAft>
                        <a:buClr>
                          <a:schemeClr val="dk1"/>
                        </a:buClr>
                        <a:buSzPts val="3600"/>
                        <a:buFont typeface="Calibri"/>
                        <a:buNone/>
                      </a:pPr>
                      <a:r>
                        <a:rPr b="1" i="1" lang="en-US" sz="3600" u="none" cap="none" strike="noStrike">
                          <a:solidFill>
                            <a:schemeClr val="dk1"/>
                          </a:solidFill>
                          <a:latin typeface="Calibri"/>
                          <a:ea typeface="Calibri"/>
                          <a:cs typeface="Calibri"/>
                          <a:sym typeface="Calibri"/>
                        </a:rPr>
                        <a:t>Field</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00"/>
                    </a:solidFill>
                  </a:tcPr>
                </a:tc>
                <a:tc>
                  <a:txBody>
                    <a:bodyPr/>
                    <a:lstStyle/>
                    <a:p>
                      <a:pPr indent="0" lvl="0" marL="0" marR="0" rtl="0" algn="l">
                        <a:lnSpc>
                          <a:spcPct val="107000"/>
                        </a:lnSpc>
                        <a:spcBef>
                          <a:spcPts val="0"/>
                        </a:spcBef>
                        <a:spcAft>
                          <a:spcPts val="0"/>
                        </a:spcAft>
                        <a:buClr>
                          <a:schemeClr val="dk1"/>
                        </a:buClr>
                        <a:buSzPts val="3600"/>
                        <a:buFont typeface="Calibri"/>
                        <a:buNone/>
                      </a:pPr>
                      <a:r>
                        <a:rPr b="1" i="1" lang="en-US" sz="3600" u="none" cap="none" strike="noStrike">
                          <a:solidFill>
                            <a:schemeClr val="dk1"/>
                          </a:solidFill>
                          <a:latin typeface="Calibri"/>
                          <a:ea typeface="Calibri"/>
                          <a:cs typeface="Calibri"/>
                          <a:sym typeface="Calibri"/>
                        </a:rPr>
                        <a:t> Mechanics</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00"/>
                    </a:solidFill>
                  </a:tcPr>
                </a:tc>
              </a:tr>
              <a:tr h="561975">
                <a:tc>
                  <a:txBody>
                    <a:bodyPr/>
                    <a:lstStyle/>
                    <a:p>
                      <a:pPr indent="0" lvl="0" marL="0" marR="0" rtl="0" algn="l">
                        <a:lnSpc>
                          <a:spcPct val="107000"/>
                        </a:lnSpc>
                        <a:spcBef>
                          <a:spcPts val="0"/>
                        </a:spcBef>
                        <a:spcAft>
                          <a:spcPts val="0"/>
                        </a:spcAft>
                        <a:buClr>
                          <a:schemeClr val="dk1"/>
                        </a:buClr>
                        <a:buSzPts val="3600"/>
                        <a:buFont typeface="Calibri"/>
                        <a:buNone/>
                      </a:pPr>
                      <a:r>
                        <a:rPr b="1" i="1" lang="en-US" sz="3600" u="none" cap="none" strike="noStrike">
                          <a:solidFill>
                            <a:schemeClr val="dk1"/>
                          </a:solidFill>
                          <a:latin typeface="Calibri"/>
                          <a:ea typeface="Calibri"/>
                          <a:cs typeface="Calibri"/>
                          <a:sym typeface="Calibri"/>
                        </a:rPr>
                        <a:t>Chapter</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2D050"/>
                    </a:solidFill>
                  </a:tcPr>
                </a:tc>
                <a:tc>
                  <a:txBody>
                    <a:bodyPr/>
                    <a:lstStyle/>
                    <a:p>
                      <a:pPr indent="0" lvl="0" marL="0" marR="0" rtl="0" algn="l">
                        <a:lnSpc>
                          <a:spcPct val="107000"/>
                        </a:lnSpc>
                        <a:spcBef>
                          <a:spcPts val="0"/>
                        </a:spcBef>
                        <a:spcAft>
                          <a:spcPts val="0"/>
                        </a:spcAft>
                        <a:buClr>
                          <a:schemeClr val="dk1"/>
                        </a:buClr>
                        <a:buSzPts val="3600"/>
                        <a:buFont typeface="Calibri"/>
                        <a:buNone/>
                      </a:pPr>
                      <a:r>
                        <a:rPr b="1" i="1" lang="en-US" sz="3600" u="none" cap="none" strike="noStrike">
                          <a:solidFill>
                            <a:schemeClr val="dk1"/>
                          </a:solidFill>
                          <a:latin typeface="Calibri"/>
                          <a:ea typeface="Calibri"/>
                          <a:cs typeface="Calibri"/>
                          <a:sym typeface="Calibri"/>
                        </a:rPr>
                        <a:t> Strength of materials</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2D050"/>
                    </a:solidFill>
                  </a:tcPr>
                </a:tc>
              </a:tr>
              <a:tr h="1147750">
                <a:tc>
                  <a:txBody>
                    <a:bodyPr/>
                    <a:lstStyle/>
                    <a:p>
                      <a:pPr indent="0" lvl="0" marL="0" marR="0" rtl="0" algn="l">
                        <a:lnSpc>
                          <a:spcPct val="107000"/>
                        </a:lnSpc>
                        <a:spcBef>
                          <a:spcPts val="0"/>
                        </a:spcBef>
                        <a:spcAft>
                          <a:spcPts val="0"/>
                        </a:spcAft>
                        <a:buClr>
                          <a:schemeClr val="dk1"/>
                        </a:buClr>
                        <a:buSzPts val="3600"/>
                        <a:buFont typeface="Calibri"/>
                        <a:buNone/>
                      </a:pPr>
                      <a:r>
                        <a:rPr b="1" i="1" lang="en-US" sz="3600" u="none" cap="none" strike="noStrike">
                          <a:solidFill>
                            <a:schemeClr val="dk1"/>
                          </a:solidFill>
                          <a:latin typeface="Calibri"/>
                          <a:ea typeface="Calibri"/>
                          <a:cs typeface="Calibri"/>
                          <a:sym typeface="Calibri"/>
                        </a:rPr>
                        <a:t>Subtitle</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C000"/>
                    </a:solidFill>
                  </a:tcPr>
                </a:tc>
                <a:tc>
                  <a:txBody>
                    <a:bodyPr/>
                    <a:lstStyle/>
                    <a:p>
                      <a:pPr indent="0" lvl="0" marL="0" marR="0" rtl="0" algn="l">
                        <a:lnSpc>
                          <a:spcPct val="107000"/>
                        </a:lnSpc>
                        <a:spcBef>
                          <a:spcPts val="0"/>
                        </a:spcBef>
                        <a:spcAft>
                          <a:spcPts val="0"/>
                        </a:spcAft>
                        <a:buClr>
                          <a:schemeClr val="dk1"/>
                        </a:buClr>
                        <a:buSzPts val="3600"/>
                        <a:buFont typeface="Calibri"/>
                        <a:buNone/>
                      </a:pPr>
                      <a:r>
                        <a:rPr b="1" i="1" lang="en-US" sz="3600" u="none" cap="none" strike="noStrike">
                          <a:solidFill>
                            <a:schemeClr val="dk1"/>
                          </a:solidFill>
                          <a:latin typeface="Calibri"/>
                          <a:ea typeface="Calibri"/>
                          <a:cs typeface="Calibri"/>
                          <a:sym typeface="Calibri"/>
                        </a:rPr>
                        <a:t> </a:t>
                      </a:r>
                      <a:r>
                        <a:rPr b="1" i="1" lang="en-US" sz="3600">
                          <a:solidFill>
                            <a:schemeClr val="dk1"/>
                          </a:solidFill>
                          <a:latin typeface="Calibri"/>
                          <a:ea typeface="Calibri"/>
                          <a:cs typeface="Calibri"/>
                          <a:sym typeface="Calibri"/>
                        </a:rPr>
                        <a:t>Resilience</a:t>
                      </a:r>
                      <a:r>
                        <a:rPr b="1" i="1" lang="en-US" sz="3600" u="none" cap="none" strike="noStrike">
                          <a:solidFill>
                            <a:schemeClr val="dk1"/>
                          </a:solidFill>
                          <a:latin typeface="Calibri"/>
                          <a:ea typeface="Calibri"/>
                          <a:cs typeface="Calibri"/>
                          <a:sym typeface="Calibri"/>
                        </a:rPr>
                        <a:t> - Study of a spring</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C000"/>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2"/>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96" name="Google Shape;96;p2"/>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sp>
        <p:nvSpPr>
          <p:cNvPr id="97" name="Google Shape;97;p2"/>
          <p:cNvSpPr txBox="1"/>
          <p:nvPr/>
        </p:nvSpPr>
        <p:spPr>
          <a:xfrm>
            <a:off x="685800" y="1325562"/>
            <a:ext cx="7977187" cy="132397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404040"/>
              </a:buClr>
              <a:buSzPts val="2000"/>
              <a:buFont typeface="Arial"/>
              <a:buNone/>
            </a:pPr>
            <a:r>
              <a:rPr b="0" i="0" lang="en-US" sz="2000" u="none" cap="none" strike="noStrike">
                <a:solidFill>
                  <a:srgbClr val="404040"/>
                </a:solidFill>
                <a:latin typeface="Arial"/>
                <a:ea typeface="Arial"/>
                <a:cs typeface="Arial"/>
                <a:sym typeface="Arial"/>
              </a:rPr>
              <a:t>Resilience refers to the ability of a material to absorb energy when it is deformed elastically and then release that energy upon unloading.</a:t>
            </a:r>
            <a:endParaRPr/>
          </a:p>
          <a:p>
            <a:pPr indent="0" lvl="0" marL="0" marR="0" rtl="0" algn="just">
              <a:lnSpc>
                <a:spcPct val="100000"/>
              </a:lnSpc>
              <a:spcBef>
                <a:spcPts val="0"/>
              </a:spcBef>
              <a:spcAft>
                <a:spcPts val="0"/>
              </a:spcAft>
              <a:buClr>
                <a:srgbClr val="404040"/>
              </a:buClr>
              <a:buSzPts val="2000"/>
              <a:buFont typeface="Arial"/>
              <a:buNone/>
            </a:pPr>
            <a:r>
              <a:rPr b="0" i="0" lang="en-US" sz="2000" u="none" cap="none" strike="noStrike">
                <a:solidFill>
                  <a:srgbClr val="404040"/>
                </a:solidFill>
                <a:latin typeface="Arial"/>
                <a:ea typeface="Arial"/>
                <a:cs typeface="Arial"/>
                <a:sym typeface="Arial"/>
              </a:rPr>
              <a:t>Resilience is a crucial concept in understanding how materials respond to applied forces.</a:t>
            </a:r>
            <a:endParaRPr/>
          </a:p>
        </p:txBody>
      </p:sp>
      <p:sp>
        <p:nvSpPr>
          <p:cNvPr id="98" name="Google Shape;98;p2"/>
          <p:cNvSpPr txBox="1"/>
          <p:nvPr/>
        </p:nvSpPr>
        <p:spPr>
          <a:xfrm>
            <a:off x="685800" y="3171825"/>
            <a:ext cx="4191000" cy="132397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404040"/>
              </a:buClr>
              <a:buSzPts val="2000"/>
              <a:buFont typeface="Arial"/>
              <a:buNone/>
            </a:pPr>
            <a:r>
              <a:rPr b="0" i="0" lang="en-US" sz="2000" u="none" cap="none" strike="noStrike">
                <a:solidFill>
                  <a:srgbClr val="404040"/>
                </a:solidFill>
                <a:latin typeface="Arial"/>
                <a:ea typeface="Arial"/>
                <a:cs typeface="Arial"/>
                <a:sym typeface="Arial"/>
              </a:rPr>
              <a:t>Resilience occurs in mechanical springs due to the elastic properties of the materials from which the springs are made. </a:t>
            </a:r>
            <a:endParaRPr/>
          </a:p>
        </p:txBody>
      </p:sp>
      <p:sp>
        <p:nvSpPr>
          <p:cNvPr id="99" name="Google Shape;99;p2"/>
          <p:cNvSpPr txBox="1"/>
          <p:nvPr/>
        </p:nvSpPr>
        <p:spPr>
          <a:xfrm>
            <a:off x="5049837" y="6367462"/>
            <a:ext cx="4138612" cy="2762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1" lang="en-US" sz="1200" u="none" cap="none" strike="noStrike">
                <a:solidFill>
                  <a:schemeClr val="dk1"/>
                </a:solidFill>
                <a:latin typeface="Arial"/>
                <a:ea typeface="Arial"/>
                <a:cs typeface="Arial"/>
                <a:sym typeface="Arial"/>
              </a:rPr>
              <a:t>https://www.shutterstock.com/search/mechanical-spring</a:t>
            </a:r>
            <a:endParaRPr/>
          </a:p>
        </p:txBody>
      </p:sp>
      <p:pic>
        <p:nvPicPr>
          <p:cNvPr id="100" name="Google Shape;100;p2"/>
          <p:cNvPicPr preferRelativeResize="0"/>
          <p:nvPr/>
        </p:nvPicPr>
        <p:blipFill rotWithShape="1">
          <a:blip r:embed="rId5">
            <a:alphaModFix/>
          </a:blip>
          <a:srcRect b="0" l="0" r="0" t="0"/>
          <a:stretch/>
        </p:blipFill>
        <p:spPr>
          <a:xfrm>
            <a:off x="5049837" y="2998787"/>
            <a:ext cx="3959225" cy="3019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id="105" name="Google Shape;105;p3"/>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106" name="Google Shape;106;p3"/>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sp>
        <p:nvSpPr>
          <p:cNvPr id="107" name="Google Shape;107;p3"/>
          <p:cNvSpPr txBox="1"/>
          <p:nvPr/>
        </p:nvSpPr>
        <p:spPr>
          <a:xfrm>
            <a:off x="685800" y="1325562"/>
            <a:ext cx="7977187" cy="70802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404040"/>
              </a:buClr>
              <a:buSzPts val="2000"/>
              <a:buFont typeface="Arial"/>
              <a:buNone/>
            </a:pPr>
            <a:r>
              <a:rPr b="0" i="0" lang="en-US" sz="2000" u="none" cap="none" strike="noStrike">
                <a:solidFill>
                  <a:srgbClr val="404040"/>
                </a:solidFill>
                <a:latin typeface="Arial"/>
                <a:ea typeface="Arial"/>
                <a:cs typeface="Arial"/>
                <a:sym typeface="Arial"/>
              </a:rPr>
              <a:t>Flexion springs are loaded to the bend and torsion springs are loaded to the twist.</a:t>
            </a:r>
            <a:endParaRPr/>
          </a:p>
        </p:txBody>
      </p:sp>
      <p:sp>
        <p:nvSpPr>
          <p:cNvPr id="108" name="Google Shape;108;p3"/>
          <p:cNvSpPr txBox="1"/>
          <p:nvPr/>
        </p:nvSpPr>
        <p:spPr>
          <a:xfrm>
            <a:off x="685800" y="4483100"/>
            <a:ext cx="7977187" cy="40005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404040"/>
              </a:buClr>
              <a:buSzPts val="2000"/>
              <a:buFont typeface="Arial"/>
              <a:buNone/>
            </a:pPr>
            <a:r>
              <a:rPr b="0" i="0" lang="en-US" sz="2000" u="none" cap="none" strike="noStrike">
                <a:solidFill>
                  <a:srgbClr val="404040"/>
                </a:solidFill>
                <a:latin typeface="Arial"/>
                <a:ea typeface="Arial"/>
                <a:cs typeface="Arial"/>
                <a:sym typeface="Arial"/>
              </a:rPr>
              <a:t>Flexion springs                              Torsion springs</a:t>
            </a:r>
            <a:endParaRPr/>
          </a:p>
        </p:txBody>
      </p:sp>
      <p:grpSp>
        <p:nvGrpSpPr>
          <p:cNvPr id="109" name="Google Shape;109;p3"/>
          <p:cNvGrpSpPr/>
          <p:nvPr/>
        </p:nvGrpSpPr>
        <p:grpSpPr>
          <a:xfrm>
            <a:off x="1262062" y="2274887"/>
            <a:ext cx="2857500" cy="1908175"/>
            <a:chOff x="600" y="816"/>
            <a:chExt cx="1800" cy="1202"/>
          </a:xfrm>
        </p:grpSpPr>
        <p:pic>
          <p:nvPicPr>
            <p:cNvPr descr="torzijska1" id="110" name="Google Shape;110;p3"/>
            <p:cNvPicPr preferRelativeResize="0"/>
            <p:nvPr/>
          </p:nvPicPr>
          <p:blipFill rotWithShape="1">
            <a:blip r:embed="rId5">
              <a:alphaModFix/>
            </a:blip>
            <a:srcRect b="12656" l="7202" r="54561" t="23616"/>
            <a:stretch/>
          </p:blipFill>
          <p:spPr>
            <a:xfrm>
              <a:off x="651" y="897"/>
              <a:ext cx="685" cy="1121"/>
            </a:xfrm>
            <a:prstGeom prst="rect">
              <a:avLst/>
            </a:prstGeom>
            <a:noFill/>
            <a:ln>
              <a:noFill/>
            </a:ln>
          </p:spPr>
        </p:pic>
        <p:pic>
          <p:nvPicPr>
            <p:cNvPr descr="torzijska1" id="111" name="Google Shape;111;p3"/>
            <p:cNvPicPr preferRelativeResize="0"/>
            <p:nvPr/>
          </p:nvPicPr>
          <p:blipFill rotWithShape="1">
            <a:blip r:embed="rId5">
              <a:alphaModFix/>
            </a:blip>
            <a:srcRect b="12656" l="7202" r="54561" t="23616"/>
            <a:stretch/>
          </p:blipFill>
          <p:spPr>
            <a:xfrm>
              <a:off x="1678" y="1114"/>
              <a:ext cx="685" cy="872"/>
            </a:xfrm>
            <a:prstGeom prst="rect">
              <a:avLst/>
            </a:prstGeom>
            <a:noFill/>
            <a:ln>
              <a:noFill/>
            </a:ln>
          </p:spPr>
        </p:pic>
        <p:cxnSp>
          <p:nvCxnSpPr>
            <p:cNvPr id="112" name="Google Shape;112;p3"/>
            <p:cNvCxnSpPr/>
            <p:nvPr/>
          </p:nvCxnSpPr>
          <p:spPr>
            <a:xfrm>
              <a:off x="1320" y="996"/>
              <a:ext cx="360" cy="0"/>
            </a:xfrm>
            <a:prstGeom prst="straightConnector1">
              <a:avLst/>
            </a:prstGeom>
            <a:noFill/>
            <a:ln cap="flat" cmpd="sng" w="9525">
              <a:solidFill>
                <a:schemeClr val="dk1"/>
              </a:solidFill>
              <a:prstDash val="solid"/>
              <a:miter lim="800000"/>
              <a:headEnd len="med" w="med" type="none"/>
              <a:tailEnd len="med" w="med" type="none"/>
            </a:ln>
          </p:spPr>
        </p:cxnSp>
        <p:cxnSp>
          <p:nvCxnSpPr>
            <p:cNvPr id="113" name="Google Shape;113;p3"/>
            <p:cNvCxnSpPr/>
            <p:nvPr/>
          </p:nvCxnSpPr>
          <p:spPr>
            <a:xfrm rot="10800000">
              <a:off x="1566" y="1188"/>
              <a:ext cx="174" cy="0"/>
            </a:xfrm>
            <a:prstGeom prst="straightConnector1">
              <a:avLst/>
            </a:prstGeom>
            <a:noFill/>
            <a:ln cap="flat" cmpd="sng" w="9525">
              <a:solidFill>
                <a:schemeClr val="dk1"/>
              </a:solidFill>
              <a:prstDash val="solid"/>
              <a:miter lim="800000"/>
              <a:headEnd len="med" w="med" type="none"/>
              <a:tailEnd len="med" w="med" type="none"/>
            </a:ln>
          </p:spPr>
        </p:cxnSp>
        <p:cxnSp>
          <p:nvCxnSpPr>
            <p:cNvPr id="114" name="Google Shape;114;p3"/>
            <p:cNvCxnSpPr/>
            <p:nvPr/>
          </p:nvCxnSpPr>
          <p:spPr>
            <a:xfrm>
              <a:off x="1608" y="996"/>
              <a:ext cx="0" cy="204"/>
            </a:xfrm>
            <a:prstGeom prst="straightConnector1">
              <a:avLst/>
            </a:prstGeom>
            <a:noFill/>
            <a:ln cap="flat" cmpd="sng" w="9525">
              <a:solidFill>
                <a:schemeClr val="dk1"/>
              </a:solidFill>
              <a:prstDash val="solid"/>
              <a:miter lim="800000"/>
              <a:headEnd len="med" w="med" type="triangle"/>
              <a:tailEnd len="med" w="med" type="triangle"/>
            </a:ln>
          </p:spPr>
        </p:cxnSp>
        <p:sp>
          <p:nvSpPr>
            <p:cNvPr id="115" name="Google Shape;115;p3"/>
            <p:cNvSpPr txBox="1"/>
            <p:nvPr/>
          </p:nvSpPr>
          <p:spPr>
            <a:xfrm rot="-5400000">
              <a:off x="1459" y="977"/>
              <a:ext cx="156" cy="2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f</a:t>
              </a:r>
              <a:endParaRPr/>
            </a:p>
          </p:txBody>
        </p:sp>
        <p:cxnSp>
          <p:nvCxnSpPr>
            <p:cNvPr id="116" name="Google Shape;116;p3"/>
            <p:cNvCxnSpPr/>
            <p:nvPr/>
          </p:nvCxnSpPr>
          <p:spPr>
            <a:xfrm rot="10800000">
              <a:off x="2040" y="834"/>
              <a:ext cx="0" cy="342"/>
            </a:xfrm>
            <a:prstGeom prst="straightConnector1">
              <a:avLst/>
            </a:prstGeom>
            <a:noFill/>
            <a:ln cap="flat" cmpd="sng" w="38100">
              <a:solidFill>
                <a:srgbClr val="FF3300"/>
              </a:solidFill>
              <a:prstDash val="solid"/>
              <a:miter lim="800000"/>
              <a:headEnd len="med" w="med" type="triangle"/>
              <a:tailEnd len="med" w="med" type="none"/>
            </a:ln>
          </p:spPr>
        </p:cxnSp>
        <p:sp>
          <p:nvSpPr>
            <p:cNvPr id="117" name="Google Shape;117;p3"/>
            <p:cNvSpPr txBox="1"/>
            <p:nvPr/>
          </p:nvSpPr>
          <p:spPr>
            <a:xfrm>
              <a:off x="2058" y="816"/>
              <a:ext cx="204" cy="2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F</a:t>
              </a:r>
              <a:endParaRPr/>
            </a:p>
          </p:txBody>
        </p:sp>
        <p:sp>
          <p:nvSpPr>
            <p:cNvPr descr="Light downward diagonal" id="118" name="Google Shape;118;p3"/>
            <p:cNvSpPr txBox="1"/>
            <p:nvPr/>
          </p:nvSpPr>
          <p:spPr>
            <a:xfrm>
              <a:off x="600" y="1872"/>
              <a:ext cx="1800" cy="9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pic>
        <p:nvPicPr>
          <p:cNvPr descr="spiralna_opruga" id="119" name="Google Shape;119;p3"/>
          <p:cNvPicPr preferRelativeResize="0"/>
          <p:nvPr/>
        </p:nvPicPr>
        <p:blipFill rotWithShape="1">
          <a:blip r:embed="rId6">
            <a:alphaModFix/>
          </a:blip>
          <a:srcRect b="-1" l="0" r="-79" t="0"/>
          <a:stretch/>
        </p:blipFill>
        <p:spPr>
          <a:xfrm>
            <a:off x="5245100" y="1697037"/>
            <a:ext cx="2468562" cy="2628900"/>
          </a:xfrm>
          <a:prstGeom prst="rect">
            <a:avLst/>
          </a:prstGeom>
          <a:noFill/>
          <a:ln>
            <a:noFill/>
          </a:ln>
        </p:spPr>
      </p:pic>
      <p:sp>
        <p:nvSpPr>
          <p:cNvPr id="120" name="Google Shape;120;p3"/>
          <p:cNvSpPr txBox="1"/>
          <p:nvPr/>
        </p:nvSpPr>
        <p:spPr>
          <a:xfrm>
            <a:off x="2933700" y="5040312"/>
            <a:ext cx="6169025" cy="12001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04040"/>
              </a:buClr>
              <a:buSzPts val="1800"/>
              <a:buFont typeface="Arial"/>
              <a:buNone/>
            </a:pPr>
            <a:r>
              <a:rPr b="0" i="0" lang="en-US" sz="1800" u="none">
                <a:solidFill>
                  <a:srgbClr val="404040"/>
                </a:solidFill>
                <a:latin typeface="Arial"/>
                <a:ea typeface="Arial"/>
                <a:cs typeface="Arial"/>
                <a:sym typeface="Arial"/>
              </a:rPr>
              <a:t>F [N] - force</a:t>
            </a:r>
            <a:endParaRPr/>
          </a:p>
          <a:p>
            <a:pPr indent="0" lvl="0" marL="0" marR="0" rtl="0" algn="l">
              <a:lnSpc>
                <a:spcPct val="100000"/>
              </a:lnSpc>
              <a:spcBef>
                <a:spcPts val="0"/>
              </a:spcBef>
              <a:spcAft>
                <a:spcPts val="0"/>
              </a:spcAft>
              <a:buClr>
                <a:srgbClr val="404040"/>
              </a:buClr>
              <a:buSzPts val="1800"/>
              <a:buFont typeface="Arial"/>
              <a:buNone/>
            </a:pPr>
            <a:r>
              <a:rPr b="0" i="0" lang="en-US" sz="1800" u="none">
                <a:solidFill>
                  <a:srgbClr val="404040"/>
                </a:solidFill>
                <a:latin typeface="Arial"/>
                <a:ea typeface="Arial"/>
                <a:cs typeface="Arial"/>
                <a:sym typeface="Arial"/>
              </a:rPr>
              <a:t>M [Nm] - moment (M=F·r)</a:t>
            </a:r>
            <a:endParaRPr/>
          </a:p>
          <a:p>
            <a:pPr indent="0" lvl="0" marL="0" marR="0" rtl="0" algn="l">
              <a:lnSpc>
                <a:spcPct val="100000"/>
              </a:lnSpc>
              <a:spcBef>
                <a:spcPts val="0"/>
              </a:spcBef>
              <a:spcAft>
                <a:spcPts val="0"/>
              </a:spcAft>
              <a:buClr>
                <a:srgbClr val="404040"/>
              </a:buClr>
              <a:buSzPts val="1800"/>
              <a:buFont typeface="Arial"/>
              <a:buNone/>
            </a:pPr>
            <a:r>
              <a:rPr b="0" i="0" lang="en-US" sz="1800" u="none">
                <a:solidFill>
                  <a:srgbClr val="404040"/>
                </a:solidFill>
                <a:latin typeface="Arial"/>
                <a:ea typeface="Arial"/>
                <a:cs typeface="Arial"/>
                <a:sym typeface="Arial"/>
              </a:rPr>
              <a:t>f [m] - deflection - spring deformation</a:t>
            </a:r>
            <a:endParaRPr/>
          </a:p>
          <a:p>
            <a:pPr indent="0" lvl="0" marL="0" marR="0" rtl="0" algn="l">
              <a:lnSpc>
                <a:spcPct val="100000"/>
              </a:lnSpc>
              <a:spcBef>
                <a:spcPts val="0"/>
              </a:spcBef>
              <a:spcAft>
                <a:spcPts val="0"/>
              </a:spcAft>
              <a:buClr>
                <a:srgbClr val="404040"/>
              </a:buClr>
              <a:buSzPts val="1800"/>
              <a:buFont typeface="Arial"/>
              <a:buNone/>
            </a:pPr>
            <a:r>
              <a:rPr b="0" i="0" lang="en-US" sz="1800" u="none">
                <a:solidFill>
                  <a:srgbClr val="404040"/>
                </a:solidFill>
                <a:latin typeface="Arial"/>
                <a:ea typeface="Arial"/>
                <a:cs typeface="Arial"/>
                <a:sym typeface="Arial"/>
              </a:rPr>
              <a:t>φ [rad] - angle of rotation angular deformation of the spring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id="125" name="Google Shape;125;p4"/>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126" name="Google Shape;126;p4"/>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sp>
        <p:nvSpPr>
          <p:cNvPr id="127" name="Google Shape;127;p4"/>
          <p:cNvSpPr txBox="1"/>
          <p:nvPr/>
        </p:nvSpPr>
        <p:spPr>
          <a:xfrm>
            <a:off x="685800" y="3100387"/>
            <a:ext cx="7977187" cy="40005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404040"/>
              </a:buClr>
              <a:buSzPts val="2000"/>
              <a:buFont typeface="Arial"/>
              <a:buNone/>
            </a:pPr>
            <a:r>
              <a:rPr b="0" i="0" lang="en-US" sz="2000" u="none">
                <a:solidFill>
                  <a:srgbClr val="404040"/>
                </a:solidFill>
                <a:latin typeface="Arial"/>
                <a:ea typeface="Arial"/>
                <a:cs typeface="Arial"/>
                <a:sym typeface="Arial"/>
              </a:rPr>
              <a:t>Flexion springs                              Torsion springs</a:t>
            </a:r>
            <a:endParaRPr/>
          </a:p>
        </p:txBody>
      </p:sp>
      <p:grpSp>
        <p:nvGrpSpPr>
          <p:cNvPr id="128" name="Google Shape;128;p4"/>
          <p:cNvGrpSpPr/>
          <p:nvPr/>
        </p:nvGrpSpPr>
        <p:grpSpPr>
          <a:xfrm>
            <a:off x="1262062" y="962025"/>
            <a:ext cx="2857500" cy="1908175"/>
            <a:chOff x="600" y="816"/>
            <a:chExt cx="1800" cy="1202"/>
          </a:xfrm>
        </p:grpSpPr>
        <p:pic>
          <p:nvPicPr>
            <p:cNvPr descr="torzijska1" id="129" name="Google Shape;129;p4"/>
            <p:cNvPicPr preferRelativeResize="0"/>
            <p:nvPr/>
          </p:nvPicPr>
          <p:blipFill rotWithShape="1">
            <a:blip r:embed="rId5">
              <a:alphaModFix/>
            </a:blip>
            <a:srcRect b="12656" l="7202" r="54561" t="23616"/>
            <a:stretch/>
          </p:blipFill>
          <p:spPr>
            <a:xfrm>
              <a:off x="651" y="897"/>
              <a:ext cx="685" cy="1121"/>
            </a:xfrm>
            <a:prstGeom prst="rect">
              <a:avLst/>
            </a:prstGeom>
            <a:noFill/>
            <a:ln>
              <a:noFill/>
            </a:ln>
          </p:spPr>
        </p:pic>
        <p:pic>
          <p:nvPicPr>
            <p:cNvPr descr="torzijska1" id="130" name="Google Shape;130;p4"/>
            <p:cNvPicPr preferRelativeResize="0"/>
            <p:nvPr/>
          </p:nvPicPr>
          <p:blipFill rotWithShape="1">
            <a:blip r:embed="rId5">
              <a:alphaModFix/>
            </a:blip>
            <a:srcRect b="12656" l="7202" r="54561" t="23616"/>
            <a:stretch/>
          </p:blipFill>
          <p:spPr>
            <a:xfrm>
              <a:off x="1678" y="1114"/>
              <a:ext cx="685" cy="872"/>
            </a:xfrm>
            <a:prstGeom prst="rect">
              <a:avLst/>
            </a:prstGeom>
            <a:noFill/>
            <a:ln>
              <a:noFill/>
            </a:ln>
          </p:spPr>
        </p:pic>
        <p:cxnSp>
          <p:nvCxnSpPr>
            <p:cNvPr id="131" name="Google Shape;131;p4"/>
            <p:cNvCxnSpPr/>
            <p:nvPr/>
          </p:nvCxnSpPr>
          <p:spPr>
            <a:xfrm>
              <a:off x="1320" y="996"/>
              <a:ext cx="360" cy="0"/>
            </a:xfrm>
            <a:prstGeom prst="straightConnector1">
              <a:avLst/>
            </a:prstGeom>
            <a:noFill/>
            <a:ln cap="flat" cmpd="sng" w="9525">
              <a:solidFill>
                <a:schemeClr val="dk1"/>
              </a:solidFill>
              <a:prstDash val="solid"/>
              <a:miter lim="800000"/>
              <a:headEnd len="med" w="med" type="none"/>
              <a:tailEnd len="med" w="med" type="none"/>
            </a:ln>
          </p:spPr>
        </p:cxnSp>
        <p:cxnSp>
          <p:nvCxnSpPr>
            <p:cNvPr id="132" name="Google Shape;132;p4"/>
            <p:cNvCxnSpPr/>
            <p:nvPr/>
          </p:nvCxnSpPr>
          <p:spPr>
            <a:xfrm rot="10800000">
              <a:off x="1566" y="1188"/>
              <a:ext cx="174" cy="0"/>
            </a:xfrm>
            <a:prstGeom prst="straightConnector1">
              <a:avLst/>
            </a:prstGeom>
            <a:noFill/>
            <a:ln cap="flat" cmpd="sng" w="9525">
              <a:solidFill>
                <a:schemeClr val="dk1"/>
              </a:solidFill>
              <a:prstDash val="solid"/>
              <a:miter lim="800000"/>
              <a:headEnd len="med" w="med" type="none"/>
              <a:tailEnd len="med" w="med" type="none"/>
            </a:ln>
          </p:spPr>
        </p:cxnSp>
        <p:cxnSp>
          <p:nvCxnSpPr>
            <p:cNvPr id="133" name="Google Shape;133;p4"/>
            <p:cNvCxnSpPr/>
            <p:nvPr/>
          </p:nvCxnSpPr>
          <p:spPr>
            <a:xfrm>
              <a:off x="1608" y="996"/>
              <a:ext cx="0" cy="204"/>
            </a:xfrm>
            <a:prstGeom prst="straightConnector1">
              <a:avLst/>
            </a:prstGeom>
            <a:noFill/>
            <a:ln cap="flat" cmpd="sng" w="9525">
              <a:solidFill>
                <a:schemeClr val="dk1"/>
              </a:solidFill>
              <a:prstDash val="solid"/>
              <a:miter lim="800000"/>
              <a:headEnd len="med" w="med" type="triangle"/>
              <a:tailEnd len="med" w="med" type="triangle"/>
            </a:ln>
          </p:spPr>
        </p:cxnSp>
        <p:sp>
          <p:nvSpPr>
            <p:cNvPr id="134" name="Google Shape;134;p4"/>
            <p:cNvSpPr txBox="1"/>
            <p:nvPr/>
          </p:nvSpPr>
          <p:spPr>
            <a:xfrm rot="-5400000">
              <a:off x="1459" y="977"/>
              <a:ext cx="156" cy="2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f</a:t>
              </a:r>
              <a:endParaRPr/>
            </a:p>
          </p:txBody>
        </p:sp>
        <p:cxnSp>
          <p:nvCxnSpPr>
            <p:cNvPr id="135" name="Google Shape;135;p4"/>
            <p:cNvCxnSpPr/>
            <p:nvPr/>
          </p:nvCxnSpPr>
          <p:spPr>
            <a:xfrm rot="10800000">
              <a:off x="2040" y="834"/>
              <a:ext cx="0" cy="342"/>
            </a:xfrm>
            <a:prstGeom prst="straightConnector1">
              <a:avLst/>
            </a:prstGeom>
            <a:noFill/>
            <a:ln cap="flat" cmpd="sng" w="38100">
              <a:solidFill>
                <a:srgbClr val="FF3300"/>
              </a:solidFill>
              <a:prstDash val="solid"/>
              <a:miter lim="800000"/>
              <a:headEnd len="med" w="med" type="triangle"/>
              <a:tailEnd len="med" w="med" type="none"/>
            </a:ln>
          </p:spPr>
        </p:cxnSp>
        <p:sp>
          <p:nvSpPr>
            <p:cNvPr id="136" name="Google Shape;136;p4"/>
            <p:cNvSpPr txBox="1"/>
            <p:nvPr/>
          </p:nvSpPr>
          <p:spPr>
            <a:xfrm>
              <a:off x="2058" y="816"/>
              <a:ext cx="204" cy="2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F</a:t>
              </a:r>
              <a:endParaRPr/>
            </a:p>
          </p:txBody>
        </p:sp>
        <p:sp>
          <p:nvSpPr>
            <p:cNvPr descr="Light downward diagonal" id="137" name="Google Shape;137;p4"/>
            <p:cNvSpPr txBox="1"/>
            <p:nvPr/>
          </p:nvSpPr>
          <p:spPr>
            <a:xfrm>
              <a:off x="600" y="1872"/>
              <a:ext cx="1800" cy="9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pic>
        <p:nvPicPr>
          <p:cNvPr descr="spiralna_opruga" id="138" name="Google Shape;138;p4"/>
          <p:cNvPicPr preferRelativeResize="0"/>
          <p:nvPr/>
        </p:nvPicPr>
        <p:blipFill rotWithShape="1">
          <a:blip r:embed="rId6">
            <a:alphaModFix/>
          </a:blip>
          <a:srcRect b="-1" l="0" r="-79" t="0"/>
          <a:stretch/>
        </p:blipFill>
        <p:spPr>
          <a:xfrm>
            <a:off x="5245100" y="384175"/>
            <a:ext cx="2468562" cy="2628900"/>
          </a:xfrm>
          <a:prstGeom prst="rect">
            <a:avLst/>
          </a:prstGeom>
          <a:noFill/>
          <a:ln>
            <a:noFill/>
          </a:ln>
        </p:spPr>
      </p:pic>
      <p:sp>
        <p:nvSpPr>
          <p:cNvPr id="139" name="Google Shape;139;p4"/>
          <p:cNvSpPr txBox="1"/>
          <p:nvPr/>
        </p:nvSpPr>
        <p:spPr>
          <a:xfrm>
            <a:off x="2862262" y="5241925"/>
            <a:ext cx="6169025" cy="14763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04040"/>
              </a:buClr>
              <a:buSzPts val="1800"/>
              <a:buFont typeface="Arial"/>
              <a:buNone/>
            </a:pPr>
            <a:r>
              <a:rPr b="0" i="0" lang="en-US" sz="1800" u="none">
                <a:solidFill>
                  <a:srgbClr val="404040"/>
                </a:solidFill>
                <a:latin typeface="Arial"/>
                <a:ea typeface="Arial"/>
                <a:cs typeface="Arial"/>
                <a:sym typeface="Arial"/>
              </a:rPr>
              <a:t>F [N] - force</a:t>
            </a:r>
            <a:endParaRPr/>
          </a:p>
          <a:p>
            <a:pPr indent="0" lvl="0" marL="0" marR="0" rtl="0" algn="l">
              <a:lnSpc>
                <a:spcPct val="100000"/>
              </a:lnSpc>
              <a:spcBef>
                <a:spcPts val="0"/>
              </a:spcBef>
              <a:spcAft>
                <a:spcPts val="0"/>
              </a:spcAft>
              <a:buClr>
                <a:srgbClr val="404040"/>
              </a:buClr>
              <a:buSzPts val="1800"/>
              <a:buFont typeface="Arial"/>
              <a:buNone/>
            </a:pPr>
            <a:r>
              <a:rPr b="0" i="0" lang="en-US" sz="1800" u="none">
                <a:solidFill>
                  <a:srgbClr val="404040"/>
                </a:solidFill>
                <a:latin typeface="Arial"/>
                <a:ea typeface="Arial"/>
                <a:cs typeface="Arial"/>
                <a:sym typeface="Arial"/>
              </a:rPr>
              <a:t>M [Nm] - moment (M=F·r)</a:t>
            </a:r>
            <a:endParaRPr/>
          </a:p>
          <a:p>
            <a:pPr indent="0" lvl="0" marL="0" marR="0" rtl="0" algn="l">
              <a:lnSpc>
                <a:spcPct val="100000"/>
              </a:lnSpc>
              <a:spcBef>
                <a:spcPts val="0"/>
              </a:spcBef>
              <a:spcAft>
                <a:spcPts val="0"/>
              </a:spcAft>
              <a:buClr>
                <a:srgbClr val="404040"/>
              </a:buClr>
              <a:buSzPts val="1800"/>
              <a:buFont typeface="Arial"/>
              <a:buNone/>
            </a:pPr>
            <a:r>
              <a:rPr b="0" i="0" lang="en-US" sz="1800" u="none">
                <a:solidFill>
                  <a:srgbClr val="404040"/>
                </a:solidFill>
                <a:latin typeface="Arial"/>
                <a:ea typeface="Arial"/>
                <a:cs typeface="Arial"/>
                <a:sym typeface="Arial"/>
              </a:rPr>
              <a:t>f [m] - deflection - spring deformation</a:t>
            </a:r>
            <a:endParaRPr/>
          </a:p>
          <a:p>
            <a:pPr indent="0" lvl="0" marL="0" marR="0" rtl="0" algn="l">
              <a:lnSpc>
                <a:spcPct val="100000"/>
              </a:lnSpc>
              <a:spcBef>
                <a:spcPts val="0"/>
              </a:spcBef>
              <a:spcAft>
                <a:spcPts val="0"/>
              </a:spcAft>
              <a:buClr>
                <a:srgbClr val="404040"/>
              </a:buClr>
              <a:buSzPts val="1800"/>
              <a:buFont typeface="Arial"/>
              <a:buNone/>
            </a:pPr>
            <a:r>
              <a:rPr b="0" i="0" lang="en-US" sz="1800" u="none">
                <a:solidFill>
                  <a:srgbClr val="404040"/>
                </a:solidFill>
                <a:latin typeface="Arial"/>
                <a:ea typeface="Arial"/>
                <a:cs typeface="Arial"/>
                <a:sym typeface="Arial"/>
              </a:rPr>
              <a:t>φ [rad] - angle of rotation angular deformation of the spring</a:t>
            </a:r>
            <a:endParaRPr/>
          </a:p>
          <a:p>
            <a:pPr indent="0" lvl="0" marL="0" marR="0" rtl="0" algn="l">
              <a:lnSpc>
                <a:spcPct val="100000"/>
              </a:lnSpc>
              <a:spcBef>
                <a:spcPts val="0"/>
              </a:spcBef>
              <a:spcAft>
                <a:spcPts val="0"/>
              </a:spcAft>
              <a:buClr>
                <a:srgbClr val="404040"/>
              </a:buClr>
              <a:buSzPts val="1800"/>
              <a:buFont typeface="Arial"/>
              <a:buNone/>
            </a:pPr>
            <a:r>
              <a:rPr b="0" i="0" lang="en-US" sz="1800" u="none">
                <a:solidFill>
                  <a:srgbClr val="404040"/>
                </a:solidFill>
                <a:latin typeface="Arial"/>
                <a:ea typeface="Arial"/>
                <a:cs typeface="Arial"/>
                <a:sym typeface="Arial"/>
              </a:rPr>
              <a:t>c - static characteristic of the spring</a:t>
            </a:r>
            <a:endParaRPr/>
          </a:p>
        </p:txBody>
      </p:sp>
      <p:pic>
        <p:nvPicPr>
          <p:cNvPr id="140" name="Google Shape;140;p4"/>
          <p:cNvPicPr preferRelativeResize="0"/>
          <p:nvPr/>
        </p:nvPicPr>
        <p:blipFill rotWithShape="1">
          <a:blip r:embed="rId7">
            <a:alphaModFix/>
          </a:blip>
          <a:srcRect b="0" l="0" r="0" t="0"/>
          <a:stretch/>
        </p:blipFill>
        <p:spPr>
          <a:xfrm>
            <a:off x="1973262" y="4256087"/>
            <a:ext cx="1803400" cy="914400"/>
          </a:xfrm>
          <a:prstGeom prst="rect">
            <a:avLst/>
          </a:prstGeom>
          <a:noFill/>
          <a:ln>
            <a:noFill/>
          </a:ln>
        </p:spPr>
      </p:pic>
      <p:pic>
        <p:nvPicPr>
          <p:cNvPr id="141" name="Google Shape;141;p4"/>
          <p:cNvPicPr preferRelativeResize="0"/>
          <p:nvPr/>
        </p:nvPicPr>
        <p:blipFill rotWithShape="1">
          <a:blip r:embed="rId8">
            <a:alphaModFix/>
          </a:blip>
          <a:srcRect b="0" l="0" r="0" t="0"/>
          <a:stretch/>
        </p:blipFill>
        <p:spPr>
          <a:xfrm>
            <a:off x="1966912" y="3592512"/>
            <a:ext cx="1625600" cy="482600"/>
          </a:xfrm>
          <a:prstGeom prst="rect">
            <a:avLst/>
          </a:prstGeom>
          <a:noFill/>
          <a:ln>
            <a:noFill/>
          </a:ln>
        </p:spPr>
      </p:pic>
      <p:pic>
        <p:nvPicPr>
          <p:cNvPr id="142" name="Google Shape;142;p4"/>
          <p:cNvPicPr preferRelativeResize="0"/>
          <p:nvPr/>
        </p:nvPicPr>
        <p:blipFill rotWithShape="1">
          <a:blip r:embed="rId9">
            <a:alphaModFix/>
          </a:blip>
          <a:srcRect b="0" l="0" r="0" t="0"/>
          <a:stretch/>
        </p:blipFill>
        <p:spPr>
          <a:xfrm>
            <a:off x="5551487" y="4281487"/>
            <a:ext cx="2311400" cy="889000"/>
          </a:xfrm>
          <a:prstGeom prst="rect">
            <a:avLst/>
          </a:prstGeom>
          <a:noFill/>
          <a:ln>
            <a:noFill/>
          </a:ln>
        </p:spPr>
      </p:pic>
      <p:pic>
        <p:nvPicPr>
          <p:cNvPr id="143" name="Google Shape;143;p4"/>
          <p:cNvPicPr preferRelativeResize="0"/>
          <p:nvPr/>
        </p:nvPicPr>
        <p:blipFill rotWithShape="1">
          <a:blip r:embed="rId10">
            <a:alphaModFix/>
          </a:blip>
          <a:srcRect b="0" l="0" r="0" t="0"/>
          <a:stretch/>
        </p:blipFill>
        <p:spPr>
          <a:xfrm>
            <a:off x="5657850" y="3619500"/>
            <a:ext cx="1905000" cy="482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500"/>
                                        <p:tgtEl>
                                          <p:spTgt spid="141"/>
                                        </p:tgtEl>
                                      </p:cBhvr>
                                    </p:animEffect>
                                  </p:childTnLst>
                                </p:cTn>
                              </p:par>
                              <p:par>
                                <p:cTn fill="hold" nodeType="with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500"/>
                                        <p:tgtEl>
                                          <p:spTgt spid="14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500"/>
                                        <p:tgtEl>
                                          <p:spTgt spid="143"/>
                                        </p:tgtEl>
                                      </p:cBhvr>
                                    </p:animEffect>
                                  </p:childTnLst>
                                </p:cTn>
                              </p:par>
                              <p:par>
                                <p:cTn fill="hold" nodeType="with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5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p5"/>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149" name="Google Shape;149;p5"/>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grpSp>
        <p:nvGrpSpPr>
          <p:cNvPr id="150" name="Google Shape;150;p5"/>
          <p:cNvGrpSpPr/>
          <p:nvPr/>
        </p:nvGrpSpPr>
        <p:grpSpPr>
          <a:xfrm>
            <a:off x="158750" y="1412875"/>
            <a:ext cx="8740775" cy="2722562"/>
            <a:chOff x="158261" y="1412540"/>
            <a:chExt cx="8741218" cy="2723020"/>
          </a:xfrm>
        </p:grpSpPr>
        <p:pic>
          <p:nvPicPr>
            <p:cNvPr descr="opruge_kar" id="151" name="Google Shape;151;p5"/>
            <p:cNvPicPr preferRelativeResize="0"/>
            <p:nvPr/>
          </p:nvPicPr>
          <p:blipFill rotWithShape="1">
            <a:blip r:embed="rId5">
              <a:alphaModFix/>
            </a:blip>
            <a:srcRect b="128" l="0" r="32" t="8775"/>
            <a:stretch/>
          </p:blipFill>
          <p:spPr>
            <a:xfrm>
              <a:off x="244520" y="1632393"/>
              <a:ext cx="8654959" cy="2503167"/>
            </a:xfrm>
            <a:prstGeom prst="rect">
              <a:avLst/>
            </a:prstGeom>
            <a:noFill/>
            <a:ln>
              <a:noFill/>
            </a:ln>
          </p:spPr>
        </p:pic>
        <p:sp>
          <p:nvSpPr>
            <p:cNvPr id="152" name="Google Shape;152;p5"/>
            <p:cNvSpPr txBox="1"/>
            <p:nvPr/>
          </p:nvSpPr>
          <p:spPr>
            <a:xfrm>
              <a:off x="158261" y="1432338"/>
              <a:ext cx="527371" cy="4001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53" name="Google Shape;153;p5"/>
            <p:cNvSpPr txBox="1"/>
            <p:nvPr/>
          </p:nvSpPr>
          <p:spPr>
            <a:xfrm>
              <a:off x="3241431" y="1412540"/>
              <a:ext cx="527371" cy="4001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54" name="Google Shape;154;p5"/>
            <p:cNvSpPr txBox="1"/>
            <p:nvPr/>
          </p:nvSpPr>
          <p:spPr>
            <a:xfrm>
              <a:off x="6070455" y="1427911"/>
              <a:ext cx="527371" cy="4001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155" name="Google Shape;155;p5"/>
          <p:cNvSpPr txBox="1"/>
          <p:nvPr/>
        </p:nvSpPr>
        <p:spPr>
          <a:xfrm>
            <a:off x="549275" y="4476750"/>
            <a:ext cx="8758237" cy="12001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04040"/>
              </a:buClr>
              <a:buSzPts val="1800"/>
              <a:buFont typeface="Arial"/>
              <a:buNone/>
            </a:pPr>
            <a:r>
              <a:rPr b="0" i="0" lang="en-US" sz="1800" u="none">
                <a:solidFill>
                  <a:srgbClr val="404040"/>
                </a:solidFill>
                <a:latin typeface="Arial"/>
                <a:ea typeface="Arial"/>
                <a:cs typeface="Arial"/>
                <a:sym typeface="Arial"/>
              </a:rPr>
              <a:t>      Linear                                        Progressive                            Degressive </a:t>
            </a:r>
            <a:endParaRPr/>
          </a:p>
          <a:p>
            <a:pPr indent="0" lvl="0" marL="0" marR="0" rtl="0" algn="l">
              <a:lnSpc>
                <a:spcPct val="100000"/>
              </a:lnSpc>
              <a:spcBef>
                <a:spcPts val="0"/>
              </a:spcBef>
              <a:spcAft>
                <a:spcPts val="0"/>
              </a:spcAft>
              <a:buClr>
                <a:srgbClr val="404040"/>
              </a:buClr>
              <a:buSzPts val="1800"/>
              <a:buFont typeface="Arial"/>
              <a:buNone/>
            </a:pPr>
            <a:r>
              <a:rPr b="0" i="0" lang="en-US" sz="1800" u="none">
                <a:solidFill>
                  <a:srgbClr val="404040"/>
                </a:solidFill>
                <a:latin typeface="Arial"/>
                <a:ea typeface="Arial"/>
                <a:cs typeface="Arial"/>
                <a:sym typeface="Arial"/>
              </a:rPr>
              <a:t>characteristics                                characteristics                       characteristics</a:t>
            </a:r>
            <a:endParaRPr/>
          </a:p>
          <a:p>
            <a:pPr indent="0" lvl="0" marL="0" marR="0" rtl="0" algn="l">
              <a:lnSpc>
                <a:spcPct val="100000"/>
              </a:lnSpc>
              <a:spcBef>
                <a:spcPts val="0"/>
              </a:spcBef>
              <a:spcAft>
                <a:spcPts val="0"/>
              </a:spcAft>
              <a:buClr>
                <a:srgbClr val="404040"/>
              </a:buClr>
              <a:buSzPts val="1800"/>
              <a:buFont typeface="Arial"/>
              <a:buNone/>
            </a:pPr>
            <a:r>
              <a:rPr b="0" i="0" lang="en-US" sz="1800" u="none">
                <a:solidFill>
                  <a:srgbClr val="404040"/>
                </a:solidFill>
                <a:latin typeface="Arial"/>
                <a:ea typeface="Arial"/>
                <a:cs typeface="Arial"/>
                <a:sym typeface="Arial"/>
              </a:rPr>
              <a:t> </a:t>
            </a:r>
            <a:endParaRPr/>
          </a:p>
          <a:p>
            <a:pPr indent="0" lvl="0" marL="0" marR="0" rtl="0" algn="l">
              <a:lnSpc>
                <a:spcPct val="100000"/>
              </a:lnSpc>
              <a:spcBef>
                <a:spcPts val="0"/>
              </a:spcBef>
              <a:spcAft>
                <a:spcPts val="0"/>
              </a:spcAft>
              <a:buNone/>
            </a:pPr>
            <a:r>
              <a:t/>
            </a:r>
            <a:endParaRPr b="0" i="0" sz="1800" u="none">
              <a:solidFill>
                <a:srgbClr val="40404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6"/>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161" name="Google Shape;161;p6"/>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sp>
        <p:nvSpPr>
          <p:cNvPr id="162" name="Google Shape;162;p6"/>
          <p:cNvSpPr txBox="1"/>
          <p:nvPr/>
        </p:nvSpPr>
        <p:spPr>
          <a:xfrm>
            <a:off x="685800" y="1325562"/>
            <a:ext cx="7977187" cy="470852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404040"/>
              </a:buClr>
              <a:buSzPts val="2000"/>
              <a:buFont typeface="Arial"/>
              <a:buNone/>
            </a:pPr>
            <a:r>
              <a:rPr b="0" i="0" lang="en-US" sz="2000" u="none">
                <a:solidFill>
                  <a:srgbClr val="404040"/>
                </a:solidFill>
                <a:latin typeface="Arial"/>
                <a:ea typeface="Arial"/>
                <a:cs typeface="Arial"/>
                <a:sym typeface="Arial"/>
              </a:rPr>
              <a:t>Why resilience happens in mechanical springs?</a:t>
            </a:r>
            <a:endParaRPr/>
          </a:p>
          <a:p>
            <a:pPr indent="0" lvl="0" marL="0" marR="0" rtl="0" algn="just">
              <a:lnSpc>
                <a:spcPct val="100000"/>
              </a:lnSpc>
              <a:spcBef>
                <a:spcPts val="0"/>
              </a:spcBef>
              <a:spcAft>
                <a:spcPts val="0"/>
              </a:spcAft>
              <a:buClr>
                <a:schemeClr val="dk1"/>
              </a:buClr>
              <a:buSzPts val="2000"/>
              <a:buFont typeface="Arial"/>
              <a:buNone/>
            </a:pPr>
            <a:r>
              <a:t/>
            </a:r>
            <a:endParaRPr b="0" i="0" sz="2000" u="none">
              <a:solidFill>
                <a:srgbClr val="404040"/>
              </a:solidFill>
              <a:latin typeface="Arial"/>
              <a:ea typeface="Arial"/>
              <a:cs typeface="Arial"/>
              <a:sym typeface="Arial"/>
            </a:endParaRPr>
          </a:p>
          <a:p>
            <a:pPr indent="-127000" lvl="0" marL="0" marR="0" rtl="0" algn="just">
              <a:lnSpc>
                <a:spcPct val="100000"/>
              </a:lnSpc>
              <a:spcBef>
                <a:spcPts val="0"/>
              </a:spcBef>
              <a:spcAft>
                <a:spcPts val="0"/>
              </a:spcAft>
              <a:buClr>
                <a:srgbClr val="404040"/>
              </a:buClr>
              <a:buSzPts val="2000"/>
              <a:buFont typeface="Arial"/>
              <a:buChar char="•"/>
            </a:pPr>
            <a:r>
              <a:rPr b="0" i="0" lang="en-US" sz="2000" u="none">
                <a:solidFill>
                  <a:srgbClr val="404040"/>
                </a:solidFill>
                <a:latin typeface="Arial"/>
                <a:ea typeface="Arial"/>
                <a:cs typeface="Arial"/>
                <a:sym typeface="Arial"/>
              </a:rPr>
              <a:t>Elasticity of Materials:</a:t>
            </a:r>
            <a:endParaRPr/>
          </a:p>
          <a:p>
            <a:pPr indent="0" lvl="0" marL="0" marR="0" rtl="0" algn="just">
              <a:lnSpc>
                <a:spcPct val="100000"/>
              </a:lnSpc>
              <a:spcBef>
                <a:spcPts val="0"/>
              </a:spcBef>
              <a:spcAft>
                <a:spcPts val="0"/>
              </a:spcAft>
              <a:buClr>
                <a:schemeClr val="dk1"/>
              </a:buClr>
              <a:buSzPts val="2000"/>
              <a:buFont typeface="Arial"/>
              <a:buNone/>
            </a:pPr>
            <a:r>
              <a:t/>
            </a:r>
            <a:endParaRPr b="0" i="0" sz="2000" u="non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2000"/>
              <a:buFont typeface="Arial"/>
              <a:buNone/>
            </a:pPr>
            <a:r>
              <a:rPr b="0" i="0" lang="en-US" sz="2000" u="none">
                <a:solidFill>
                  <a:srgbClr val="404040"/>
                </a:solidFill>
                <a:latin typeface="Arial"/>
                <a:ea typeface="Arial"/>
                <a:cs typeface="Arial"/>
                <a:sym typeface="Arial"/>
              </a:rPr>
              <a:t>Springs are typically made from materials with high elasticity, such as various alloys of steel. Elasticity is the ability of a material to deform under stress and return to its original shape when the stress is removed.</a:t>
            </a:r>
            <a:endParaRPr/>
          </a:p>
          <a:p>
            <a:pPr indent="0" lvl="0" marL="0" marR="0" rtl="0" algn="just">
              <a:lnSpc>
                <a:spcPct val="100000"/>
              </a:lnSpc>
              <a:spcBef>
                <a:spcPts val="0"/>
              </a:spcBef>
              <a:spcAft>
                <a:spcPts val="0"/>
              </a:spcAft>
              <a:buClr>
                <a:schemeClr val="dk1"/>
              </a:buClr>
              <a:buSzPts val="2000"/>
              <a:buFont typeface="Arial"/>
              <a:buNone/>
            </a:pPr>
            <a:r>
              <a:t/>
            </a:r>
            <a:endParaRPr b="0" i="0" sz="2000" u="none">
              <a:solidFill>
                <a:srgbClr val="404040"/>
              </a:solidFill>
              <a:latin typeface="Arial"/>
              <a:ea typeface="Arial"/>
              <a:cs typeface="Arial"/>
              <a:sym typeface="Arial"/>
            </a:endParaRPr>
          </a:p>
          <a:p>
            <a:pPr indent="-127000" lvl="0" marL="0" marR="0" rtl="0" algn="just">
              <a:lnSpc>
                <a:spcPct val="100000"/>
              </a:lnSpc>
              <a:spcBef>
                <a:spcPts val="0"/>
              </a:spcBef>
              <a:spcAft>
                <a:spcPts val="0"/>
              </a:spcAft>
              <a:buClr>
                <a:srgbClr val="404040"/>
              </a:buClr>
              <a:buSzPts val="2000"/>
              <a:buFont typeface="Arial"/>
              <a:buChar char="•"/>
            </a:pPr>
            <a:r>
              <a:rPr b="0" i="0" lang="en-US" sz="2000" u="none">
                <a:solidFill>
                  <a:srgbClr val="404040"/>
                </a:solidFill>
                <a:latin typeface="Arial"/>
                <a:ea typeface="Arial"/>
                <a:cs typeface="Arial"/>
                <a:sym typeface="Arial"/>
              </a:rPr>
              <a:t>Hooke's Law:</a:t>
            </a:r>
            <a:endParaRPr/>
          </a:p>
          <a:p>
            <a:pPr indent="0" lvl="0" marL="0" marR="0" rtl="0" algn="just">
              <a:lnSpc>
                <a:spcPct val="100000"/>
              </a:lnSpc>
              <a:spcBef>
                <a:spcPts val="0"/>
              </a:spcBef>
              <a:spcAft>
                <a:spcPts val="0"/>
              </a:spcAft>
              <a:buClr>
                <a:schemeClr val="dk1"/>
              </a:buClr>
              <a:buSzPts val="2000"/>
              <a:buFont typeface="Arial"/>
              <a:buNone/>
            </a:pPr>
            <a:r>
              <a:t/>
            </a:r>
            <a:endParaRPr b="0" i="0" sz="2000" u="non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2000"/>
              <a:buFont typeface="Arial"/>
              <a:buNone/>
            </a:pPr>
            <a:r>
              <a:rPr b="0" i="0" lang="en-US" sz="2000" u="none">
                <a:solidFill>
                  <a:srgbClr val="404040"/>
                </a:solidFill>
                <a:latin typeface="Arial"/>
                <a:ea typeface="Arial"/>
                <a:cs typeface="Arial"/>
                <a:sym typeface="Arial"/>
              </a:rPr>
              <a:t>Hooke's Law describes the relationship between the force applied to a spring and the resulting deformation. According to Hooke's Law, the force required to deform a spring is directly proportional to the displacement of the spring from its equilibrium or rest position.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id="167" name="Google Shape;167;p7"/>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168" name="Google Shape;168;p7"/>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sp>
        <p:nvSpPr>
          <p:cNvPr id="169" name="Google Shape;169;p7"/>
          <p:cNvSpPr txBox="1"/>
          <p:nvPr/>
        </p:nvSpPr>
        <p:spPr>
          <a:xfrm>
            <a:off x="685800" y="1325562"/>
            <a:ext cx="7977187" cy="4708525"/>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404040"/>
              </a:buClr>
              <a:buSzPts val="2000"/>
              <a:buFont typeface="Arial"/>
              <a:buChar char="•"/>
            </a:pPr>
            <a:r>
              <a:rPr b="0" i="0" lang="en-US" sz="2000" u="none">
                <a:solidFill>
                  <a:srgbClr val="404040"/>
                </a:solidFill>
                <a:latin typeface="Arial"/>
                <a:ea typeface="Arial"/>
                <a:cs typeface="Arial"/>
                <a:sym typeface="Arial"/>
              </a:rPr>
              <a:t>Energy Storage in Deformation:</a:t>
            </a:r>
            <a:endParaRPr/>
          </a:p>
          <a:p>
            <a:pPr indent="-342900" lvl="0" marL="342900" marR="0" rtl="0" algn="just">
              <a:lnSpc>
                <a:spcPct val="100000"/>
              </a:lnSpc>
              <a:spcBef>
                <a:spcPts val="0"/>
              </a:spcBef>
              <a:spcAft>
                <a:spcPts val="0"/>
              </a:spcAft>
              <a:buClr>
                <a:schemeClr val="dk1"/>
              </a:buClr>
              <a:buSzPts val="2000"/>
              <a:buFont typeface="Arial"/>
              <a:buNone/>
            </a:pPr>
            <a:r>
              <a:t/>
            </a:r>
            <a:endParaRPr b="0" i="0" sz="2000" u="none">
              <a:solidFill>
                <a:srgbClr val="404040"/>
              </a:solidFill>
              <a:latin typeface="Arial"/>
              <a:ea typeface="Arial"/>
              <a:cs typeface="Arial"/>
              <a:sym typeface="Arial"/>
            </a:endParaRPr>
          </a:p>
          <a:p>
            <a:pPr indent="-342900" lvl="0" marL="342900" marR="0" rtl="0" algn="just">
              <a:lnSpc>
                <a:spcPct val="100000"/>
              </a:lnSpc>
              <a:spcBef>
                <a:spcPts val="0"/>
              </a:spcBef>
              <a:spcAft>
                <a:spcPts val="0"/>
              </a:spcAft>
              <a:buClr>
                <a:srgbClr val="404040"/>
              </a:buClr>
              <a:buSzPts val="2000"/>
              <a:buFont typeface="Arial"/>
              <a:buNone/>
            </a:pPr>
            <a:r>
              <a:rPr b="0" i="0" lang="en-US" sz="2000" u="none">
                <a:solidFill>
                  <a:srgbClr val="404040"/>
                </a:solidFill>
                <a:latin typeface="Arial"/>
                <a:ea typeface="Arial"/>
                <a:cs typeface="Arial"/>
                <a:sym typeface="Arial"/>
              </a:rPr>
              <a:t>When an external force is applied to a mechanical spring, it deforms elastically in response to that force. This deformation involves stretching or compressing the spring's material.</a:t>
            </a:r>
            <a:endParaRPr/>
          </a:p>
          <a:p>
            <a:pPr indent="-342900" lvl="0" marL="342900" marR="0" rtl="0" algn="just">
              <a:lnSpc>
                <a:spcPct val="100000"/>
              </a:lnSpc>
              <a:spcBef>
                <a:spcPts val="0"/>
              </a:spcBef>
              <a:spcAft>
                <a:spcPts val="0"/>
              </a:spcAft>
              <a:buClr>
                <a:srgbClr val="404040"/>
              </a:buClr>
              <a:buSzPts val="2000"/>
              <a:buFont typeface="Arial"/>
              <a:buNone/>
            </a:pPr>
            <a:r>
              <a:rPr b="0" i="0" lang="en-US" sz="2000" u="none">
                <a:solidFill>
                  <a:srgbClr val="404040"/>
                </a:solidFill>
                <a:latin typeface="Arial"/>
                <a:ea typeface="Arial"/>
                <a:cs typeface="Arial"/>
                <a:sym typeface="Arial"/>
              </a:rPr>
              <a:t>As the material deforms, it stores potential energy in the form of strain energy. This stored energy is a result of the work done in deforming the material elastically.</a:t>
            </a:r>
            <a:endParaRPr/>
          </a:p>
          <a:p>
            <a:pPr indent="-342900" lvl="0" marL="342900" marR="0" rtl="0" algn="just">
              <a:lnSpc>
                <a:spcPct val="100000"/>
              </a:lnSpc>
              <a:spcBef>
                <a:spcPts val="0"/>
              </a:spcBef>
              <a:spcAft>
                <a:spcPts val="0"/>
              </a:spcAft>
              <a:buClr>
                <a:schemeClr val="dk1"/>
              </a:buClr>
              <a:buSzPts val="2000"/>
              <a:buFont typeface="Arial"/>
              <a:buNone/>
            </a:pPr>
            <a:r>
              <a:t/>
            </a:r>
            <a:endParaRPr b="0" i="0" sz="2000" u="none">
              <a:solidFill>
                <a:srgbClr val="404040"/>
              </a:solidFill>
              <a:latin typeface="Arial"/>
              <a:ea typeface="Arial"/>
              <a:cs typeface="Arial"/>
              <a:sym typeface="Arial"/>
            </a:endParaRPr>
          </a:p>
          <a:p>
            <a:pPr indent="-342900" lvl="0" marL="342900" marR="0" rtl="0" algn="just">
              <a:lnSpc>
                <a:spcPct val="100000"/>
              </a:lnSpc>
              <a:spcBef>
                <a:spcPts val="0"/>
              </a:spcBef>
              <a:spcAft>
                <a:spcPts val="0"/>
              </a:spcAft>
              <a:buClr>
                <a:srgbClr val="404040"/>
              </a:buClr>
              <a:buSzPts val="2000"/>
              <a:buFont typeface="Arial"/>
              <a:buChar char="•"/>
            </a:pPr>
            <a:r>
              <a:rPr b="0" i="0" lang="en-US" sz="2000" u="none">
                <a:solidFill>
                  <a:srgbClr val="404040"/>
                </a:solidFill>
                <a:latin typeface="Arial"/>
                <a:ea typeface="Arial"/>
                <a:cs typeface="Arial"/>
                <a:sym typeface="Arial"/>
              </a:rPr>
              <a:t>Recovery of Energy:</a:t>
            </a:r>
            <a:endParaRPr/>
          </a:p>
          <a:p>
            <a:pPr indent="-342900" lvl="0" marL="342900" marR="0" rtl="0" algn="just">
              <a:lnSpc>
                <a:spcPct val="100000"/>
              </a:lnSpc>
              <a:spcBef>
                <a:spcPts val="0"/>
              </a:spcBef>
              <a:spcAft>
                <a:spcPts val="0"/>
              </a:spcAft>
              <a:buClr>
                <a:schemeClr val="dk1"/>
              </a:buClr>
              <a:buSzPts val="2000"/>
              <a:buFont typeface="Arial"/>
              <a:buNone/>
            </a:pPr>
            <a:r>
              <a:t/>
            </a:r>
            <a:endParaRPr b="0" i="0" sz="2000" u="none">
              <a:solidFill>
                <a:srgbClr val="404040"/>
              </a:solidFill>
              <a:latin typeface="Arial"/>
              <a:ea typeface="Arial"/>
              <a:cs typeface="Arial"/>
              <a:sym typeface="Arial"/>
            </a:endParaRPr>
          </a:p>
          <a:p>
            <a:pPr indent="-342900" lvl="0" marL="342900" marR="0" rtl="0" algn="just">
              <a:lnSpc>
                <a:spcPct val="100000"/>
              </a:lnSpc>
              <a:spcBef>
                <a:spcPts val="0"/>
              </a:spcBef>
              <a:spcAft>
                <a:spcPts val="0"/>
              </a:spcAft>
              <a:buClr>
                <a:srgbClr val="404040"/>
              </a:buClr>
              <a:buSzPts val="2000"/>
              <a:buFont typeface="Arial"/>
              <a:buNone/>
            </a:pPr>
            <a:r>
              <a:rPr b="0" i="0" lang="en-US" sz="2000" u="none">
                <a:solidFill>
                  <a:srgbClr val="404040"/>
                </a:solidFill>
                <a:latin typeface="Arial"/>
                <a:ea typeface="Arial"/>
                <a:cs typeface="Arial"/>
                <a:sym typeface="Arial"/>
              </a:rPr>
              <a:t>Once the external force is removed, the spring returns to its original shape, releasing the stored energy. This ability to recover and release the stored energy is a manifestation of the resilience of the material.</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8"/>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175" name="Google Shape;175;p8"/>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sp>
        <p:nvSpPr>
          <p:cNvPr id="176" name="Google Shape;176;p8"/>
          <p:cNvSpPr txBox="1"/>
          <p:nvPr/>
        </p:nvSpPr>
        <p:spPr>
          <a:xfrm>
            <a:off x="685800" y="1325562"/>
            <a:ext cx="7977187" cy="1938337"/>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404040"/>
              </a:buClr>
              <a:buSzPts val="2000"/>
              <a:buFont typeface="Arial"/>
              <a:buChar char="•"/>
            </a:pPr>
            <a:r>
              <a:rPr b="0" i="0" lang="en-US" sz="2000" u="none">
                <a:solidFill>
                  <a:srgbClr val="404040"/>
                </a:solidFill>
                <a:latin typeface="Arial"/>
                <a:ea typeface="Arial"/>
                <a:cs typeface="Arial"/>
                <a:sym typeface="Arial"/>
              </a:rPr>
              <a:t>Repeated Cyclical Behavior:</a:t>
            </a:r>
            <a:endParaRPr/>
          </a:p>
          <a:p>
            <a:pPr indent="-342900" lvl="0" marL="342900" marR="0" rtl="0" algn="just">
              <a:lnSpc>
                <a:spcPct val="100000"/>
              </a:lnSpc>
              <a:spcBef>
                <a:spcPts val="0"/>
              </a:spcBef>
              <a:spcAft>
                <a:spcPts val="0"/>
              </a:spcAft>
              <a:buClr>
                <a:schemeClr val="dk1"/>
              </a:buClr>
              <a:buSzPts val="2000"/>
              <a:buFont typeface="Arial"/>
              <a:buNone/>
            </a:pPr>
            <a:r>
              <a:t/>
            </a:r>
            <a:endParaRPr b="0" i="0" sz="2000" u="none">
              <a:solidFill>
                <a:srgbClr val="404040"/>
              </a:solidFill>
              <a:latin typeface="Arial"/>
              <a:ea typeface="Arial"/>
              <a:cs typeface="Arial"/>
              <a:sym typeface="Arial"/>
            </a:endParaRPr>
          </a:p>
          <a:p>
            <a:pPr indent="-342900" lvl="0" marL="342900" marR="0" rtl="0" algn="just">
              <a:lnSpc>
                <a:spcPct val="100000"/>
              </a:lnSpc>
              <a:spcBef>
                <a:spcPts val="0"/>
              </a:spcBef>
              <a:spcAft>
                <a:spcPts val="0"/>
              </a:spcAft>
              <a:buClr>
                <a:srgbClr val="404040"/>
              </a:buClr>
              <a:buSzPts val="2000"/>
              <a:buFont typeface="Arial"/>
              <a:buNone/>
            </a:pPr>
            <a:r>
              <a:rPr b="0" i="0" lang="en-US" sz="2000" u="none">
                <a:solidFill>
                  <a:srgbClr val="404040"/>
                </a:solidFill>
                <a:latin typeface="Arial"/>
                <a:ea typeface="Arial"/>
                <a:cs typeface="Arial"/>
                <a:sym typeface="Arial"/>
              </a:rPr>
              <a:t>Mechanical springs are designed to undergo repeated cycles of deformation and recovery. This cyclical behavior is essential in applications where the spring needs to absorb and release energy repeatedly without permanent deformation.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9"/>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182" name="Google Shape;182;p9"/>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sp>
        <p:nvSpPr>
          <p:cNvPr id="183" name="Google Shape;183;p9"/>
          <p:cNvSpPr txBox="1"/>
          <p:nvPr/>
        </p:nvSpPr>
        <p:spPr>
          <a:xfrm>
            <a:off x="685800" y="1325562"/>
            <a:ext cx="7977187" cy="193833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404040"/>
              </a:buClr>
              <a:buSzPts val="2000"/>
              <a:buFont typeface="Arial"/>
              <a:buNone/>
            </a:pPr>
            <a:r>
              <a:rPr b="0" i="0" lang="en-US" sz="2000" u="none">
                <a:solidFill>
                  <a:srgbClr val="404040"/>
                </a:solidFill>
                <a:latin typeface="Arial"/>
                <a:ea typeface="Arial"/>
                <a:cs typeface="Arial"/>
                <a:sym typeface="Arial"/>
              </a:rPr>
              <a:t>Two main types - Modulus of resilience and Modulus of toughness.</a:t>
            </a:r>
            <a:endParaRPr/>
          </a:p>
          <a:p>
            <a:pPr indent="0" lvl="0" marL="0" marR="0" rtl="0" algn="just">
              <a:lnSpc>
                <a:spcPct val="100000"/>
              </a:lnSpc>
              <a:spcBef>
                <a:spcPts val="0"/>
              </a:spcBef>
              <a:spcAft>
                <a:spcPts val="0"/>
              </a:spcAft>
              <a:buClr>
                <a:schemeClr val="dk1"/>
              </a:buClr>
              <a:buSzPts val="2000"/>
              <a:buFont typeface="Arial"/>
              <a:buNone/>
            </a:pPr>
            <a:r>
              <a:t/>
            </a:r>
            <a:endParaRPr b="0" i="0" sz="2000" u="non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2000"/>
              <a:buFont typeface="Arial"/>
              <a:buNone/>
            </a:pPr>
            <a:r>
              <a:rPr b="0" i="0" lang="en-US" sz="2000" u="none">
                <a:solidFill>
                  <a:srgbClr val="404040"/>
                </a:solidFill>
                <a:latin typeface="Arial"/>
                <a:ea typeface="Arial"/>
                <a:cs typeface="Arial"/>
                <a:sym typeface="Arial"/>
              </a:rPr>
              <a:t>Modulus of resilience measures the elastic energy storage capacity, while Modulus of toughness measures both elastic and plastic energy storage. By returning the spring to its original dimensions and shape, the accumulated energy is also returned.</a:t>
            </a:r>
            <a:endParaRPr/>
          </a:p>
        </p:txBody>
      </p:sp>
      <p:pic>
        <p:nvPicPr>
          <p:cNvPr id="184" name="Google Shape;184;p9"/>
          <p:cNvPicPr preferRelativeResize="0"/>
          <p:nvPr/>
        </p:nvPicPr>
        <p:blipFill rotWithShape="1">
          <a:blip r:embed="rId5">
            <a:alphaModFix/>
          </a:blip>
          <a:srcRect b="0" l="0" r="0" t="0"/>
          <a:stretch/>
        </p:blipFill>
        <p:spPr>
          <a:xfrm>
            <a:off x="1430337" y="3395662"/>
            <a:ext cx="2768600" cy="889000"/>
          </a:xfrm>
          <a:prstGeom prst="rect">
            <a:avLst/>
          </a:prstGeom>
          <a:noFill/>
          <a:ln>
            <a:noFill/>
          </a:ln>
        </p:spPr>
      </p:pic>
      <p:pic>
        <p:nvPicPr>
          <p:cNvPr id="185" name="Google Shape;185;p9"/>
          <p:cNvPicPr preferRelativeResize="0"/>
          <p:nvPr/>
        </p:nvPicPr>
        <p:blipFill rotWithShape="1">
          <a:blip r:embed="rId6">
            <a:alphaModFix/>
          </a:blip>
          <a:srcRect b="0" l="0" r="0" t="0"/>
          <a:stretch/>
        </p:blipFill>
        <p:spPr>
          <a:xfrm>
            <a:off x="1462087" y="4767262"/>
            <a:ext cx="2794000" cy="889000"/>
          </a:xfrm>
          <a:prstGeom prst="rect">
            <a:avLst/>
          </a:prstGeom>
          <a:noFill/>
          <a:ln>
            <a:noFill/>
          </a:ln>
        </p:spPr>
      </p:pic>
      <p:sp>
        <p:nvSpPr>
          <p:cNvPr id="186" name="Google Shape;186;p9"/>
          <p:cNvSpPr txBox="1"/>
          <p:nvPr/>
        </p:nvSpPr>
        <p:spPr>
          <a:xfrm>
            <a:off x="4689475" y="3646487"/>
            <a:ext cx="1878012"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04040"/>
              </a:buClr>
              <a:buSzPts val="1800"/>
              <a:buFont typeface="Arial"/>
              <a:buNone/>
            </a:pPr>
            <a:r>
              <a:rPr b="0" i="0" lang="en-US" sz="1800" u="none">
                <a:solidFill>
                  <a:srgbClr val="404040"/>
                </a:solidFill>
                <a:latin typeface="Arial"/>
                <a:ea typeface="Arial"/>
                <a:cs typeface="Arial"/>
                <a:sym typeface="Arial"/>
              </a:rPr>
              <a:t>- Flexion springs</a:t>
            </a:r>
            <a:endParaRPr/>
          </a:p>
        </p:txBody>
      </p:sp>
      <p:sp>
        <p:nvSpPr>
          <p:cNvPr id="187" name="Google Shape;187;p9"/>
          <p:cNvSpPr txBox="1"/>
          <p:nvPr/>
        </p:nvSpPr>
        <p:spPr>
          <a:xfrm>
            <a:off x="4656137" y="5000625"/>
            <a:ext cx="1873250"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04040"/>
              </a:buClr>
              <a:buSzPts val="1800"/>
              <a:buFont typeface="Arial"/>
              <a:buNone/>
            </a:pPr>
            <a:r>
              <a:rPr b="0" i="0" lang="en-US" sz="1800" u="none">
                <a:solidFill>
                  <a:srgbClr val="404040"/>
                </a:solidFill>
                <a:latin typeface="Arial"/>
                <a:ea typeface="Arial"/>
                <a:cs typeface="Arial"/>
                <a:sym typeface="Arial"/>
              </a:rPr>
              <a:t>- Torsion springs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500"/>
                                        <p:tgtEl>
                                          <p:spTgt spid="184"/>
                                        </p:tgtEl>
                                      </p:cBhvr>
                                    </p:animEffect>
                                  </p:childTnLst>
                                </p:cTn>
                              </p:par>
                              <p:par>
                                <p:cTn fill="hold" nodeType="withEffect" presetClass="entr" presetID="10" presetSubtype="0">
                                  <p:stCondLst>
                                    <p:cond delay="0"/>
                                  </p:stCondLst>
                                  <p:childTnLst>
                                    <p:set>
                                      <p:cBhvr>
                                        <p:cTn dur="1" fill="hold">
                                          <p:stCondLst>
                                            <p:cond delay="0"/>
                                          </p:stCondLst>
                                        </p:cTn>
                                        <p:tgtEl>
                                          <p:spTgt spid="186"/>
                                        </p:tgtEl>
                                        <p:attrNameLst>
                                          <p:attrName>style.visibility</p:attrName>
                                        </p:attrNameLst>
                                      </p:cBhvr>
                                      <p:to>
                                        <p:strVal val="visible"/>
                                      </p:to>
                                    </p:set>
                                    <p:animEffect filter="fade" transition="in">
                                      <p:cBhvr>
                                        <p:cTn dur="500"/>
                                        <p:tgtEl>
                                          <p:spTgt spid="1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gtEl>
                                        <p:attrNameLst>
                                          <p:attrName>style.visibility</p:attrName>
                                        </p:attrNameLst>
                                      </p:cBhvr>
                                      <p:to>
                                        <p:strVal val="visible"/>
                                      </p:to>
                                    </p:set>
                                    <p:animEffect filter="fade" transition="in">
                                      <p:cBhvr>
                                        <p:cTn dur="500"/>
                                        <p:tgtEl>
                                          <p:spTgt spid="185"/>
                                        </p:tgtEl>
                                      </p:cBhvr>
                                    </p:animEffect>
                                  </p:childTnLst>
                                </p:cTn>
                              </p:par>
                              <p:par>
                                <p:cTn fill="hold" nodeType="withEffect" presetClass="entr" presetID="10" presetSubtype="0">
                                  <p:stCondLst>
                                    <p:cond delay="0"/>
                                  </p:stCondLst>
                                  <p:childTnLst>
                                    <p:set>
                                      <p:cBhvr>
                                        <p:cTn dur="1" fill="hold">
                                          <p:stCondLst>
                                            <p:cond delay="0"/>
                                          </p:stCondLst>
                                        </p:cTn>
                                        <p:tgtEl>
                                          <p:spTgt spid="187"/>
                                        </p:tgtEl>
                                        <p:attrNameLst>
                                          <p:attrName>style.visibility</p:attrName>
                                        </p:attrNameLst>
                                      </p:cBhvr>
                                      <p:to>
                                        <p:strVal val="visible"/>
                                      </p:to>
                                    </p:set>
                                    <p:animEffect filter="fade" transition="in">
                                      <p:cBhvr>
                                        <p:cTn dur="500"/>
                                        <p:tgtEl>
                                          <p:spTgt spid="1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p10"/>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193" name="Google Shape;193;p10"/>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sp>
        <p:nvSpPr>
          <p:cNvPr id="194" name="Google Shape;194;p10"/>
          <p:cNvSpPr txBox="1"/>
          <p:nvPr/>
        </p:nvSpPr>
        <p:spPr>
          <a:xfrm>
            <a:off x="685800" y="1325562"/>
            <a:ext cx="7977187" cy="378618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404040"/>
              </a:buClr>
              <a:buSzPts val="2000"/>
              <a:buFont typeface="Arial"/>
              <a:buNone/>
            </a:pPr>
            <a:r>
              <a:rPr b="0" i="0" lang="en-US" sz="2000" u="none">
                <a:solidFill>
                  <a:srgbClr val="404040"/>
                </a:solidFill>
                <a:latin typeface="Arial"/>
                <a:ea typeface="Arial"/>
                <a:cs typeface="Arial"/>
                <a:sym typeface="Arial"/>
              </a:rPr>
              <a:t>Resilience, in materials science, refers to the ability of a material to absorb energy when deformed elastically and then release that energy upon unloading. It is specifically associated with elastic deformation, which means that the material returns to its original shape once the applied force is removed.</a:t>
            </a:r>
            <a:endParaRPr/>
          </a:p>
          <a:p>
            <a:pPr indent="0" lvl="0" marL="0" marR="0" rtl="0" algn="just">
              <a:lnSpc>
                <a:spcPct val="100000"/>
              </a:lnSpc>
              <a:spcBef>
                <a:spcPts val="0"/>
              </a:spcBef>
              <a:spcAft>
                <a:spcPts val="0"/>
              </a:spcAft>
              <a:buClr>
                <a:schemeClr val="dk1"/>
              </a:buClr>
              <a:buSzPts val="2000"/>
              <a:buFont typeface="Arial"/>
              <a:buNone/>
            </a:pPr>
            <a:r>
              <a:t/>
            </a:r>
            <a:endParaRPr b="0" i="0" sz="2000" u="non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2000"/>
              <a:buFont typeface="Arial"/>
              <a:buNone/>
            </a:pPr>
            <a:r>
              <a:rPr b="0" i="0" lang="en-US" sz="2000" u="none">
                <a:solidFill>
                  <a:srgbClr val="404040"/>
                </a:solidFill>
                <a:latin typeface="Arial"/>
                <a:ea typeface="Arial"/>
                <a:cs typeface="Arial"/>
                <a:sym typeface="Arial"/>
              </a:rPr>
              <a:t>Describing resilience as a crucial concept underscores its fundamental role in understanding how materials behave under mechanical loads. Materials with good resilience can absorb energy when subjected to forces, store that energy in the form of elastic deformation, and then release the stored energy when the force is removed. This property is crucial in various engineering applications.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11"/>
          <p:cNvPicPr preferRelativeResize="0"/>
          <p:nvPr/>
        </p:nvPicPr>
        <p:blipFill rotWithShape="1">
          <a:blip r:embed="rId3">
            <a:alphaModFix/>
          </a:blip>
          <a:srcRect b="0" l="0" r="0" t="0"/>
          <a:stretch/>
        </p:blipFill>
        <p:spPr>
          <a:xfrm>
            <a:off x="685800" y="439737"/>
            <a:ext cx="2432050" cy="536575"/>
          </a:xfrm>
          <a:prstGeom prst="rect">
            <a:avLst/>
          </a:prstGeom>
          <a:noFill/>
          <a:ln>
            <a:noFill/>
          </a:ln>
        </p:spPr>
      </p:pic>
      <p:pic>
        <p:nvPicPr>
          <p:cNvPr id="200" name="Google Shape;200;p11"/>
          <p:cNvPicPr preferRelativeResize="0"/>
          <p:nvPr/>
        </p:nvPicPr>
        <p:blipFill rotWithShape="1">
          <a:blip r:embed="rId4">
            <a:alphaModFix/>
          </a:blip>
          <a:srcRect b="0" l="0" r="0" t="0"/>
          <a:stretch/>
        </p:blipFill>
        <p:spPr>
          <a:xfrm>
            <a:off x="685800" y="6018212"/>
            <a:ext cx="2005012" cy="573087"/>
          </a:xfrm>
          <a:prstGeom prst="rect">
            <a:avLst/>
          </a:prstGeom>
          <a:noFill/>
          <a:ln>
            <a:noFill/>
          </a:ln>
        </p:spPr>
      </p:pic>
      <p:sp>
        <p:nvSpPr>
          <p:cNvPr id="201" name="Google Shape;201;p11"/>
          <p:cNvSpPr txBox="1"/>
          <p:nvPr/>
        </p:nvSpPr>
        <p:spPr>
          <a:xfrm>
            <a:off x="685800" y="2095500"/>
            <a:ext cx="7977187" cy="28321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404040"/>
              </a:buClr>
              <a:buSzPts val="1200"/>
              <a:buFont typeface="Arial"/>
              <a:buNone/>
            </a:pPr>
            <a:r>
              <a:rPr b="0" i="0" lang="en-US" sz="1200" u="none">
                <a:solidFill>
                  <a:srgbClr val="404040"/>
                </a:solidFill>
                <a:latin typeface="Arial"/>
                <a:ea typeface="Arial"/>
                <a:cs typeface="Arial"/>
                <a:sym typeface="Arial"/>
              </a:rPr>
              <a:t>[1] Kulišić, Boris, 2007, Tehnička mehanika - nauka o čvrstoći s vježbama, Element, Zagreb</a:t>
            </a:r>
            <a:endParaRPr/>
          </a:p>
          <a:p>
            <a:pPr indent="0" lvl="0" marL="0" marR="0" rtl="0" algn="just">
              <a:lnSpc>
                <a:spcPct val="100000"/>
              </a:lnSpc>
              <a:spcBef>
                <a:spcPts val="0"/>
              </a:spcBef>
              <a:spcAft>
                <a:spcPts val="0"/>
              </a:spcAft>
              <a:buClr>
                <a:schemeClr val="dk1"/>
              </a:buClr>
              <a:buSzPts val="1200"/>
              <a:buFont typeface="Arial"/>
              <a:buNone/>
            </a:pPr>
            <a:r>
              <a:t/>
            </a:r>
            <a:endParaRPr b="0" i="0" sz="1200" u="non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1200"/>
              <a:buFont typeface="Arial"/>
              <a:buNone/>
            </a:pPr>
            <a:r>
              <a:rPr b="0" i="0" lang="en-US" sz="1200" u="none">
                <a:solidFill>
                  <a:srgbClr val="404040"/>
                </a:solidFill>
                <a:latin typeface="Arial"/>
                <a:ea typeface="Arial"/>
                <a:cs typeface="Arial"/>
                <a:sym typeface="Arial"/>
              </a:rPr>
              <a:t>[2] Kulišić, Boris, 2000, Tehnička mehanika - statika s vježbama, Element, Zagreb</a:t>
            </a:r>
            <a:endParaRPr/>
          </a:p>
          <a:p>
            <a:pPr indent="0" lvl="0" marL="0" marR="0" rtl="0" algn="just">
              <a:lnSpc>
                <a:spcPct val="100000"/>
              </a:lnSpc>
              <a:spcBef>
                <a:spcPts val="0"/>
              </a:spcBef>
              <a:spcAft>
                <a:spcPts val="0"/>
              </a:spcAft>
              <a:buClr>
                <a:schemeClr val="dk1"/>
              </a:buClr>
              <a:buSzPts val="1200"/>
              <a:buFont typeface="Arial"/>
              <a:buNone/>
            </a:pPr>
            <a:r>
              <a:t/>
            </a:r>
            <a:endParaRPr b="0" i="0" sz="1200" u="non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1200"/>
              <a:buFont typeface="Arial"/>
              <a:buNone/>
            </a:pPr>
            <a:r>
              <a:rPr b="0" i="0" lang="en-US" sz="1200" u="none">
                <a:solidFill>
                  <a:srgbClr val="404040"/>
                </a:solidFill>
                <a:latin typeface="Arial"/>
                <a:ea typeface="Arial"/>
                <a:cs typeface="Arial"/>
                <a:sym typeface="Arial"/>
              </a:rPr>
              <a:t>[3] Špiranec, Vladimir, 2004, Tehnička mehanika - statika - otpornost - gibanje - mehanizmi, Školska knjiga, Zagreb</a:t>
            </a:r>
            <a:endParaRPr/>
          </a:p>
          <a:p>
            <a:pPr indent="0" lvl="0" marL="0" marR="0" rtl="0" algn="just">
              <a:lnSpc>
                <a:spcPct val="100000"/>
              </a:lnSpc>
              <a:spcBef>
                <a:spcPts val="0"/>
              </a:spcBef>
              <a:spcAft>
                <a:spcPts val="0"/>
              </a:spcAft>
              <a:buClr>
                <a:schemeClr val="dk1"/>
              </a:buClr>
              <a:buSzPts val="1200"/>
              <a:buFont typeface="Arial"/>
              <a:buNone/>
            </a:pPr>
            <a:r>
              <a:t/>
            </a:r>
            <a:endParaRPr b="0" i="0" sz="1200" u="non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1200"/>
              <a:buFont typeface="Arial"/>
              <a:buNone/>
            </a:pPr>
            <a:r>
              <a:rPr b="0" i="0" lang="en-US" sz="1200" u="none">
                <a:solidFill>
                  <a:srgbClr val="404040"/>
                </a:solidFill>
                <a:latin typeface="Arial"/>
                <a:ea typeface="Arial"/>
                <a:cs typeface="Arial"/>
                <a:sym typeface="Arial"/>
              </a:rPr>
              <a:t>[4] Šutalo V., Maković B., Pasanović B., 2007, Tehnička mehanika 1, Neodidacta d.o.o., Zagreb</a:t>
            </a:r>
            <a:endParaRPr/>
          </a:p>
          <a:p>
            <a:pPr indent="0" lvl="0" marL="0" marR="0" rtl="0" algn="just">
              <a:lnSpc>
                <a:spcPct val="100000"/>
              </a:lnSpc>
              <a:spcBef>
                <a:spcPts val="0"/>
              </a:spcBef>
              <a:spcAft>
                <a:spcPts val="0"/>
              </a:spcAft>
              <a:buClr>
                <a:schemeClr val="dk1"/>
              </a:buClr>
              <a:buSzPts val="1200"/>
              <a:buFont typeface="Arial"/>
              <a:buNone/>
            </a:pPr>
            <a:r>
              <a:t/>
            </a:r>
            <a:endParaRPr b="0" i="0" sz="1200" u="non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1200"/>
              <a:buFont typeface="Arial"/>
              <a:buNone/>
            </a:pPr>
            <a:r>
              <a:rPr b="0" i="0" lang="en-US" sz="1200" u="none">
                <a:solidFill>
                  <a:srgbClr val="404040"/>
                </a:solidFill>
                <a:latin typeface="Arial"/>
                <a:ea typeface="Arial"/>
                <a:cs typeface="Arial"/>
                <a:sym typeface="Arial"/>
              </a:rPr>
              <a:t>[5] Šutalo V., Maković B., Pasanović B., 2007, Osnove tehničke mehanike, Neodidacta d.o.o., Zagreb</a:t>
            </a:r>
            <a:endParaRPr/>
          </a:p>
          <a:p>
            <a:pPr indent="0" lvl="0" marL="0" marR="0" rtl="0" algn="just">
              <a:lnSpc>
                <a:spcPct val="100000"/>
              </a:lnSpc>
              <a:spcBef>
                <a:spcPts val="0"/>
              </a:spcBef>
              <a:spcAft>
                <a:spcPts val="0"/>
              </a:spcAft>
              <a:buClr>
                <a:schemeClr val="dk1"/>
              </a:buClr>
              <a:buSzPts val="1200"/>
              <a:buFont typeface="Arial"/>
              <a:buNone/>
            </a:pPr>
            <a:r>
              <a:t/>
            </a:r>
            <a:endParaRPr b="0" i="0" sz="1200" u="non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rgbClr val="404040"/>
              </a:buClr>
              <a:buSzPts val="1200"/>
              <a:buFont typeface="Arial"/>
              <a:buNone/>
            </a:pPr>
            <a:r>
              <a:rPr b="0" i="0" lang="en-US" sz="1200" u="none">
                <a:solidFill>
                  <a:srgbClr val="404040"/>
                </a:solidFill>
                <a:latin typeface="Arial"/>
                <a:ea typeface="Arial"/>
                <a:cs typeface="Arial"/>
                <a:sym typeface="Arial"/>
              </a:rPr>
              <a:t>[6] The science of springs and how they work, from </a:t>
            </a:r>
            <a:r>
              <a:rPr b="0" i="0" lang="en-US" sz="1200" u="sng">
                <a:solidFill>
                  <a:srgbClr val="404040"/>
                </a:solidFill>
                <a:latin typeface="Arial"/>
                <a:ea typeface="Arial"/>
                <a:cs typeface="Arial"/>
                <a:sym typeface="Arial"/>
                <a:hlinkClick r:id="rId5">
                  <a:extLst>
                    <a:ext uri="{A12FA001-AC4F-418D-AE19-62706E023703}">
                      <ahyp:hlinkClr val="tx"/>
                    </a:ext>
                  </a:extLst>
                </a:hlinkClick>
              </a:rPr>
              <a:t>https://lesjoforssprings.com/insights/the-science-of-springs/</a:t>
            </a:r>
            <a:r>
              <a:rPr b="0" i="0" lang="en-US" sz="1200" u="none">
                <a:solidFill>
                  <a:srgbClr val="404040"/>
                </a:solidFill>
                <a:latin typeface="Arial"/>
                <a:ea typeface="Arial"/>
                <a:cs typeface="Arial"/>
                <a:sym typeface="Arial"/>
              </a:rPr>
              <a:t>, 10.01.2024.</a:t>
            </a:r>
            <a:endParaRPr b="0" i="0" sz="1200" u="none">
              <a:solidFill>
                <a:srgbClr val="404040"/>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400"/>
              <a:buFont typeface="Arial"/>
              <a:buNone/>
            </a:pPr>
            <a:r>
              <a:t/>
            </a:r>
            <a:endParaRPr b="0" i="0" sz="1400" u="none">
              <a:solidFill>
                <a:srgbClr val="40404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a:solidFill>
                <a:srgbClr val="404040"/>
              </a:solidFill>
              <a:latin typeface="Arial"/>
              <a:ea typeface="Arial"/>
              <a:cs typeface="Arial"/>
              <a:sym typeface="Arial"/>
            </a:endParaRPr>
          </a:p>
        </p:txBody>
      </p:sp>
      <p:sp>
        <p:nvSpPr>
          <p:cNvPr id="202" name="Google Shape;202;p11"/>
          <p:cNvSpPr txBox="1"/>
          <p:nvPr/>
        </p:nvSpPr>
        <p:spPr>
          <a:xfrm>
            <a:off x="685800" y="1325562"/>
            <a:ext cx="7981950" cy="5238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04040"/>
              </a:buClr>
              <a:buSzPts val="2800"/>
              <a:buFont typeface="Arial"/>
              <a:buNone/>
            </a:pPr>
            <a:r>
              <a:rPr b="0" i="0" lang="en-US" sz="2800" u="none">
                <a:solidFill>
                  <a:srgbClr val="404040"/>
                </a:solidFill>
                <a:latin typeface="Arial"/>
                <a:ea typeface="Arial"/>
                <a:cs typeface="Arial"/>
                <a:sym typeface="Arial"/>
              </a:rPr>
              <a:t>Reference list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2003-11-11T10:22:52Z</dcterms:created>
  <dc:creator>Romeo</dc:creator>
</cp:coreProperties>
</file>

<file path=docProps/custom.xml><?xml version="1.0" encoding="utf-8"?>
<Properties xmlns="http://schemas.openxmlformats.org/officeDocument/2006/custom-properties" xmlns:vt="http://schemas.openxmlformats.org/officeDocument/2006/docPropsVTypes"/>
</file>