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3" roundtripDataSignature="AMtx7mjs+gXdKYJ5gf8Usesz712DlcBR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7A409C-6A1E-4291-84A5-6955F2B9129F}">
  <a:tblStyle styleId="{F87A409C-6A1E-4291-84A5-6955F2B9129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customschemas.google.com/relationships/presentationmetadata" Target="metadata"/><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8787"/>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ni slajd"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8"/>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spcBef>
                <a:spcPts val="480"/>
              </a:spcBef>
              <a:spcAft>
                <a:spcPts val="0"/>
              </a:spcAft>
              <a:buClr>
                <a:schemeClr val="dk1"/>
              </a:buClr>
              <a:buSzPts val="2400"/>
              <a:buFont typeface="Arial"/>
              <a:buNone/>
              <a:defRPr sz="2400"/>
            </a:lvl1pPr>
            <a:lvl2pPr lvl="1" algn="ctr">
              <a:spcBef>
                <a:spcPts val="400"/>
              </a:spcBef>
              <a:spcAft>
                <a:spcPts val="0"/>
              </a:spcAft>
              <a:buClr>
                <a:schemeClr val="dk1"/>
              </a:buClr>
              <a:buSzPts val="2000"/>
              <a:buFont typeface="Arial"/>
              <a:buNone/>
              <a:defRPr sz="2000"/>
            </a:lvl2pPr>
            <a:lvl3pPr lvl="2" algn="ctr">
              <a:spcBef>
                <a:spcPts val="360"/>
              </a:spcBef>
              <a:spcAft>
                <a:spcPts val="0"/>
              </a:spcAft>
              <a:buClr>
                <a:schemeClr val="dk1"/>
              </a:buClr>
              <a:buSzPts val="1800"/>
              <a:buFont typeface="Arial"/>
              <a:buNone/>
              <a:defRPr sz="1800"/>
            </a:lvl3pPr>
            <a:lvl4pPr lvl="3" algn="ctr">
              <a:spcBef>
                <a:spcPts val="320"/>
              </a:spcBef>
              <a:spcAft>
                <a:spcPts val="0"/>
              </a:spcAft>
              <a:buClr>
                <a:schemeClr val="dk1"/>
              </a:buClr>
              <a:buSzPts val="1600"/>
              <a:buFont typeface="Arial"/>
              <a:buNone/>
              <a:defRPr sz="1600"/>
            </a:lvl4pPr>
            <a:lvl5pPr lvl="4" algn="ctr">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komiti naslov i tekst" type="vertTitleAndTx">
  <p:cSld name="VERTICAL_TITLE_AND_VERTICAL_TEXT">
    <p:spTree>
      <p:nvGrpSpPr>
        <p:cNvPr id="21" name="Shape 21"/>
        <p:cNvGrpSpPr/>
        <p:nvPr/>
      </p:nvGrpSpPr>
      <p:grpSpPr>
        <a:xfrm>
          <a:off x="0" y="0"/>
          <a:ext cx="0" cy="0"/>
          <a:chOff x="0" y="0"/>
          <a:chExt cx="0" cy="0"/>
        </a:xfrm>
      </p:grpSpPr>
      <p:sp>
        <p:nvSpPr>
          <p:cNvPr id="22" name="Google Shape;22;p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 i okomiti tekst" type="vertTx">
  <p:cSld name="VERTICAL_TEXT">
    <p:spTree>
      <p:nvGrpSpPr>
        <p:cNvPr id="27" name="Shape 27"/>
        <p:cNvGrpSpPr/>
        <p:nvPr/>
      </p:nvGrpSpPr>
      <p:grpSpPr>
        <a:xfrm>
          <a:off x="0" y="0"/>
          <a:ext cx="0" cy="0"/>
          <a:chOff x="0" y="0"/>
          <a:chExt cx="0" cy="0"/>
        </a:xfrm>
      </p:grpSpPr>
      <p:sp>
        <p:nvSpPr>
          <p:cNvPr id="28" name="Google Shape;28;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10"/>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ka s opisom" type="picTx">
  <p:cSld name="PICTURE_WITH_CAPTION_TEXT">
    <p:spTree>
      <p:nvGrpSpPr>
        <p:cNvPr id="33" name="Shape 33"/>
        <p:cNvGrpSpPr/>
        <p:nvPr/>
      </p:nvGrpSpPr>
      <p:grpSpPr>
        <a:xfrm>
          <a:off x="0" y="0"/>
          <a:ext cx="0" cy="0"/>
          <a:chOff x="0" y="0"/>
          <a:chExt cx="0" cy="0"/>
        </a:xfrm>
      </p:grpSpPr>
      <p:sp>
        <p:nvSpPr>
          <p:cNvPr id="34" name="Google Shape;34;p11"/>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11"/>
          <p:cNvSpPr/>
          <p:nvPr>
            <p:ph idx="2" type="pic"/>
          </p:nvPr>
        </p:nvSpPr>
        <p:spPr>
          <a:xfrm>
            <a:off x="3887788" y="987425"/>
            <a:ext cx="4629150" cy="4873625"/>
          </a:xfrm>
          <a:prstGeom prst="rect">
            <a:avLst/>
          </a:prstGeom>
          <a:noFill/>
          <a:ln>
            <a:noFill/>
          </a:ln>
        </p:spPr>
      </p:sp>
      <p:sp>
        <p:nvSpPr>
          <p:cNvPr id="36" name="Google Shape;36;p11"/>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7" name="Google Shape;37;p1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držaj s opisom" type="objTx">
  <p:cSld name="OBJECT_WITH_CAPTION_TEXT">
    <p:spTree>
      <p:nvGrpSpPr>
        <p:cNvPr id="40" name="Shape 40"/>
        <p:cNvGrpSpPr/>
        <p:nvPr/>
      </p:nvGrpSpPr>
      <p:grpSpPr>
        <a:xfrm>
          <a:off x="0" y="0"/>
          <a:ext cx="0" cy="0"/>
          <a:chOff x="0" y="0"/>
          <a:chExt cx="0" cy="0"/>
        </a:xfrm>
      </p:grpSpPr>
      <p:sp>
        <p:nvSpPr>
          <p:cNvPr id="41" name="Google Shape;41;p12"/>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2" name="Google Shape;42;p12"/>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12"/>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 name="Google Shape;44;p1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zno" type="blank">
  <p:cSld name="BLANK">
    <p:spTree>
      <p:nvGrpSpPr>
        <p:cNvPr id="47" name="Shape 47"/>
        <p:cNvGrpSpPr/>
        <p:nvPr/>
      </p:nvGrpSpPr>
      <p:grpSpPr>
        <a:xfrm>
          <a:off x="0" y="0"/>
          <a:ext cx="0" cy="0"/>
          <a:chOff x="0" y="0"/>
          <a:chExt cx="0" cy="0"/>
        </a:xfrm>
      </p:grpSpPr>
      <p:sp>
        <p:nvSpPr>
          <p:cNvPr id="48" name="Google Shape;48;p1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mo naslov" type="titleOnly">
  <p:cSld name="TITLE_ONLY">
    <p:spTree>
      <p:nvGrpSpPr>
        <p:cNvPr id="51" name="Shape 51"/>
        <p:cNvGrpSpPr/>
        <p:nvPr/>
      </p:nvGrpSpPr>
      <p:grpSpPr>
        <a:xfrm>
          <a:off x="0" y="0"/>
          <a:ext cx="0" cy="0"/>
          <a:chOff x="0" y="0"/>
          <a:chExt cx="0" cy="0"/>
        </a:xfrm>
      </p:grpSpPr>
      <p:sp>
        <p:nvSpPr>
          <p:cNvPr id="52" name="Google Shape;52;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 name="Google Shape;53;p1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poredba" type="twoTxTwoObj">
  <p:cSld name="TWO_OBJECTS_WITH_TEXT">
    <p:spTree>
      <p:nvGrpSpPr>
        <p:cNvPr id="56" name="Shape 56"/>
        <p:cNvGrpSpPr/>
        <p:nvPr/>
      </p:nvGrpSpPr>
      <p:grpSpPr>
        <a:xfrm>
          <a:off x="0" y="0"/>
          <a:ext cx="0" cy="0"/>
          <a:chOff x="0" y="0"/>
          <a:chExt cx="0" cy="0"/>
        </a:xfrm>
      </p:grpSpPr>
      <p:sp>
        <p:nvSpPr>
          <p:cNvPr id="57" name="Google Shape;57;p15"/>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15"/>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15"/>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15"/>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15"/>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1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va sadržaja" type="twoObj">
  <p:cSld name="TWO_OBJECTS">
    <p:spTree>
      <p:nvGrpSpPr>
        <p:cNvPr id="65" name="Shape 65"/>
        <p:cNvGrpSpPr/>
        <p:nvPr/>
      </p:nvGrpSpPr>
      <p:grpSpPr>
        <a:xfrm>
          <a:off x="0" y="0"/>
          <a:ext cx="0" cy="0"/>
          <a:chOff x="0" y="0"/>
          <a:chExt cx="0" cy="0"/>
        </a:xfrm>
      </p:grpSpPr>
      <p:sp>
        <p:nvSpPr>
          <p:cNvPr id="66" name="Google Shape;66;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1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1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glavlje sekcije"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17"/>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sz="2400"/>
            </a:lvl1pPr>
            <a:lvl2pPr indent="-228600" lvl="1" marL="914400" algn="l">
              <a:spcBef>
                <a:spcPts val="400"/>
              </a:spcBef>
              <a:spcAft>
                <a:spcPts val="0"/>
              </a:spcAft>
              <a:buClr>
                <a:schemeClr val="dk1"/>
              </a:buClr>
              <a:buSzPts val="2000"/>
              <a:buFont typeface="Arial"/>
              <a:buNone/>
              <a:defRPr sz="2000"/>
            </a:lvl2pPr>
            <a:lvl3pPr indent="-228600" lvl="2" marL="1371600" algn="l">
              <a:spcBef>
                <a:spcPts val="360"/>
              </a:spcBef>
              <a:spcAft>
                <a:spcPts val="0"/>
              </a:spcAft>
              <a:buClr>
                <a:schemeClr val="dk1"/>
              </a:buClr>
              <a:buSzPts val="1800"/>
              <a:buFont typeface="Arial"/>
              <a:buNone/>
              <a:defRPr sz="1800"/>
            </a:lvl3pPr>
            <a:lvl4pPr indent="-228600" lvl="3" marL="1828800" algn="l">
              <a:spcBef>
                <a:spcPts val="320"/>
              </a:spcBef>
              <a:spcAft>
                <a:spcPts val="0"/>
              </a:spcAft>
              <a:buClr>
                <a:schemeClr val="dk1"/>
              </a:buClr>
              <a:buSzPts val="1600"/>
              <a:buFont typeface="Arial"/>
              <a:buNone/>
              <a:defRPr sz="1600"/>
            </a:lvl4pPr>
            <a:lvl5pPr indent="-228600" lvl="4" marL="2286000" algn="l">
              <a:spcBef>
                <a:spcPts val="320"/>
              </a:spcBef>
              <a:spcAft>
                <a:spcPts val="0"/>
              </a:spcAft>
              <a:buClr>
                <a:schemeClr val="dk1"/>
              </a:buClr>
              <a:buSzPts val="1600"/>
              <a:buFont typeface="Arial"/>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
        <p:nvSpPr>
          <p:cNvPr id="75" name="Google Shape;75;p1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 i sadržaj" type="obj">
  <p:cSld name="OBJECT">
    <p:spTree>
      <p:nvGrpSpPr>
        <p:cNvPr id="78" name="Shape 78"/>
        <p:cNvGrpSpPr/>
        <p:nvPr/>
      </p:nvGrpSpPr>
      <p:grpSpPr>
        <a:xfrm>
          <a:off x="0" y="0"/>
          <a:ext cx="0" cy="0"/>
          <a:chOff x="0" y="0"/>
          <a:chExt cx="0" cy="0"/>
        </a:xfrm>
      </p:grpSpPr>
      <p:sp>
        <p:nvSpPr>
          <p:cNvPr id="79" name="Google Shape;79;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1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7.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jp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7.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7.png"/><Relationship Id="rId5" Type="http://schemas.openxmlformats.org/officeDocument/2006/relationships/hyperlink" Target="https://amesweb.info/Materials/Density-Materials.aspx" TargetMode="External"/><Relationship Id="rId6" Type="http://schemas.openxmlformats.org/officeDocument/2006/relationships/hyperlink" Target="https://www.engineersedge.com/materials/density_of_common_engineering_materials__15896.htm" TargetMode="External"/><Relationship Id="rId7" Type="http://schemas.openxmlformats.org/officeDocument/2006/relationships/hyperlink" Target="https://www.shutterstock.com/search/density-liqui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89" name="Google Shape;89;p1"/>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graphicFrame>
        <p:nvGraphicFramePr>
          <p:cNvPr id="90" name="Google Shape;90;p1"/>
          <p:cNvGraphicFramePr/>
          <p:nvPr/>
        </p:nvGraphicFramePr>
        <p:xfrm>
          <a:off x="1589087" y="2587625"/>
          <a:ext cx="3000000" cy="3000000"/>
        </p:xfrm>
        <a:graphic>
          <a:graphicData uri="http://schemas.openxmlformats.org/drawingml/2006/table">
            <a:tbl>
              <a:tblPr>
                <a:noFill/>
                <a:tableStyleId>{F87A409C-6A1E-4291-84A5-6955F2B9129F}</a:tableStyleId>
              </a:tblPr>
              <a:tblGrid>
                <a:gridCol w="1641475"/>
                <a:gridCol w="4324350"/>
              </a:tblGrid>
              <a:tr h="560375">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Field</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 Mechanics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561975">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Chapter</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 Strength of materials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598475">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Subtitle</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 Density of materials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96" name="Google Shape;96;p2"/>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97" name="Google Shape;97;p2"/>
          <p:cNvSpPr txBox="1"/>
          <p:nvPr/>
        </p:nvSpPr>
        <p:spPr>
          <a:xfrm>
            <a:off x="685800" y="1325562"/>
            <a:ext cx="7977187" cy="1323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The density of a material is defined as material mass per unit volume and designated by the symbol ρ. The SI unit of density is kg/m³. Density is an important characteristic property of a material and varies with temperature and pressure.</a:t>
            </a:r>
            <a:endParaRPr/>
          </a:p>
        </p:txBody>
      </p:sp>
      <p:sp>
        <p:nvSpPr>
          <p:cNvPr id="98" name="Google Shape;98;p2"/>
          <p:cNvSpPr txBox="1"/>
          <p:nvPr/>
        </p:nvSpPr>
        <p:spPr>
          <a:xfrm>
            <a:off x="799307" y="3247292"/>
            <a:ext cx="3228639" cy="616387"/>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800"/>
              <a:buFont typeface="Arial"/>
              <a:buNone/>
            </a:pPr>
            <a:r>
              <a:rPr b="0" i="0" lang="en-US" sz="1800" u="none" cap="none" strike="noStrike">
                <a:latin typeface="Arial"/>
                <a:ea typeface="Arial"/>
                <a:cs typeface="Arial"/>
                <a:sym typeface="Arial"/>
              </a:rPr>
              <a:t> </a:t>
            </a:r>
            <a:endParaRPr/>
          </a:p>
        </p:txBody>
      </p:sp>
      <p:sp>
        <p:nvSpPr>
          <p:cNvPr id="99" name="Google Shape;99;p2"/>
          <p:cNvSpPr txBox="1"/>
          <p:nvPr/>
        </p:nvSpPr>
        <p:spPr>
          <a:xfrm>
            <a:off x="3799346" y="3238037"/>
            <a:ext cx="3228600" cy="616500"/>
          </a:xfrm>
          <a:prstGeom prst="rect">
            <a:avLst/>
          </a:prstGeom>
          <a:blipFill rotWithShape="1">
            <a:blip r:embed="rId5">
              <a:alphaModFix/>
            </a:blip>
            <a:stretch>
              <a:fillRect b="-989"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800"/>
              <a:buFont typeface="Arial"/>
              <a:buNone/>
            </a:pPr>
            <a:r>
              <a:rPr b="0" i="0" lang="en-US" sz="1800" u="none" cap="none" strike="noStrike">
                <a:latin typeface="Arial"/>
                <a:ea typeface="Arial"/>
                <a:cs typeface="Arial"/>
                <a:sym typeface="Arial"/>
              </a:rPr>
              <a:t> </a:t>
            </a:r>
            <a:endParaRPr/>
          </a:p>
        </p:txBody>
      </p:sp>
      <p:sp>
        <p:nvSpPr>
          <p:cNvPr id="100" name="Google Shape;100;p2"/>
          <p:cNvSpPr txBox="1"/>
          <p:nvPr/>
        </p:nvSpPr>
        <p:spPr>
          <a:xfrm>
            <a:off x="6040437" y="3354387"/>
            <a:ext cx="2913062"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density of a material</a:t>
            </a:r>
            <a:endParaRPr/>
          </a:p>
        </p:txBody>
      </p:sp>
      <p:sp>
        <p:nvSpPr>
          <p:cNvPr id="101" name="Google Shape;101;p2"/>
          <p:cNvSpPr txBox="1"/>
          <p:nvPr/>
        </p:nvSpPr>
        <p:spPr>
          <a:xfrm>
            <a:off x="6040437" y="4146550"/>
            <a:ext cx="2913062"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2000"/>
              <a:buFont typeface="Arial"/>
              <a:buNone/>
            </a:pPr>
            <a:r>
              <a:rPr lang="en-US" sz="2000">
                <a:solidFill>
                  <a:srgbClr val="404040"/>
                </a:solidFill>
              </a:rPr>
              <a:t>m - </a:t>
            </a:r>
            <a:r>
              <a:rPr b="0" i="0" lang="en-US" sz="2000" u="none" cap="none" strike="noStrike">
                <a:solidFill>
                  <a:srgbClr val="404040"/>
                </a:solidFill>
                <a:latin typeface="Arial"/>
                <a:ea typeface="Arial"/>
                <a:cs typeface="Arial"/>
                <a:sym typeface="Arial"/>
              </a:rPr>
              <a:t>mass of a material</a:t>
            </a:r>
            <a:endParaRPr/>
          </a:p>
        </p:txBody>
      </p:sp>
      <p:sp>
        <p:nvSpPr>
          <p:cNvPr id="102" name="Google Shape;102;p2"/>
          <p:cNvSpPr txBox="1"/>
          <p:nvPr/>
        </p:nvSpPr>
        <p:spPr>
          <a:xfrm>
            <a:off x="6040437" y="4745037"/>
            <a:ext cx="2913062"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2000"/>
              <a:buFont typeface="Arial"/>
              <a:buNone/>
            </a:pPr>
            <a:r>
              <a:rPr lang="en-US" sz="2000">
                <a:solidFill>
                  <a:srgbClr val="404040"/>
                </a:solidFill>
              </a:rPr>
              <a:t>V - </a:t>
            </a:r>
            <a:r>
              <a:rPr b="0" i="0" lang="en-US" sz="2000" u="none" cap="none" strike="noStrike">
                <a:solidFill>
                  <a:srgbClr val="404040"/>
                </a:solidFill>
                <a:latin typeface="Arial"/>
                <a:ea typeface="Arial"/>
                <a:cs typeface="Arial"/>
                <a:sym typeface="Arial"/>
              </a:rPr>
              <a:t>volume of a material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3"/>
          <p:cNvPicPr preferRelativeResize="0"/>
          <p:nvPr/>
        </p:nvPicPr>
        <p:blipFill rotWithShape="1">
          <a:blip r:embed="rId3">
            <a:alphaModFix/>
          </a:blip>
          <a:srcRect b="0" l="0" r="0" t="26967"/>
          <a:stretch/>
        </p:blipFill>
        <p:spPr>
          <a:xfrm>
            <a:off x="1436687" y="3070225"/>
            <a:ext cx="6659562" cy="3387725"/>
          </a:xfrm>
          <a:prstGeom prst="rect">
            <a:avLst/>
          </a:prstGeom>
          <a:noFill/>
          <a:ln>
            <a:noFill/>
          </a:ln>
        </p:spPr>
      </p:pic>
      <p:pic>
        <p:nvPicPr>
          <p:cNvPr id="108" name="Google Shape;108;p3"/>
          <p:cNvPicPr preferRelativeResize="0"/>
          <p:nvPr/>
        </p:nvPicPr>
        <p:blipFill rotWithShape="1">
          <a:blip r:embed="rId4">
            <a:alphaModFix/>
          </a:blip>
          <a:srcRect b="0" l="0" r="0" t="0"/>
          <a:stretch/>
        </p:blipFill>
        <p:spPr>
          <a:xfrm>
            <a:off x="685800" y="439737"/>
            <a:ext cx="2432050" cy="536575"/>
          </a:xfrm>
          <a:prstGeom prst="rect">
            <a:avLst/>
          </a:prstGeom>
          <a:noFill/>
          <a:ln>
            <a:noFill/>
          </a:ln>
        </p:spPr>
      </p:pic>
      <p:pic>
        <p:nvPicPr>
          <p:cNvPr id="109" name="Google Shape;109;p3"/>
          <p:cNvPicPr preferRelativeResize="0"/>
          <p:nvPr/>
        </p:nvPicPr>
        <p:blipFill rotWithShape="1">
          <a:blip r:embed="rId5">
            <a:alphaModFix/>
          </a:blip>
          <a:srcRect b="0" l="0" r="0" t="0"/>
          <a:stretch/>
        </p:blipFill>
        <p:spPr>
          <a:xfrm>
            <a:off x="685800" y="6018212"/>
            <a:ext cx="2005012" cy="573087"/>
          </a:xfrm>
          <a:prstGeom prst="rect">
            <a:avLst/>
          </a:prstGeom>
          <a:noFill/>
          <a:ln>
            <a:noFill/>
          </a:ln>
        </p:spPr>
      </p:pic>
      <p:sp>
        <p:nvSpPr>
          <p:cNvPr id="110" name="Google Shape;110;p3"/>
          <p:cNvSpPr txBox="1"/>
          <p:nvPr/>
        </p:nvSpPr>
        <p:spPr>
          <a:xfrm>
            <a:off x="685800" y="1325562"/>
            <a:ext cx="7813675" cy="16319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Density depends on temperature and pressure. It also depends on the way atoms stack together in solids. Some elements have many allotropes or forms. For example, graphite and diamond are both solid forms of pure carbon, but they have different densities and other properties.</a:t>
            </a:r>
            <a:endParaRPr/>
          </a:p>
        </p:txBody>
      </p:sp>
      <p:sp>
        <p:nvSpPr>
          <p:cNvPr id="111" name="Google Shape;111;p3"/>
          <p:cNvSpPr txBox="1"/>
          <p:nvPr/>
        </p:nvSpPr>
        <p:spPr>
          <a:xfrm>
            <a:off x="3117850" y="6167437"/>
            <a:ext cx="4443412" cy="2778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200"/>
              <a:buFont typeface="Arial"/>
              <a:buNone/>
            </a:pPr>
            <a:r>
              <a:rPr b="0" i="1" lang="en-US" sz="1200" u="none" cap="none" strike="noStrike">
                <a:solidFill>
                  <a:srgbClr val="404040"/>
                </a:solidFill>
                <a:latin typeface="Arial"/>
                <a:ea typeface="Arial"/>
                <a:cs typeface="Arial"/>
                <a:sym typeface="Arial"/>
              </a:rPr>
              <a:t>https://www.shutterstock.com/search/density-liquid</a:t>
            </a:r>
            <a:endParaRPr/>
          </a:p>
        </p:txBody>
      </p:sp>
      <p:sp>
        <p:nvSpPr>
          <p:cNvPr id="112" name="Google Shape;112;p3"/>
          <p:cNvSpPr txBox="1"/>
          <p:nvPr/>
        </p:nvSpPr>
        <p:spPr>
          <a:xfrm>
            <a:off x="2411412" y="2870200"/>
            <a:ext cx="4710112" cy="40005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Density and states of m</a:t>
            </a:r>
            <a:r>
              <a:rPr lang="en-US" sz="2000">
                <a:solidFill>
                  <a:srgbClr val="404040"/>
                </a:solidFill>
              </a:rPr>
              <a:t>a</a:t>
            </a:r>
            <a:r>
              <a:rPr b="0" i="0" lang="en-US" sz="2000" u="none" cap="none" strike="noStrike">
                <a:solidFill>
                  <a:srgbClr val="404040"/>
                </a:solidFill>
                <a:latin typeface="Arial"/>
                <a:ea typeface="Arial"/>
                <a:cs typeface="Arial"/>
                <a:sym typeface="Arial"/>
              </a:rPr>
              <a:t>tter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4"/>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18" name="Google Shape;118;p4"/>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19" name="Google Shape;119;p4"/>
          <p:cNvSpPr txBox="1"/>
          <p:nvPr/>
        </p:nvSpPr>
        <p:spPr>
          <a:xfrm>
            <a:off x="685800" y="1325562"/>
            <a:ext cx="3241675" cy="37861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Generally, gases are less dense than liquids, which are less dense than solids. However, there are many exceptions. For example, ice (a solid) is less dense than water (a liquid). </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A few gases are heavier than liquids. For example, water is lighter than tungsten hexafluoride gas.</a:t>
            </a:r>
            <a:endParaRPr/>
          </a:p>
        </p:txBody>
      </p:sp>
      <p:pic>
        <p:nvPicPr>
          <p:cNvPr id="120" name="Google Shape;120;p4"/>
          <p:cNvPicPr preferRelativeResize="0"/>
          <p:nvPr/>
        </p:nvPicPr>
        <p:blipFill rotWithShape="1">
          <a:blip r:embed="rId5">
            <a:alphaModFix/>
          </a:blip>
          <a:srcRect b="0" l="0" r="0" t="0"/>
          <a:stretch/>
        </p:blipFill>
        <p:spPr>
          <a:xfrm>
            <a:off x="4057650" y="1074737"/>
            <a:ext cx="4710112" cy="4708525"/>
          </a:xfrm>
          <a:prstGeom prst="rect">
            <a:avLst/>
          </a:prstGeom>
          <a:noFill/>
          <a:ln>
            <a:noFill/>
          </a:ln>
        </p:spPr>
      </p:pic>
      <p:sp>
        <p:nvSpPr>
          <p:cNvPr id="121" name="Google Shape;121;p4"/>
          <p:cNvSpPr txBox="1"/>
          <p:nvPr/>
        </p:nvSpPr>
        <p:spPr>
          <a:xfrm>
            <a:off x="4572000" y="6165850"/>
            <a:ext cx="4443412" cy="2778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200"/>
              <a:buFont typeface="Arial"/>
              <a:buNone/>
            </a:pPr>
            <a:r>
              <a:rPr b="0" i="1" lang="en-US" sz="1200" u="none" cap="none" strike="noStrike">
                <a:solidFill>
                  <a:srgbClr val="404040"/>
                </a:solidFill>
                <a:latin typeface="Arial"/>
                <a:ea typeface="Arial"/>
                <a:cs typeface="Arial"/>
                <a:sym typeface="Arial"/>
              </a:rPr>
              <a:t>https://www.shutterstock.com/search/density-liquid</a:t>
            </a:r>
            <a:endParaRPr/>
          </a:p>
        </p:txBody>
      </p:sp>
      <p:sp>
        <p:nvSpPr>
          <p:cNvPr id="122" name="Google Shape;122;p4"/>
          <p:cNvSpPr txBox="1"/>
          <p:nvPr/>
        </p:nvSpPr>
        <p:spPr>
          <a:xfrm>
            <a:off x="4057650" y="1376362"/>
            <a:ext cx="4710112" cy="40005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Density of liquids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5"/>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28" name="Google Shape;128;p5"/>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29" name="Google Shape;129;p5"/>
          <p:cNvSpPr txBox="1"/>
          <p:nvPr/>
        </p:nvSpPr>
        <p:spPr>
          <a:xfrm>
            <a:off x="685800" y="1325562"/>
            <a:ext cx="7813675" cy="40941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The relationship between material density and strength is complex, with various factors influencing the mechanical behavior of materials. A thorough understanding of these principles is essential for designing robust and efficient structures.</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Generally, as the density of a material increases, its strength also tends to increase, given other factors remain constant. Higher density implies stronger intermolecular forces, leading to improved resistance against deformation and failure. In metals, higher density often correlates with stronger metallic bonds, enhancing tensile strength and durability. The density of composite materials, which are composed of different components, can be tailored to achieve a balance between strength and weight.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6"/>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35" name="Google Shape;135;p6"/>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36" name="Google Shape;136;p6"/>
          <p:cNvSpPr txBox="1"/>
          <p:nvPr/>
        </p:nvSpPr>
        <p:spPr>
          <a:xfrm>
            <a:off x="685800" y="2095500"/>
            <a:ext cx="7977187" cy="33543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[1] Kulišić, Boris, 2007, Tehnička mehanika - nauka o čvrstoći s vježbama, Element,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[2] Kulišić, Boris, 2000, Tehnička mehanika - statika s vježbama, Element,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[3] Špiranec, Vladimir, 2004, Tehnička mehanika - statika - otpornost - gibanje - mehanizmi, Školska knjiga,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[4] Šutalo V., Maković B., Pasanović B., 2007, Tehnička mehanika 1, Neodidacta d.o.o.,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[5] Šutalo V., Maković B., Pasanović B., 2007, Osnove tehničke mehanike, Neodidacta d.o.o.,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[6] Density of Materials, from </a:t>
            </a:r>
            <a:r>
              <a:rPr b="0" i="0" lang="en-US" sz="1200" u="sng" cap="none" strike="noStrike">
                <a:solidFill>
                  <a:srgbClr val="404040"/>
                </a:solidFill>
                <a:latin typeface="Arial"/>
                <a:ea typeface="Arial"/>
                <a:cs typeface="Arial"/>
                <a:sym typeface="Arial"/>
                <a:hlinkClick r:id="rId5">
                  <a:extLst>
                    <a:ext uri="{A12FA001-AC4F-418D-AE19-62706E023703}">
                      <ahyp:hlinkClr val="tx"/>
                    </a:ext>
                  </a:extLst>
                </a:hlinkClick>
              </a:rPr>
              <a:t>https://amesweb.info/Materials/Density-Materials.aspx</a:t>
            </a:r>
            <a:r>
              <a:rPr b="0" i="0" lang="en-US" sz="1200" u="none" cap="none" strike="noStrike">
                <a:solidFill>
                  <a:srgbClr val="404040"/>
                </a:solidFill>
                <a:latin typeface="Arial"/>
                <a:ea typeface="Arial"/>
                <a:cs typeface="Arial"/>
                <a:sym typeface="Arial"/>
              </a:rPr>
              <a:t>, 20.12.2023.</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[7] Density of Common Engineering Materials, from  </a:t>
            </a:r>
            <a:r>
              <a:rPr b="0" i="0" lang="en-US" sz="1200" u="sng" cap="none" strike="noStrike">
                <a:solidFill>
                  <a:srgbClr val="404040"/>
                </a:solidFill>
                <a:latin typeface="Arial"/>
                <a:ea typeface="Arial"/>
                <a:cs typeface="Arial"/>
                <a:sym typeface="Arial"/>
                <a:hlinkClick r:id="rId6">
                  <a:extLst>
                    <a:ext uri="{A12FA001-AC4F-418D-AE19-62706E023703}">
                      <ahyp:hlinkClr val="tx"/>
                    </a:ext>
                  </a:extLst>
                </a:hlinkClick>
              </a:rPr>
              <a:t>https://www.engineersedge.com/materials/density_of_common_engineering_materials__15896.htm</a:t>
            </a:r>
            <a:r>
              <a:rPr b="0" i="0" lang="en-US" sz="1200" u="none" cap="none" strike="noStrike">
                <a:solidFill>
                  <a:srgbClr val="404040"/>
                </a:solidFill>
                <a:latin typeface="Arial"/>
                <a:ea typeface="Arial"/>
                <a:cs typeface="Arial"/>
                <a:sym typeface="Arial"/>
              </a:rPr>
              <a:t>, 20.12.2023.</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cap="none" strike="noStrik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cap="none" strike="noStrike">
                <a:solidFill>
                  <a:srgbClr val="404040"/>
                </a:solidFill>
                <a:latin typeface="Arial"/>
                <a:ea typeface="Arial"/>
                <a:cs typeface="Arial"/>
                <a:sym typeface="Arial"/>
              </a:rPr>
              <a:t>[8] Density liquid, from </a:t>
            </a:r>
            <a:r>
              <a:rPr b="0" i="0" lang="en-US" sz="1200" u="sng" cap="none" strike="noStrike">
                <a:solidFill>
                  <a:srgbClr val="404040"/>
                </a:solidFill>
                <a:latin typeface="Arial"/>
                <a:ea typeface="Arial"/>
                <a:cs typeface="Arial"/>
                <a:sym typeface="Arial"/>
                <a:hlinkClick r:id="rId7">
                  <a:extLst>
                    <a:ext uri="{A12FA001-AC4F-418D-AE19-62706E023703}">
                      <ahyp:hlinkClr val="tx"/>
                    </a:ext>
                  </a:extLst>
                </a:hlinkClick>
              </a:rPr>
              <a:t>https://www.shutterstock.com/search/density-liquid</a:t>
            </a:r>
            <a:r>
              <a:rPr b="0" i="0" lang="en-US" sz="1200" u="none" cap="none" strike="noStrike">
                <a:solidFill>
                  <a:srgbClr val="404040"/>
                </a:solidFill>
                <a:latin typeface="Arial"/>
                <a:ea typeface="Arial"/>
                <a:cs typeface="Arial"/>
                <a:sym typeface="Arial"/>
              </a:rPr>
              <a:t>, 21.12.2023.</a:t>
            </a:r>
            <a:endParaRPr/>
          </a:p>
          <a:p>
            <a:pPr indent="0" lvl="0" marL="0" marR="0" rtl="0" algn="l">
              <a:lnSpc>
                <a:spcPct val="100000"/>
              </a:lnSpc>
              <a:spcBef>
                <a:spcPts val="0"/>
              </a:spcBef>
              <a:spcAft>
                <a:spcPts val="0"/>
              </a:spcAft>
              <a:buNone/>
            </a:pPr>
            <a:r>
              <a:t/>
            </a:r>
            <a:endParaRPr b="0" i="0" sz="1200" u="none">
              <a:solidFill>
                <a:srgbClr val="404040"/>
              </a:solidFill>
              <a:latin typeface="Arial"/>
              <a:ea typeface="Arial"/>
              <a:cs typeface="Arial"/>
              <a:sym typeface="Arial"/>
            </a:endParaRPr>
          </a:p>
        </p:txBody>
      </p:sp>
      <p:sp>
        <p:nvSpPr>
          <p:cNvPr id="137" name="Google Shape;137;p6"/>
          <p:cNvSpPr txBox="1"/>
          <p:nvPr/>
        </p:nvSpPr>
        <p:spPr>
          <a:xfrm>
            <a:off x="685800" y="1325562"/>
            <a:ext cx="7981950"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2800"/>
              <a:buFont typeface="Arial"/>
              <a:buNone/>
            </a:pPr>
            <a:r>
              <a:rPr b="0" i="0" lang="en-US" sz="2800" u="none">
                <a:solidFill>
                  <a:srgbClr val="404040"/>
                </a:solidFill>
                <a:latin typeface="Arial"/>
                <a:ea typeface="Arial"/>
                <a:cs typeface="Arial"/>
                <a:sym typeface="Arial"/>
              </a:rPr>
              <a:t>Reference list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2003-11-11T10:22:52Z</dcterms:created>
  <dc:creator>Romeo</dc:creator>
</cp:coreProperties>
</file>

<file path=docProps/custom.xml><?xml version="1.0" encoding="utf-8"?>
<Properties xmlns="http://schemas.openxmlformats.org/officeDocument/2006/custom-properties" xmlns:vt="http://schemas.openxmlformats.org/officeDocument/2006/docPropsVTypes"/>
</file>