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iJr96tC6B+UeT3K2yttmN/fOnJ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BB0574C-A424-403F-A86D-08919D510873}">
  <a:tblStyle styleId="{ABB0574C-A424-403F-A86D-08919D51087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6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8" name="Google Shape;48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9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9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sekcije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14.jpg"/><Relationship Id="rId6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4.jpg"/><Relationship Id="rId6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Relationship Id="rId4" Type="http://schemas.openxmlformats.org/officeDocument/2006/relationships/image" Target="../media/image20.png"/><Relationship Id="rId9" Type="http://schemas.openxmlformats.org/officeDocument/2006/relationships/image" Target="../media/image6.jp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12.png"/><Relationship Id="rId6" Type="http://schemas.openxmlformats.org/officeDocument/2006/relationships/image" Target="../media/image7.png"/><Relationship Id="rId7" Type="http://schemas.openxmlformats.org/officeDocument/2006/relationships/image" Target="../media/image16.png"/><Relationship Id="rId8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2.png"/><Relationship Id="rId5" Type="http://schemas.openxmlformats.org/officeDocument/2006/relationships/image" Target="../media/image19.jpg"/><Relationship Id="rId6" Type="http://schemas.openxmlformats.org/officeDocument/2006/relationships/image" Target="../media/image15.png"/><Relationship Id="rId7" Type="http://schemas.openxmlformats.org/officeDocument/2006/relationships/image" Target="../media/image24.png"/><Relationship Id="rId8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"/>
          <p:cNvGraphicFramePr/>
          <p:nvPr/>
        </p:nvGraphicFramePr>
        <p:xfrm>
          <a:off x="1589087" y="258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{ABB0574C-A424-403F-A86D-08919D510873}</a:tableStyleId>
              </a:tblPr>
              <a:tblGrid>
                <a:gridCol w="1641475"/>
                <a:gridCol w="4324350"/>
              </a:tblGrid>
              <a:tr h="56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Mechanics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Strength of materials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Calibri"/>
                        <a:buNone/>
                      </a:pPr>
                      <a:r>
                        <a:rPr b="1" i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Buckling in general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685800" y="1325562"/>
            <a:ext cx="36387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Buckling stress is considered in the case of an axially loaded rod. If the rod has a relatively small cross-sectional area compared to its length, then buckling occurs. If the rod is ideally flat, homogeneous, and centrally loaded, it experiences only compressive stress and retains a flat shape. If a small lateral force ΔF is applied, b</a:t>
            </a:r>
            <a:r>
              <a:rPr lang="en-US" sz="2000">
                <a:solidFill>
                  <a:srgbClr val="404040"/>
                </a:solidFill>
              </a:rPr>
              <a:t>u</a:t>
            </a: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ckling of the rod occurs.</a:t>
            </a:r>
            <a:endParaRPr/>
          </a:p>
        </p:txBody>
      </p:sp>
      <p:pic>
        <p:nvPicPr>
          <p:cNvPr descr="izvijanje1" id="98" name="Google Shape;98;p2"/>
          <p:cNvPicPr preferRelativeResize="0"/>
          <p:nvPr/>
        </p:nvPicPr>
        <p:blipFill rotWithShape="1">
          <a:blip r:embed="rId5">
            <a:alphaModFix/>
          </a:blip>
          <a:srcRect b="6050" l="0" r="71511" t="0"/>
          <a:stretch/>
        </p:blipFill>
        <p:spPr>
          <a:xfrm>
            <a:off x="5168900" y="263525"/>
            <a:ext cx="2898775" cy="5583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619125" y="4694237"/>
            <a:ext cx="7839075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Under real conditions, the rod is never perfectly flat, homogeneous, or centrally loaded, so there is no need for a lateral force ΔF for buckling to occur. Buckling always occurs when the compressive force exceeds a critical value.</a:t>
            </a:r>
            <a:endParaRPr/>
          </a:p>
        </p:txBody>
      </p:sp>
      <p:pic>
        <p:nvPicPr>
          <p:cNvPr descr="izvijanje1" id="106" name="Google Shape;106;p3"/>
          <p:cNvPicPr preferRelativeResize="0"/>
          <p:nvPr/>
        </p:nvPicPr>
        <p:blipFill rotWithShape="1">
          <a:blip r:embed="rId5">
            <a:alphaModFix/>
          </a:blip>
          <a:srcRect b="7161" l="0" r="0" t="0"/>
          <a:stretch/>
        </p:blipFill>
        <p:spPr>
          <a:xfrm>
            <a:off x="1195387" y="976312"/>
            <a:ext cx="6753225" cy="3665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45050" y="5780087"/>
            <a:ext cx="1041400" cy="493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619125" y="4694237"/>
            <a:ext cx="7839075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ideal shape of the elastic line is in the form of a circular radius. In reality, the elastic line takes the form of a cosine curve,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and the actual critical force is calculated according to Euler's equations. </a:t>
            </a:r>
            <a:endParaRPr/>
          </a:p>
        </p:txBody>
      </p:sp>
      <p:pic>
        <p:nvPicPr>
          <p:cNvPr descr="izvijanje2" id="115" name="Google Shape;115;p4"/>
          <p:cNvPicPr preferRelativeResize="0"/>
          <p:nvPr/>
        </p:nvPicPr>
        <p:blipFill rotWithShape="1">
          <a:blip r:embed="rId5">
            <a:alphaModFix/>
          </a:blip>
          <a:srcRect b="-4" l="0" r="-50" t="0"/>
          <a:stretch/>
        </p:blipFill>
        <p:spPr>
          <a:xfrm>
            <a:off x="390525" y="1212850"/>
            <a:ext cx="4865687" cy="3246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32475" y="1285875"/>
            <a:ext cx="2263775" cy="78898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5421312" y="2378075"/>
            <a:ext cx="3565525" cy="922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 [MPa] - modulus of elasticity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[mm</a:t>
            </a:r>
            <a:r>
              <a:rPr b="0" baseline="30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] - axial moment of inertia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 [mm] - the length of the rod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752475" y="4487862"/>
            <a:ext cx="7977187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Buckling is always done around the axis for which the moment of inertia is the smallest.</a:t>
            </a:r>
            <a:endParaRPr/>
          </a:p>
        </p:txBody>
      </p:sp>
      <p:sp>
        <p:nvSpPr>
          <p:cNvPr id="125" name="Google Shape;125;p5"/>
          <p:cNvSpPr txBox="1"/>
          <p:nvPr/>
        </p:nvSpPr>
        <p:spPr>
          <a:xfrm>
            <a:off x="685800" y="1325562"/>
            <a:ext cx="79819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Euler's equations for critical forces</a:t>
            </a:r>
            <a:endParaRPr/>
          </a:p>
        </p:txBody>
      </p:sp>
      <p:pic>
        <p:nvPicPr>
          <p:cNvPr id="126" name="Google Shape;12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2475" y="2198687"/>
            <a:ext cx="2695575" cy="91598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 txBox="1"/>
          <p:nvPr/>
        </p:nvSpPr>
        <p:spPr>
          <a:xfrm>
            <a:off x="3943350" y="2292350"/>
            <a:ext cx="4719637" cy="17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 [MPa] - modulus of elasticity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min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[mm</a:t>
            </a:r>
            <a:r>
              <a:rPr b="0" baseline="30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] - minimal axial moment of inertia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[mm] - reduced rod length; a distance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          between the transition points of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          elastic lines which depends on the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          method of fixing the rod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zvijanje4" id="132" name="Google Shape;132;p6"/>
          <p:cNvPicPr preferRelativeResize="0"/>
          <p:nvPr/>
        </p:nvPicPr>
        <p:blipFill rotWithShape="1">
          <a:blip r:embed="rId3">
            <a:alphaModFix/>
          </a:blip>
          <a:srcRect b="24142" l="0" r="0" t="-326"/>
          <a:stretch/>
        </p:blipFill>
        <p:spPr>
          <a:xfrm>
            <a:off x="466725" y="638175"/>
            <a:ext cx="785495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50" y="4291012"/>
            <a:ext cx="1946275" cy="1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32050" y="4292600"/>
            <a:ext cx="1946275" cy="1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57712" y="4302125"/>
            <a:ext cx="2106612" cy="1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1650" y="4292600"/>
            <a:ext cx="2106612" cy="1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 txBox="1"/>
          <p:nvPr/>
        </p:nvSpPr>
        <p:spPr>
          <a:xfrm>
            <a:off x="685800" y="1325562"/>
            <a:ext cx="798195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critical stress is calculated from the critical Euler force.</a:t>
            </a:r>
            <a:endParaRPr/>
          </a:p>
        </p:txBody>
      </p:sp>
      <p:sp>
        <p:nvSpPr>
          <p:cNvPr id="146" name="Google Shape;146;p7"/>
          <p:cNvSpPr txBox="1"/>
          <p:nvPr/>
        </p:nvSpPr>
        <p:spPr>
          <a:xfrm>
            <a:off x="4964112" y="2339975"/>
            <a:ext cx="3963987" cy="2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 [mm</a:t>
            </a:r>
            <a:r>
              <a:rPr b="0" baseline="30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] - cross-sectional area of ​​the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            rod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λ - rod slenderness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404040"/>
                </a:solidFill>
              </a:rPr>
              <a:t>i</a:t>
            </a: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min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[mm] - minimum radius of inertia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min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[mm</a:t>
            </a:r>
            <a:r>
              <a:rPr b="0" baseline="30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] - minimal axial moment of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              inertia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[mm] - reduced rod length</a:t>
            </a:r>
            <a:endParaRPr/>
          </a:p>
        </p:txBody>
      </p:sp>
      <p:pic>
        <p:nvPicPr>
          <p:cNvPr id="147" name="Google Shape;14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50" y="2439987"/>
            <a:ext cx="3687762" cy="915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9150" y="3556000"/>
            <a:ext cx="2466975" cy="941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7250" y="4697412"/>
            <a:ext cx="1195387" cy="86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63825" y="4689475"/>
            <a:ext cx="1576387" cy="890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3237" y="2098675"/>
            <a:ext cx="1919287" cy="84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2975" y="2098675"/>
            <a:ext cx="1941512" cy="822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zvijanje5" id="157" name="Google Shape;15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" y="2257425"/>
            <a:ext cx="4373562" cy="346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 txBox="1"/>
          <p:nvPr/>
        </p:nvSpPr>
        <p:spPr>
          <a:xfrm>
            <a:off x="3957637" y="3343275"/>
            <a:ext cx="5186362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For stress at the boundary proportionality applies limit slenderness λ</a:t>
            </a:r>
            <a:r>
              <a:rPr b="0" baseline="-2500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59" name="Google Shape;15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26175" y="4156075"/>
            <a:ext cx="1438275" cy="89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8"/>
          <p:cNvSpPr txBox="1"/>
          <p:nvPr/>
        </p:nvSpPr>
        <p:spPr>
          <a:xfrm>
            <a:off x="5387975" y="5172075"/>
            <a:ext cx="3716337" cy="70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Euler's equations therefore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valid only in the area:</a:t>
            </a:r>
            <a:endParaRPr/>
          </a:p>
        </p:txBody>
      </p:sp>
      <p:pic>
        <p:nvPicPr>
          <p:cNvPr id="161" name="Google Shape;161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24525" y="6002337"/>
            <a:ext cx="19399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/>
        </p:nvSpPr>
        <p:spPr>
          <a:xfrm>
            <a:off x="582612" y="1208087"/>
            <a:ext cx="7978775" cy="101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Euler's equations for critical force and critical stress contain the modulus of elasticity (E) which is constant, so they are valid only in the area of ​​proportionality.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9"/>
          <p:cNvSpPr txBox="1"/>
          <p:nvPr/>
        </p:nvSpPr>
        <p:spPr>
          <a:xfrm>
            <a:off x="582612" y="1208087"/>
            <a:ext cx="7978775" cy="1630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When the slenderness of the rod is greater than the limit (λ&gt;λp), buckling takes place in an inelastic state (plastic) area where Euler's equations do not apply.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In this case, Tetmayer's expressions are used.</a:t>
            </a:r>
            <a:endParaRPr/>
          </a:p>
        </p:txBody>
      </p:sp>
      <p:pic>
        <p:nvPicPr>
          <p:cNvPr id="172" name="Google Shape;17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2612" y="3429000"/>
            <a:ext cx="3860800" cy="88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 txBox="1"/>
          <p:nvPr/>
        </p:nvSpPr>
        <p:spPr>
          <a:xfrm>
            <a:off x="5053012" y="3448050"/>
            <a:ext cx="3963987" cy="17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λ 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- rod slenderness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λ</a:t>
            </a:r>
            <a:r>
              <a:rPr b="1" baseline="-25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- limitary rod slenderness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σ</a:t>
            </a:r>
            <a:r>
              <a:rPr b="1" baseline="-25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[MPa] - characteristic stress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             obtained by extension of 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                Tetmayer's direction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σ</a:t>
            </a:r>
            <a:r>
              <a:rPr b="1" baseline="-2500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b="0" i="0" lang="en-US" sz="1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[MPa] - limit of proportionality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0"/>
          <p:cNvSpPr txBox="1"/>
          <p:nvPr/>
        </p:nvSpPr>
        <p:spPr>
          <a:xfrm>
            <a:off x="685800" y="2095500"/>
            <a:ext cx="7977187" cy="2462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[1] Kulišić, Boris, 2007, Tehnička mehanika - nauka o čvrstoći s vježbama, Element,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[2] Kulišić, Boris, 2000, Tehnička mehanika - statika s vježbama, Element,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[3] Špiranec, Vladimir, 2004, Tehnička mehanika - statika - otpornost - gibanje - mehanizmi, Školska knjiga,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[4] Šutalo V., Maković B., Pasanović B., 2007, Tehnička mehanika 1, Neodidacta d.o.o.,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[5] Šutalo V., Maković B., Pasanović B., 2007, Osnove tehničke mehanike, Neodidacta d.o.o., Zagreb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685800" y="1325562"/>
            <a:ext cx="79819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Reference list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2003-11-11T10:22:52Z</dcterms:created>
  <dc:creator>Romeo</dc:creator>
</cp:coreProperties>
</file>