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9" r:id="rId4"/>
    <p:sldId id="258" r:id="rId5"/>
    <p:sldId id="268" r:id="rId6"/>
    <p:sldId id="270" r:id="rId7"/>
    <p:sldId id="271" r:id="rId8"/>
    <p:sldId id="274" r:id="rId9"/>
    <p:sldId id="277" r:id="rId10"/>
    <p:sldId id="275" r:id="rId11"/>
    <p:sldId id="276" r:id="rId12"/>
    <p:sldId id="267" r:id="rId13"/>
    <p:sldId id="27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5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54B75-1C2A-4567-AE28-9CA45839CA7E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A5538-B542-44F9-8182-023D4A171E4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60762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/>
              <a:t>Necessary</a:t>
            </a:r>
            <a:r>
              <a:rPr lang="hr-HR" dirty="0"/>
              <a:t> to </a:t>
            </a:r>
            <a:r>
              <a:rPr lang="hr-HR" dirty="0" err="1"/>
              <a:t>find</a:t>
            </a:r>
            <a:r>
              <a:rPr lang="hr-HR" baseline="0" dirty="0"/>
              <a:t> a </a:t>
            </a:r>
            <a:r>
              <a:rPr lang="hr-HR" baseline="0" dirty="0" err="1"/>
              <a:t>new</a:t>
            </a:r>
            <a:r>
              <a:rPr lang="hr-HR" baseline="0" dirty="0"/>
              <a:t> </a:t>
            </a:r>
            <a:r>
              <a:rPr lang="hr-HR" baseline="0" dirty="0" err="1"/>
              <a:t>illustration</a:t>
            </a:r>
            <a:r>
              <a:rPr lang="hr-HR" baseline="0" dirty="0"/>
              <a:t> (for a </a:t>
            </a:r>
            <a:r>
              <a:rPr lang="hr-HR" baseline="0" dirty="0" err="1"/>
              <a:t>and</a:t>
            </a:r>
            <a:r>
              <a:rPr lang="hr-HR" baseline="0" dirty="0"/>
              <a:t> e)</a:t>
            </a:r>
          </a:p>
          <a:p>
            <a:r>
              <a:rPr lang="hr-HR" baseline="0" dirty="0"/>
              <a:t>c) Motor </a:t>
            </a:r>
            <a:r>
              <a:rPr lang="hr-HR" baseline="0" dirty="0" err="1"/>
              <a:t>slide</a:t>
            </a:r>
            <a:r>
              <a:rPr lang="hr-HR" baseline="0" dirty="0"/>
              <a:t> base???</a:t>
            </a:r>
          </a:p>
          <a:p>
            <a:r>
              <a:rPr lang="hr-HR" baseline="0" dirty="0"/>
              <a:t>e) </a:t>
            </a:r>
            <a:r>
              <a:rPr lang="hr-HR" baseline="0" dirty="0" err="1"/>
              <a:t>Pivoting</a:t>
            </a:r>
            <a:r>
              <a:rPr lang="hr-HR" baseline="0" dirty="0"/>
              <a:t> motor base???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A5538-B542-44F9-8182-023D4A171E49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36649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33F6-3AE5-471F-915D-1A92B94F2D6C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0C29-26F2-4B63-BB3E-67E9B40230A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7544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33F6-3AE5-471F-915D-1A92B94F2D6C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0C29-26F2-4B63-BB3E-67E9B40230A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1587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33F6-3AE5-471F-915D-1A92B94F2D6C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0C29-26F2-4B63-BB3E-67E9B40230A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605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33F6-3AE5-471F-915D-1A92B94F2D6C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0C29-26F2-4B63-BB3E-67E9B40230A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67110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33F6-3AE5-471F-915D-1A92B94F2D6C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0C29-26F2-4B63-BB3E-67E9B40230A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264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33F6-3AE5-471F-915D-1A92B94F2D6C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0C29-26F2-4B63-BB3E-67E9B40230A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92186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33F6-3AE5-471F-915D-1A92B94F2D6C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0C29-26F2-4B63-BB3E-67E9B40230A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6007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33F6-3AE5-471F-915D-1A92B94F2D6C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0C29-26F2-4B63-BB3E-67E9B40230A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2846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33F6-3AE5-471F-915D-1A92B94F2D6C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0C29-26F2-4B63-BB3E-67E9B40230A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1698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33F6-3AE5-471F-915D-1A92B94F2D6C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0C29-26F2-4B63-BB3E-67E9B40230A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39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33F6-3AE5-471F-915D-1A92B94F2D6C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B0C29-26F2-4B63-BB3E-67E9B40230A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8894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333F6-3AE5-471F-915D-1A92B94F2D6C}" type="datetimeFigureOut">
              <a:rPr lang="hr-HR" smtClean="0"/>
              <a:t>25.1.2024.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B0C29-26F2-4B63-BB3E-67E9B40230A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1058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9.wmf"/><Relationship Id="rId3" Type="http://schemas.openxmlformats.org/officeDocument/2006/relationships/image" Target="../media/image1.jpeg"/><Relationship Id="rId7" Type="http://schemas.openxmlformats.org/officeDocument/2006/relationships/image" Target="../media/image6.wmf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8.wmf"/><Relationship Id="rId5" Type="http://schemas.openxmlformats.org/officeDocument/2006/relationships/image" Target="../media/image3.jpg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3.bin"/><Relationship Id="rId4" Type="http://schemas.openxmlformats.org/officeDocument/2006/relationships/image" Target="../media/image2.png"/><Relationship Id="rId9" Type="http://schemas.openxmlformats.org/officeDocument/2006/relationships/image" Target="../media/image7.wmf"/><Relationship Id="rId1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17.wmf"/><Relationship Id="rId3" Type="http://schemas.openxmlformats.org/officeDocument/2006/relationships/image" Target="../media/image1.jpeg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6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13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1.wmf"/><Relationship Id="rId3" Type="http://schemas.openxmlformats.org/officeDocument/2006/relationships/image" Target="../media/image1.jpeg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0.wmf"/><Relationship Id="rId5" Type="http://schemas.openxmlformats.org/officeDocument/2006/relationships/image" Target="../media/image22.jpeg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2.png"/><Relationship Id="rId9" Type="http://schemas.openxmlformats.org/officeDocument/2006/relationships/image" Target="../media/image1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graphicFrame>
        <p:nvGraphicFramePr>
          <p:cNvPr id="8" name="Tablica 7">
            <a:extLst>
              <a:ext uri="{FF2B5EF4-FFF2-40B4-BE49-F238E27FC236}">
                <a16:creationId xmlns:a16="http://schemas.microsoft.com/office/drawing/2014/main" id="{959C3D4C-2F05-472F-8231-4C07E62A7F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272712"/>
              </p:ext>
            </p:extLst>
          </p:nvPr>
        </p:nvGraphicFramePr>
        <p:xfrm>
          <a:off x="1588770" y="2587465"/>
          <a:ext cx="5966460" cy="1683069"/>
        </p:xfrm>
        <a:graphic>
          <a:graphicData uri="http://schemas.openxmlformats.org/drawingml/2006/table">
            <a:tbl>
              <a:tblPr firstRow="1" firstCol="1" bandRow="1"/>
              <a:tblGrid>
                <a:gridCol w="1642110">
                  <a:extLst>
                    <a:ext uri="{9D8B030D-6E8A-4147-A177-3AD203B41FA5}">
                      <a16:colId xmlns:a16="http://schemas.microsoft.com/office/drawing/2014/main" val="1863489094"/>
                    </a:ext>
                  </a:extLst>
                </a:gridCol>
                <a:gridCol w="4324350">
                  <a:extLst>
                    <a:ext uri="{9D8B030D-6E8A-4147-A177-3AD203B41FA5}">
                      <a16:colId xmlns:a16="http://schemas.microsoft.com/office/drawing/2014/main" val="37289513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600" b="1" i="1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Field</a:t>
                      </a:r>
                      <a:endParaRPr lang="en-GB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600" b="1" i="1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Mechanics</a:t>
                      </a:r>
                      <a:endParaRPr lang="en-GB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5441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600" b="1" i="1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Chapter</a:t>
                      </a:r>
                      <a:endParaRPr lang="en-GB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600" b="1" i="1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Power</a:t>
                      </a:r>
                      <a:r>
                        <a:rPr lang="en-GB" sz="3600" b="1" i="1" baseline="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transmission</a:t>
                      </a:r>
                      <a:endParaRPr lang="en-GB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94732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600" b="1" i="1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Subtitle</a:t>
                      </a:r>
                      <a:endParaRPr lang="en-GB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600" b="1" i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Belt</a:t>
                      </a:r>
                      <a:r>
                        <a:rPr lang="en-GB" sz="3600" b="1" i="1" baseline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transmission</a:t>
                      </a:r>
                      <a:endParaRPr lang="en-GB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72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638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325822"/>
            <a:ext cx="55378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Why choose belt drive?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CF64F81C-29F2-47AC-84A9-BDC15CC6DF2C}"/>
              </a:ext>
            </a:extLst>
          </p:cNvPr>
          <p:cNvSpPr/>
          <p:nvPr/>
        </p:nvSpPr>
        <p:spPr>
          <a:xfrm>
            <a:off x="685800" y="2312620"/>
            <a:ext cx="812769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the larger distance between shafts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more elastic and flexible transmission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 to install and maintain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More economical way to transmit force and rotary motion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8EB72539-55B2-4290-8184-017A37880B4B}"/>
              </a:ext>
            </a:extLst>
          </p:cNvPr>
          <p:cNvSpPr/>
          <p:nvPr/>
        </p:nvSpPr>
        <p:spPr>
          <a:xfrm>
            <a:off x="2920387" y="5132068"/>
            <a:ext cx="33032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else?</a:t>
            </a:r>
          </a:p>
        </p:txBody>
      </p:sp>
    </p:spTree>
    <p:extLst>
      <p:ext uri="{BB962C8B-B14F-4D97-AF65-F5344CB8AC3E}">
        <p14:creationId xmlns:p14="http://schemas.microsoft.com/office/powerpoint/2010/main" val="336482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799" y="1325822"/>
            <a:ext cx="81276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the transmission of force and rotary motion is obtained?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CF64F81C-29F2-47AC-84A9-BDC15CC6DF2C}"/>
              </a:ext>
            </a:extLst>
          </p:cNvPr>
          <p:cNvSpPr/>
          <p:nvPr/>
        </p:nvSpPr>
        <p:spPr>
          <a:xfrm>
            <a:off x="685800" y="2312620"/>
            <a:ext cx="81276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friction</a:t>
            </a:r>
            <a:b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8EB72539-55B2-4290-8184-017A37880B4B}"/>
              </a:ext>
            </a:extLst>
          </p:cNvPr>
          <p:cNvSpPr/>
          <p:nvPr/>
        </p:nvSpPr>
        <p:spPr>
          <a:xfrm>
            <a:off x="984070" y="3167390"/>
            <a:ext cx="70651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Are there any the disadvantages of a belt drive?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6E778498-5F88-48F7-A606-FE738931A3F5}"/>
              </a:ext>
            </a:extLst>
          </p:cNvPr>
          <p:cNvSpPr/>
          <p:nvPr/>
        </p:nvSpPr>
        <p:spPr>
          <a:xfrm>
            <a:off x="683962" y="4073483"/>
            <a:ext cx="81276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Slippage (transmission of smaller forces)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Wearing out and deterioration of the belt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Increased space requirements</a:t>
            </a:r>
            <a:b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98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grpSp>
        <p:nvGrpSpPr>
          <p:cNvPr id="39" name="Grupa 38">
            <a:extLst>
              <a:ext uri="{FF2B5EF4-FFF2-40B4-BE49-F238E27FC236}">
                <a16:creationId xmlns:a16="http://schemas.microsoft.com/office/drawing/2014/main" id="{2E1B591E-45D3-445E-8CC1-B399317C9FE5}"/>
              </a:ext>
            </a:extLst>
          </p:cNvPr>
          <p:cNvGrpSpPr/>
          <p:nvPr/>
        </p:nvGrpSpPr>
        <p:grpSpPr>
          <a:xfrm>
            <a:off x="970914" y="1107364"/>
            <a:ext cx="6852360" cy="3563419"/>
            <a:chOff x="970914" y="1107364"/>
            <a:chExt cx="6852360" cy="3563419"/>
          </a:xfrm>
        </p:grpSpPr>
        <p:pic>
          <p:nvPicPr>
            <p:cNvPr id="34" name="Slika 33">
              <a:extLst>
                <a:ext uri="{FF2B5EF4-FFF2-40B4-BE49-F238E27FC236}">
                  <a16:creationId xmlns:a16="http://schemas.microsoft.com/office/drawing/2014/main" id="{326B79BA-16E8-4CD7-A218-C4AF560CC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884" y="1443357"/>
              <a:ext cx="6610390" cy="3227426"/>
            </a:xfrm>
            <a:prstGeom prst="rect">
              <a:avLst/>
            </a:prstGeom>
          </p:spPr>
        </p:pic>
        <p:cxnSp>
          <p:nvCxnSpPr>
            <p:cNvPr id="15" name="Ravni poveznik sa strelicom 14">
              <a:extLst>
                <a:ext uri="{FF2B5EF4-FFF2-40B4-BE49-F238E27FC236}">
                  <a16:creationId xmlns:a16="http://schemas.microsoft.com/office/drawing/2014/main" id="{B803F816-47C6-4988-BECC-BDA9CC62A6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61927" y="2203373"/>
              <a:ext cx="716020" cy="11017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Ravni poveznik sa strelicom 17">
              <a:extLst>
                <a:ext uri="{FF2B5EF4-FFF2-40B4-BE49-F238E27FC236}">
                  <a16:creationId xmlns:a16="http://schemas.microsoft.com/office/drawing/2014/main" id="{9C369905-A649-4540-BAFE-9D7E24AC62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67687" y="1485440"/>
              <a:ext cx="716020" cy="11017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9" name="Grupa 18">
              <a:extLst>
                <a:ext uri="{FF2B5EF4-FFF2-40B4-BE49-F238E27FC236}">
                  <a16:creationId xmlns:a16="http://schemas.microsoft.com/office/drawing/2014/main" id="{150BB074-4E63-4DD7-A6B6-90DC5E3D6E3C}"/>
                </a:ext>
              </a:extLst>
            </p:cNvPr>
            <p:cNvGrpSpPr/>
            <p:nvPr/>
          </p:nvGrpSpPr>
          <p:grpSpPr>
            <a:xfrm rot="20935389">
              <a:off x="2024919" y="1803263"/>
              <a:ext cx="434104" cy="400110"/>
              <a:chOff x="4105593" y="4693970"/>
              <a:chExt cx="434104" cy="400110"/>
            </a:xfrm>
          </p:grpSpPr>
          <p:sp>
            <p:nvSpPr>
              <p:cNvPr id="20" name="Pravokutnik 19">
                <a:extLst>
                  <a:ext uri="{FF2B5EF4-FFF2-40B4-BE49-F238E27FC236}">
                    <a16:creationId xmlns:a16="http://schemas.microsoft.com/office/drawing/2014/main" id="{C7FDB830-CFFB-4690-AA96-1E90F794A780}"/>
                  </a:ext>
                </a:extLst>
              </p:cNvPr>
              <p:cNvSpPr/>
              <p:nvPr/>
            </p:nvSpPr>
            <p:spPr>
              <a:xfrm>
                <a:off x="4105593" y="4693970"/>
                <a:ext cx="43410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hr-HR" sz="2000" b="1" dirty="0">
                    <a:solidFill>
                      <a:schemeClr val="accent2"/>
                    </a:solidFill>
                  </a:rPr>
                  <a:t>F</a:t>
                </a:r>
              </a:p>
            </p:txBody>
          </p:sp>
          <p:cxnSp>
            <p:nvCxnSpPr>
              <p:cNvPr id="21" name="Ravni poveznik sa strelicom 20">
                <a:extLst>
                  <a:ext uri="{FF2B5EF4-FFF2-40B4-BE49-F238E27FC236}">
                    <a16:creationId xmlns:a16="http://schemas.microsoft.com/office/drawing/2014/main" id="{673BD715-5ADA-4974-9537-3F930B4978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33302" y="4757768"/>
                <a:ext cx="274405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C6BBE756-107E-42D6-86D2-D57319C82A8C}"/>
                </a:ext>
              </a:extLst>
            </p:cNvPr>
            <p:cNvGrpSpPr/>
            <p:nvPr/>
          </p:nvGrpSpPr>
          <p:grpSpPr>
            <a:xfrm rot="21177133">
              <a:off x="6231526" y="1107364"/>
              <a:ext cx="434104" cy="400110"/>
              <a:chOff x="4105593" y="4693970"/>
              <a:chExt cx="434104" cy="400110"/>
            </a:xfrm>
          </p:grpSpPr>
          <p:sp>
            <p:nvSpPr>
              <p:cNvPr id="23" name="Pravokutnik 22">
                <a:extLst>
                  <a:ext uri="{FF2B5EF4-FFF2-40B4-BE49-F238E27FC236}">
                    <a16:creationId xmlns:a16="http://schemas.microsoft.com/office/drawing/2014/main" id="{42E5FD78-4AE1-4031-82B2-7B07E5CA8B88}"/>
                  </a:ext>
                </a:extLst>
              </p:cNvPr>
              <p:cNvSpPr/>
              <p:nvPr/>
            </p:nvSpPr>
            <p:spPr>
              <a:xfrm>
                <a:off x="4105593" y="4693970"/>
                <a:ext cx="43410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hr-HR" sz="2000" b="1" dirty="0">
                    <a:solidFill>
                      <a:schemeClr val="accent2"/>
                    </a:solidFill>
                  </a:rPr>
                  <a:t>F</a:t>
                </a:r>
              </a:p>
            </p:txBody>
          </p:sp>
          <p:cxnSp>
            <p:nvCxnSpPr>
              <p:cNvPr id="24" name="Ravni poveznik sa strelicom 23">
                <a:extLst>
                  <a:ext uri="{FF2B5EF4-FFF2-40B4-BE49-F238E27FC236}">
                    <a16:creationId xmlns:a16="http://schemas.microsoft.com/office/drawing/2014/main" id="{7226D48C-F4C9-4F4C-94D4-33085A18E8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33302" y="4757768"/>
                <a:ext cx="274405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6" name="Pravokutnik 25">
              <a:extLst>
                <a:ext uri="{FF2B5EF4-FFF2-40B4-BE49-F238E27FC236}">
                  <a16:creationId xmlns:a16="http://schemas.microsoft.com/office/drawing/2014/main" id="{1323B2DD-1AE4-400B-B81E-F0667D1E081F}"/>
                </a:ext>
              </a:extLst>
            </p:cNvPr>
            <p:cNvSpPr/>
            <p:nvPr/>
          </p:nvSpPr>
          <p:spPr>
            <a:xfrm>
              <a:off x="1056111" y="1653201"/>
              <a:ext cx="434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hr-HR" sz="2000" b="1" dirty="0">
                  <a:solidFill>
                    <a:schemeClr val="accent2"/>
                  </a:solidFill>
                </a:rPr>
                <a:t>M</a:t>
              </a:r>
            </a:p>
          </p:txBody>
        </p:sp>
        <p:sp>
          <p:nvSpPr>
            <p:cNvPr id="30" name="Strelica: zakrivljeno prema dolje 29">
              <a:extLst>
                <a:ext uri="{FF2B5EF4-FFF2-40B4-BE49-F238E27FC236}">
                  <a16:creationId xmlns:a16="http://schemas.microsoft.com/office/drawing/2014/main" id="{4DFD8EC5-BD3C-4BE6-95CE-9D719BED4A54}"/>
                </a:ext>
              </a:extLst>
            </p:cNvPr>
            <p:cNvSpPr/>
            <p:nvPr/>
          </p:nvSpPr>
          <p:spPr>
            <a:xfrm rot="19502115">
              <a:off x="970914" y="2109304"/>
              <a:ext cx="994533" cy="333729"/>
            </a:xfrm>
            <a:prstGeom prst="curvedDownArrow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35" name="Pravokutnik 34">
            <a:extLst>
              <a:ext uri="{FF2B5EF4-FFF2-40B4-BE49-F238E27FC236}">
                <a16:creationId xmlns:a16="http://schemas.microsoft.com/office/drawing/2014/main" id="{31F332AD-7F77-4AB0-AF68-FA8E7343005E}"/>
              </a:ext>
            </a:extLst>
          </p:cNvPr>
          <p:cNvSpPr/>
          <p:nvPr/>
        </p:nvSpPr>
        <p:spPr>
          <a:xfrm>
            <a:off x="0" y="3710441"/>
            <a:ext cx="33032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Driving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pulley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Pravokutnik 35">
            <a:extLst>
              <a:ext uri="{FF2B5EF4-FFF2-40B4-BE49-F238E27FC236}">
                <a16:creationId xmlns:a16="http://schemas.microsoft.com/office/drawing/2014/main" id="{FBCFAADE-5860-41E4-A195-CF6D1F28B178}"/>
              </a:ext>
            </a:extLst>
          </p:cNvPr>
          <p:cNvSpPr/>
          <p:nvPr/>
        </p:nvSpPr>
        <p:spPr>
          <a:xfrm>
            <a:off x="5822345" y="4631787"/>
            <a:ext cx="33032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Driven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pulley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Pravokutnik 36">
            <a:extLst>
              <a:ext uri="{FF2B5EF4-FFF2-40B4-BE49-F238E27FC236}">
                <a16:creationId xmlns:a16="http://schemas.microsoft.com/office/drawing/2014/main" id="{1A5E9F94-A18E-47E2-B3BE-B00B64E54C3A}"/>
              </a:ext>
            </a:extLst>
          </p:cNvPr>
          <p:cNvSpPr/>
          <p:nvPr/>
        </p:nvSpPr>
        <p:spPr>
          <a:xfrm>
            <a:off x="2691558" y="4171114"/>
            <a:ext cx="3189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Belt</a:t>
            </a:r>
            <a:endParaRPr lang="hr-H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19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325822"/>
            <a:ext cx="457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Types of belt drives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CF64F81C-29F2-47AC-84A9-BDC15CC6DF2C}"/>
              </a:ext>
            </a:extLst>
          </p:cNvPr>
          <p:cNvSpPr/>
          <p:nvPr/>
        </p:nvSpPr>
        <p:spPr>
          <a:xfrm>
            <a:off x="5860869" y="2345202"/>
            <a:ext cx="300770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Open belt drive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Cross belt drive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Quarter turn belt drive</a:t>
            </a:r>
          </a:p>
          <a:p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4" descr="vrste_rem_prijenosa">
            <a:extLst>
              <a:ext uri="{FF2B5EF4-FFF2-40B4-BE49-F238E27FC236}">
                <a16:creationId xmlns:a16="http://schemas.microsoft.com/office/drawing/2014/main" id="{0FAC21D3-EA8E-472E-B163-1F70CE90A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95134"/>
            <a:ext cx="4305309" cy="378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79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799" y="1325822"/>
            <a:ext cx="81276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Preload tension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CF64F81C-29F2-47AC-84A9-BDC15CC6DF2C}"/>
              </a:ext>
            </a:extLst>
          </p:cNvPr>
          <p:cNvSpPr/>
          <p:nvPr/>
        </p:nvSpPr>
        <p:spPr>
          <a:xfrm>
            <a:off x="685799" y="2033826"/>
            <a:ext cx="812769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weight of the belt itself while in horizontal position</a:t>
            </a:r>
          </a:p>
          <a:p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Elastic deformation of the belt </a:t>
            </a:r>
          </a:p>
          <a:p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Tightening the belt by moving the driving pulley with the idler pulley</a:t>
            </a:r>
          </a:p>
          <a:p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Tensioner pulley </a:t>
            </a:r>
          </a:p>
          <a:p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Self-tightening device </a:t>
            </a:r>
          </a:p>
          <a:p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Circumferential gear force</a:t>
            </a:r>
            <a:b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39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pic>
        <p:nvPicPr>
          <p:cNvPr id="8" name="Picture 10" descr="zatezanje">
            <a:extLst>
              <a:ext uri="{FF2B5EF4-FFF2-40B4-BE49-F238E27FC236}">
                <a16:creationId xmlns:a16="http://schemas.microsoft.com/office/drawing/2014/main" id="{DD7DC83E-2144-4EA8-8462-87317A7BED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78"/>
          <a:stretch/>
        </p:blipFill>
        <p:spPr bwMode="auto">
          <a:xfrm>
            <a:off x="2397775" y="1390381"/>
            <a:ext cx="4296198" cy="3914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niOkvir 1"/>
          <p:cNvSpPr txBox="1"/>
          <p:nvPr/>
        </p:nvSpPr>
        <p:spPr>
          <a:xfrm>
            <a:off x="685800" y="5187329"/>
            <a:ext cx="8324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a) The weight of the belt; b) By pulling the belt under </a:t>
            </a:r>
            <a:r>
              <a:rPr lang="hr-HR" sz="1600" dirty="0" err="1"/>
              <a:t>pretensioning</a:t>
            </a:r>
            <a:r>
              <a:rPr lang="en-GB" sz="1600" dirty="0"/>
              <a:t> c)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Tightening the belt by moving the driving pulley with the idler pulley;</a:t>
            </a:r>
            <a:r>
              <a:rPr lang="en-GB" sz="1600" dirty="0"/>
              <a:t> d) Tensioner pulley; e) Moment caused by the weight of the engine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2521131" y="887553"/>
            <a:ext cx="4258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principles of tightening the drive belts</a:t>
            </a:r>
          </a:p>
        </p:txBody>
      </p:sp>
    </p:spTree>
    <p:extLst>
      <p:ext uri="{BB962C8B-B14F-4D97-AF65-F5344CB8AC3E}">
        <p14:creationId xmlns:p14="http://schemas.microsoft.com/office/powerpoint/2010/main" val="4050949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grpSp>
        <p:nvGrpSpPr>
          <p:cNvPr id="6" name="Grupa 5">
            <a:extLst>
              <a:ext uri="{FF2B5EF4-FFF2-40B4-BE49-F238E27FC236}">
                <a16:creationId xmlns:a16="http://schemas.microsoft.com/office/drawing/2014/main" id="{2572A0D3-60E9-4111-B842-430643CD1D0D}"/>
              </a:ext>
            </a:extLst>
          </p:cNvPr>
          <p:cNvGrpSpPr/>
          <p:nvPr/>
        </p:nvGrpSpPr>
        <p:grpSpPr>
          <a:xfrm>
            <a:off x="3758182" y="975804"/>
            <a:ext cx="4912093" cy="2594303"/>
            <a:chOff x="970914" y="1107364"/>
            <a:chExt cx="6852360" cy="3563419"/>
          </a:xfrm>
        </p:grpSpPr>
        <p:pic>
          <p:nvPicPr>
            <p:cNvPr id="7" name="Slika 6">
              <a:extLst>
                <a:ext uri="{FF2B5EF4-FFF2-40B4-BE49-F238E27FC236}">
                  <a16:creationId xmlns:a16="http://schemas.microsoft.com/office/drawing/2014/main" id="{C46BDEF6-DF53-4480-84CB-8571CCAA0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884" y="1443357"/>
              <a:ext cx="6610390" cy="3227426"/>
            </a:xfrm>
            <a:prstGeom prst="rect">
              <a:avLst/>
            </a:prstGeom>
          </p:spPr>
        </p:pic>
        <p:cxnSp>
          <p:nvCxnSpPr>
            <p:cNvPr id="10" name="Ravni poveznik sa strelicom 9">
              <a:extLst>
                <a:ext uri="{FF2B5EF4-FFF2-40B4-BE49-F238E27FC236}">
                  <a16:creationId xmlns:a16="http://schemas.microsoft.com/office/drawing/2014/main" id="{AA6B0F53-D8F0-4137-90F7-A0FD66B77B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61927" y="2203373"/>
              <a:ext cx="716020" cy="11017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Ravni poveznik sa strelicom 10">
              <a:extLst>
                <a:ext uri="{FF2B5EF4-FFF2-40B4-BE49-F238E27FC236}">
                  <a16:creationId xmlns:a16="http://schemas.microsoft.com/office/drawing/2014/main" id="{F96C976C-4C9E-4C9A-92AA-81B218A08B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67687" y="1485440"/>
              <a:ext cx="716020" cy="11017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8C1CCE6D-39FB-42B6-AFDA-4480B7837B20}"/>
                </a:ext>
              </a:extLst>
            </p:cNvPr>
            <p:cNvGrpSpPr/>
            <p:nvPr/>
          </p:nvGrpSpPr>
          <p:grpSpPr>
            <a:xfrm rot="20935389">
              <a:off x="2024919" y="1803263"/>
              <a:ext cx="434104" cy="400110"/>
              <a:chOff x="4105593" y="4693970"/>
              <a:chExt cx="434104" cy="400110"/>
            </a:xfrm>
          </p:grpSpPr>
          <p:sp>
            <p:nvSpPr>
              <p:cNvPr id="18" name="Pravokutnik 17">
                <a:extLst>
                  <a:ext uri="{FF2B5EF4-FFF2-40B4-BE49-F238E27FC236}">
                    <a16:creationId xmlns:a16="http://schemas.microsoft.com/office/drawing/2014/main" id="{2ADC121A-6ED4-4F96-95BE-FA16C37C85C9}"/>
                  </a:ext>
                </a:extLst>
              </p:cNvPr>
              <p:cNvSpPr/>
              <p:nvPr/>
            </p:nvSpPr>
            <p:spPr>
              <a:xfrm>
                <a:off x="4105593" y="4693970"/>
                <a:ext cx="43410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hr-HR" sz="2000" b="1" dirty="0">
                    <a:solidFill>
                      <a:schemeClr val="accent2"/>
                    </a:solidFill>
                  </a:rPr>
                  <a:t>F</a:t>
                </a:r>
              </a:p>
            </p:txBody>
          </p:sp>
          <p:cxnSp>
            <p:nvCxnSpPr>
              <p:cNvPr id="19" name="Ravni poveznik sa strelicom 18">
                <a:extLst>
                  <a:ext uri="{FF2B5EF4-FFF2-40B4-BE49-F238E27FC236}">
                    <a16:creationId xmlns:a16="http://schemas.microsoft.com/office/drawing/2014/main" id="{132DD326-7AF2-47DF-B0DF-7511091AF7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33302" y="4757768"/>
                <a:ext cx="274405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E0586F9F-5435-4752-B128-590EFD0E2FA6}"/>
                </a:ext>
              </a:extLst>
            </p:cNvPr>
            <p:cNvGrpSpPr/>
            <p:nvPr/>
          </p:nvGrpSpPr>
          <p:grpSpPr>
            <a:xfrm rot="21177133">
              <a:off x="6231526" y="1107364"/>
              <a:ext cx="434104" cy="400110"/>
              <a:chOff x="4105593" y="4693970"/>
              <a:chExt cx="434104" cy="400110"/>
            </a:xfrm>
          </p:grpSpPr>
          <p:sp>
            <p:nvSpPr>
              <p:cNvPr id="16" name="Pravokutnik 15">
                <a:extLst>
                  <a:ext uri="{FF2B5EF4-FFF2-40B4-BE49-F238E27FC236}">
                    <a16:creationId xmlns:a16="http://schemas.microsoft.com/office/drawing/2014/main" id="{C29CC685-C7D5-4DFC-B8C8-29BFEA1B53EF}"/>
                  </a:ext>
                </a:extLst>
              </p:cNvPr>
              <p:cNvSpPr/>
              <p:nvPr/>
            </p:nvSpPr>
            <p:spPr>
              <a:xfrm>
                <a:off x="4105593" y="4693970"/>
                <a:ext cx="43410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hr-HR" sz="2000" b="1" dirty="0">
                    <a:solidFill>
                      <a:schemeClr val="accent2"/>
                    </a:solidFill>
                  </a:rPr>
                  <a:t>F</a:t>
                </a:r>
              </a:p>
            </p:txBody>
          </p:sp>
          <p:cxnSp>
            <p:nvCxnSpPr>
              <p:cNvPr id="17" name="Ravni poveznik sa strelicom 16">
                <a:extLst>
                  <a:ext uri="{FF2B5EF4-FFF2-40B4-BE49-F238E27FC236}">
                    <a16:creationId xmlns:a16="http://schemas.microsoft.com/office/drawing/2014/main" id="{2804332E-6C04-416A-9318-D7557218E5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33302" y="4757768"/>
                <a:ext cx="274405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4" name="Pravokutnik 13">
              <a:extLst>
                <a:ext uri="{FF2B5EF4-FFF2-40B4-BE49-F238E27FC236}">
                  <a16:creationId xmlns:a16="http://schemas.microsoft.com/office/drawing/2014/main" id="{4E6F6497-FC78-49AE-BC85-1F656C320641}"/>
                </a:ext>
              </a:extLst>
            </p:cNvPr>
            <p:cNvSpPr/>
            <p:nvPr/>
          </p:nvSpPr>
          <p:spPr>
            <a:xfrm>
              <a:off x="1056111" y="1653201"/>
              <a:ext cx="434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hr-HR" sz="2000" b="1" dirty="0">
                  <a:solidFill>
                    <a:schemeClr val="accent2"/>
                  </a:solidFill>
                </a:rPr>
                <a:t>M</a:t>
              </a:r>
            </a:p>
          </p:txBody>
        </p:sp>
        <p:sp>
          <p:nvSpPr>
            <p:cNvPr id="15" name="Strelica: zakrivljeno prema dolje 14">
              <a:extLst>
                <a:ext uri="{FF2B5EF4-FFF2-40B4-BE49-F238E27FC236}">
                  <a16:creationId xmlns:a16="http://schemas.microsoft.com/office/drawing/2014/main" id="{DE0B5B71-D721-4C43-9B03-047CE376EA5A}"/>
                </a:ext>
              </a:extLst>
            </p:cNvPr>
            <p:cNvSpPr/>
            <p:nvPr/>
          </p:nvSpPr>
          <p:spPr>
            <a:xfrm rot="19502115">
              <a:off x="970914" y="2109304"/>
              <a:ext cx="994533" cy="333729"/>
            </a:xfrm>
            <a:prstGeom prst="curvedDownArrow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20" name="Object 9">
            <a:extLst>
              <a:ext uri="{FF2B5EF4-FFF2-40B4-BE49-F238E27FC236}">
                <a16:creationId xmlns:a16="http://schemas.microsoft.com/office/drawing/2014/main" id="{9B40FB80-E440-4E13-B617-5F350860D4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3820593"/>
              </p:ext>
            </p:extLst>
          </p:nvPr>
        </p:nvGraphicFramePr>
        <p:xfrm>
          <a:off x="804863" y="1636713"/>
          <a:ext cx="976312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" name="Equation" r:id="rId6" imgW="419040" imgH="215640" progId="Equation.3">
                  <p:embed/>
                </p:oleObj>
              </mc:Choice>
              <mc:Fallback>
                <p:oleObj name="Equation" r:id="rId6" imgW="419040" imgH="215640" progId="Equation.3">
                  <p:embed/>
                  <p:pic>
                    <p:nvPicPr>
                      <p:cNvPr id="4105" name="Object 9">
                        <a:extLst>
                          <a:ext uri="{FF2B5EF4-FFF2-40B4-BE49-F238E27FC236}">
                            <a16:creationId xmlns:a16="http://schemas.microsoft.com/office/drawing/2014/main" id="{D6EDDA0E-B9BF-476F-B977-51983F4450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3" y="1636713"/>
                        <a:ext cx="976312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0">
            <a:extLst>
              <a:ext uri="{FF2B5EF4-FFF2-40B4-BE49-F238E27FC236}">
                <a16:creationId xmlns:a16="http://schemas.microsoft.com/office/drawing/2014/main" id="{C8FC2E7D-1F85-4605-82C2-ECC5D10282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081840"/>
              </p:ext>
            </p:extLst>
          </p:nvPr>
        </p:nvGraphicFramePr>
        <p:xfrm>
          <a:off x="804158" y="3809197"/>
          <a:ext cx="2220913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" name="Equation" r:id="rId8" imgW="952200" imgH="215640" progId="Equation.3">
                  <p:embed/>
                </p:oleObj>
              </mc:Choice>
              <mc:Fallback>
                <p:oleObj name="Equation" r:id="rId8" imgW="952200" imgH="215640" progId="Equation.3">
                  <p:embed/>
                  <p:pic>
                    <p:nvPicPr>
                      <p:cNvPr id="4106" name="Object 10">
                        <a:extLst>
                          <a:ext uri="{FF2B5EF4-FFF2-40B4-BE49-F238E27FC236}">
                            <a16:creationId xmlns:a16="http://schemas.microsoft.com/office/drawing/2014/main" id="{34261F5E-F55E-4201-9B63-35D84F4F7D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158" y="3809197"/>
                        <a:ext cx="2220913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2">
            <a:extLst>
              <a:ext uri="{FF2B5EF4-FFF2-40B4-BE49-F238E27FC236}">
                <a16:creationId xmlns:a16="http://schemas.microsoft.com/office/drawing/2014/main" id="{389FCD69-58DC-420B-A3FB-DE133D8392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582087"/>
              </p:ext>
            </p:extLst>
          </p:nvPr>
        </p:nvGraphicFramePr>
        <p:xfrm>
          <a:off x="733425" y="2573338"/>
          <a:ext cx="3108325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" name="Equation" r:id="rId10" imgW="1333440" imgH="393480" progId="Equation.3">
                  <p:embed/>
                </p:oleObj>
              </mc:Choice>
              <mc:Fallback>
                <p:oleObj name="Equation" r:id="rId10" imgW="1333440" imgH="393480" progId="Equation.3">
                  <p:embed/>
                  <p:pic>
                    <p:nvPicPr>
                      <p:cNvPr id="4108" name="Object 12">
                        <a:extLst>
                          <a:ext uri="{FF2B5EF4-FFF2-40B4-BE49-F238E27FC236}">
                            <a16:creationId xmlns:a16="http://schemas.microsoft.com/office/drawing/2014/main" id="{F50D7564-5A17-4627-B597-D90C48FB2A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425" y="2573338"/>
                        <a:ext cx="3108325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3">
            <a:extLst>
              <a:ext uri="{FF2B5EF4-FFF2-40B4-BE49-F238E27FC236}">
                <a16:creationId xmlns:a16="http://schemas.microsoft.com/office/drawing/2014/main" id="{108F986F-7EC0-40A5-A663-FDAED22968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2051051"/>
              </p:ext>
            </p:extLst>
          </p:nvPr>
        </p:nvGraphicFramePr>
        <p:xfrm>
          <a:off x="804158" y="4672797"/>
          <a:ext cx="1303338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" name="Equation" r:id="rId12" imgW="558720" imgH="431640" progId="Equation.3">
                  <p:embed/>
                </p:oleObj>
              </mc:Choice>
              <mc:Fallback>
                <p:oleObj name="Equation" r:id="rId12" imgW="558720" imgH="431640" progId="Equation.3">
                  <p:embed/>
                  <p:pic>
                    <p:nvPicPr>
                      <p:cNvPr id="4109" name="Object 13">
                        <a:extLst>
                          <a:ext uri="{FF2B5EF4-FFF2-40B4-BE49-F238E27FC236}">
                            <a16:creationId xmlns:a16="http://schemas.microsoft.com/office/drawing/2014/main" id="{5C98D9D7-01BE-4395-9418-19327A7BFF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158" y="4672797"/>
                        <a:ext cx="1303338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6">
            <a:extLst>
              <a:ext uri="{FF2B5EF4-FFF2-40B4-BE49-F238E27FC236}">
                <a16:creationId xmlns:a16="http://schemas.microsoft.com/office/drawing/2014/main" id="{097ED202-70AA-4A3A-987A-F14F978C64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025963"/>
              </p:ext>
            </p:extLst>
          </p:nvPr>
        </p:nvGraphicFramePr>
        <p:xfrm>
          <a:off x="5362743" y="4239410"/>
          <a:ext cx="1876425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" name="Equation" r:id="rId14" imgW="761760" imgH="431640" progId="Equation.3">
                  <p:embed/>
                </p:oleObj>
              </mc:Choice>
              <mc:Fallback>
                <p:oleObj name="Equation" r:id="rId14" imgW="761760" imgH="431640" progId="Equation.3">
                  <p:embed/>
                  <p:pic>
                    <p:nvPicPr>
                      <p:cNvPr id="4102" name="Object 6">
                        <a:extLst>
                          <a:ext uri="{FF2B5EF4-FFF2-40B4-BE49-F238E27FC236}">
                            <a16:creationId xmlns:a16="http://schemas.microsoft.com/office/drawing/2014/main" id="{84C91C54-B525-4A0F-9666-E24AE0D52D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2743" y="4239410"/>
                        <a:ext cx="1876425" cy="95408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055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CBC77014-B15D-4BC5-891D-DB0D7E8486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5778421"/>
              </p:ext>
            </p:extLst>
          </p:nvPr>
        </p:nvGraphicFramePr>
        <p:xfrm>
          <a:off x="939499" y="1250911"/>
          <a:ext cx="22590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8" name="Equation" r:id="rId5" imgW="1130040" imgH="457200" progId="Equation.3">
                  <p:embed/>
                </p:oleObj>
              </mc:Choice>
              <mc:Fallback>
                <p:oleObj name="Equation" r:id="rId5" imgW="1130040" imgH="457200" progId="Equation.3">
                  <p:embed/>
                  <p:pic>
                    <p:nvPicPr>
                      <p:cNvPr id="53254" name="Object 6">
                        <a:extLst>
                          <a:ext uri="{FF2B5EF4-FFF2-40B4-BE49-F238E27FC236}">
                            <a16:creationId xmlns:a16="http://schemas.microsoft.com/office/drawing/2014/main" id="{43ABF468-219B-4F5D-BEBE-388906E76F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499" y="1250911"/>
                        <a:ext cx="2259013" cy="9144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C2EC0FBC-E8BC-4341-90B7-FB641B2F13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5429159"/>
              </p:ext>
            </p:extLst>
          </p:nvPr>
        </p:nvGraphicFramePr>
        <p:xfrm>
          <a:off x="3708099" y="1309649"/>
          <a:ext cx="22320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9" name="Equation" r:id="rId7" imgW="1117440" imgH="393480" progId="Equation.3">
                  <p:embed/>
                </p:oleObj>
              </mc:Choice>
              <mc:Fallback>
                <p:oleObj name="Equation" r:id="rId7" imgW="1117440" imgH="393480" progId="Equation.3">
                  <p:embed/>
                  <p:pic>
                    <p:nvPicPr>
                      <p:cNvPr id="53255" name="Object 7">
                        <a:extLst>
                          <a:ext uri="{FF2B5EF4-FFF2-40B4-BE49-F238E27FC236}">
                            <a16:creationId xmlns:a16="http://schemas.microsoft.com/office/drawing/2014/main" id="{44A22725-BB2C-4486-A6EB-2556CA0B5C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099" y="1309649"/>
                        <a:ext cx="2232025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8">
            <a:extLst>
              <a:ext uri="{FF2B5EF4-FFF2-40B4-BE49-F238E27FC236}">
                <a16:creationId xmlns:a16="http://schemas.microsoft.com/office/drawing/2014/main" id="{A66A239C-D0FF-4FF0-A16C-25C86526E8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222549"/>
              </p:ext>
            </p:extLst>
          </p:nvPr>
        </p:nvGraphicFramePr>
        <p:xfrm>
          <a:off x="882349" y="4276686"/>
          <a:ext cx="29178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0" name="Equation" r:id="rId9" imgW="1460160" imgH="393480" progId="Equation.3">
                  <p:embed/>
                </p:oleObj>
              </mc:Choice>
              <mc:Fallback>
                <p:oleObj name="Equation" r:id="rId9" imgW="1460160" imgH="393480" progId="Equation.3">
                  <p:embed/>
                  <p:pic>
                    <p:nvPicPr>
                      <p:cNvPr id="53256" name="Object 8">
                        <a:extLst>
                          <a:ext uri="{FF2B5EF4-FFF2-40B4-BE49-F238E27FC236}">
                            <a16:creationId xmlns:a16="http://schemas.microsoft.com/office/drawing/2014/main" id="{C9D2AD3C-2431-4575-8F4A-F2740FB202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349" y="4276686"/>
                        <a:ext cx="2917825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9">
            <a:extLst>
              <a:ext uri="{FF2B5EF4-FFF2-40B4-BE49-F238E27FC236}">
                <a16:creationId xmlns:a16="http://schemas.microsoft.com/office/drawing/2014/main" id="{ACD43C88-A809-48F1-9628-20FA07D9E0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316803"/>
              </p:ext>
            </p:extLst>
          </p:nvPr>
        </p:nvGraphicFramePr>
        <p:xfrm>
          <a:off x="1106187" y="3411499"/>
          <a:ext cx="86201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1" name="Equation" r:id="rId11" imgW="431640" imgH="215640" progId="Equation.3">
                  <p:embed/>
                </p:oleObj>
              </mc:Choice>
              <mc:Fallback>
                <p:oleObj name="Equation" r:id="rId11" imgW="431640" imgH="215640" progId="Equation.3">
                  <p:embed/>
                  <p:pic>
                    <p:nvPicPr>
                      <p:cNvPr id="53257" name="Object 9">
                        <a:extLst>
                          <a:ext uri="{FF2B5EF4-FFF2-40B4-BE49-F238E27FC236}">
                            <a16:creationId xmlns:a16="http://schemas.microsoft.com/office/drawing/2014/main" id="{30C90971-57CC-4EC6-8F9C-3F50974294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187" y="3411499"/>
                        <a:ext cx="86201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0">
            <a:extLst>
              <a:ext uri="{FF2B5EF4-FFF2-40B4-BE49-F238E27FC236}">
                <a16:creationId xmlns:a16="http://schemas.microsoft.com/office/drawing/2014/main" id="{C804D74C-C9E2-440E-9676-B7432FA49C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395984"/>
              </p:ext>
            </p:extLst>
          </p:nvPr>
        </p:nvGraphicFramePr>
        <p:xfrm>
          <a:off x="987124" y="5433974"/>
          <a:ext cx="2079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2" name="Equation" r:id="rId13" imgW="1041120" imgH="228600" progId="Equation.3">
                  <p:embed/>
                </p:oleObj>
              </mc:Choice>
              <mc:Fallback>
                <p:oleObj name="Equation" r:id="rId13" imgW="1041120" imgH="228600" progId="Equation.3">
                  <p:embed/>
                  <p:pic>
                    <p:nvPicPr>
                      <p:cNvPr id="53258" name="Object 10">
                        <a:extLst>
                          <a:ext uri="{FF2B5EF4-FFF2-40B4-BE49-F238E27FC236}">
                            <a16:creationId xmlns:a16="http://schemas.microsoft.com/office/drawing/2014/main" id="{C555516F-ACA6-4C96-BE7F-F720454AE4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7124" y="5433974"/>
                        <a:ext cx="2079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11">
            <a:extLst>
              <a:ext uri="{FF2B5EF4-FFF2-40B4-BE49-F238E27FC236}">
                <a16:creationId xmlns:a16="http://schemas.microsoft.com/office/drawing/2014/main" id="{5E0A5CDB-5A03-4502-B803-EA187C6C1B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504934"/>
              </p:ext>
            </p:extLst>
          </p:nvPr>
        </p:nvGraphicFramePr>
        <p:xfrm>
          <a:off x="6233812" y="3763924"/>
          <a:ext cx="12414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3" name="Equation" r:id="rId15" imgW="622080" imgH="431640" progId="Equation.3">
                  <p:embed/>
                </p:oleObj>
              </mc:Choice>
              <mc:Fallback>
                <p:oleObj name="Equation" r:id="rId15" imgW="622080" imgH="431640" progId="Equation.3">
                  <p:embed/>
                  <p:pic>
                    <p:nvPicPr>
                      <p:cNvPr id="53259" name="Object 11">
                        <a:extLst>
                          <a:ext uri="{FF2B5EF4-FFF2-40B4-BE49-F238E27FC236}">
                            <a16:creationId xmlns:a16="http://schemas.microsoft.com/office/drawing/2014/main" id="{0718EC7A-FD5B-447A-996F-0E177AEFC5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812" y="3763924"/>
                        <a:ext cx="1241425" cy="863600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12">
            <a:extLst>
              <a:ext uri="{FF2B5EF4-FFF2-40B4-BE49-F238E27FC236}">
                <a16:creationId xmlns:a16="http://schemas.microsoft.com/office/drawing/2014/main" id="{532BB7D3-F9BE-4C7F-968C-7499CBF52F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408262"/>
              </p:ext>
            </p:extLst>
          </p:nvPr>
        </p:nvGraphicFramePr>
        <p:xfrm>
          <a:off x="6030612" y="4887874"/>
          <a:ext cx="1646237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4" name="Equation" r:id="rId17" imgW="825480" imgH="431640" progId="Equation.3">
                  <p:embed/>
                </p:oleObj>
              </mc:Choice>
              <mc:Fallback>
                <p:oleObj name="Equation" r:id="rId17" imgW="825480" imgH="431640" progId="Equation.3">
                  <p:embed/>
                  <p:pic>
                    <p:nvPicPr>
                      <p:cNvPr id="53260" name="Object 12">
                        <a:extLst>
                          <a:ext uri="{FF2B5EF4-FFF2-40B4-BE49-F238E27FC236}">
                            <a16:creationId xmlns:a16="http://schemas.microsoft.com/office/drawing/2014/main" id="{2AA833D9-3682-4097-841D-4E100AE76F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612" y="4887874"/>
                        <a:ext cx="1646237" cy="863600"/>
                      </a:xfrm>
                      <a:prstGeom prst="rect">
                        <a:avLst/>
                      </a:prstGeom>
                      <a:noFill/>
                      <a:ln w="28575" algn="ctr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13">
            <a:extLst>
              <a:ext uri="{FF2B5EF4-FFF2-40B4-BE49-F238E27FC236}">
                <a16:creationId xmlns:a16="http://schemas.microsoft.com/office/drawing/2014/main" id="{4E2E07E3-21AB-41A7-A1C8-17B3B1E8B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199" y="2793961"/>
            <a:ext cx="35311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For </a:t>
            </a:r>
            <a:r>
              <a:rPr lang="hr-H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 </a:t>
            </a:r>
            <a:r>
              <a:rPr lang="en-GB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normal drive without slipping:</a:t>
            </a:r>
          </a:p>
        </p:txBody>
      </p:sp>
    </p:spTree>
    <p:extLst>
      <p:ext uri="{BB962C8B-B14F-4D97-AF65-F5344CB8AC3E}">
        <p14:creationId xmlns:p14="http://schemas.microsoft.com/office/powerpoint/2010/main" val="119916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pic>
        <p:nvPicPr>
          <p:cNvPr id="25" name="Picture 4" descr="prijenosni_omjer2">
            <a:extLst>
              <a:ext uri="{FF2B5EF4-FFF2-40B4-BE49-F238E27FC236}">
                <a16:creationId xmlns:a16="http://schemas.microsoft.com/office/drawing/2014/main" id="{ACCEA799-8D29-40DA-9E4D-0CF618B2F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9"/>
          <a:stretch>
            <a:fillRect/>
          </a:stretch>
        </p:blipFill>
        <p:spPr bwMode="auto">
          <a:xfrm>
            <a:off x="3600812" y="956524"/>
            <a:ext cx="4857388" cy="3747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Object 5">
            <a:extLst>
              <a:ext uri="{FF2B5EF4-FFF2-40B4-BE49-F238E27FC236}">
                <a16:creationId xmlns:a16="http://schemas.microsoft.com/office/drawing/2014/main" id="{C1C59A76-69BD-4862-8908-97BD29B194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554932"/>
              </p:ext>
            </p:extLst>
          </p:nvPr>
        </p:nvGraphicFramePr>
        <p:xfrm>
          <a:off x="1273356" y="1773238"/>
          <a:ext cx="166687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1" name="Equation" r:id="rId6" imgW="723600" imgH="431640" progId="Equation.3">
                  <p:embed/>
                </p:oleObj>
              </mc:Choice>
              <mc:Fallback>
                <p:oleObj name="Equation" r:id="rId6" imgW="723600" imgH="431640" progId="Equation.3">
                  <p:embed/>
                  <p:pic>
                    <p:nvPicPr>
                      <p:cNvPr id="5125" name="Object 5">
                        <a:extLst>
                          <a:ext uri="{FF2B5EF4-FFF2-40B4-BE49-F238E27FC236}">
                            <a16:creationId xmlns:a16="http://schemas.microsoft.com/office/drawing/2014/main" id="{EA0A9179-668C-48EF-AD7E-96F87FCCF0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356" y="1773238"/>
                        <a:ext cx="166687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6">
            <a:extLst>
              <a:ext uri="{FF2B5EF4-FFF2-40B4-BE49-F238E27FC236}">
                <a16:creationId xmlns:a16="http://schemas.microsoft.com/office/drawing/2014/main" id="{7499F6FF-1967-4BB5-BE47-36D545D85D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243673"/>
              </p:ext>
            </p:extLst>
          </p:nvPr>
        </p:nvGraphicFramePr>
        <p:xfrm>
          <a:off x="1346381" y="4800600"/>
          <a:ext cx="1644650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2" name="Equation" r:id="rId8" imgW="711000" imgH="431640" progId="Equation.3">
                  <p:embed/>
                </p:oleObj>
              </mc:Choice>
              <mc:Fallback>
                <p:oleObj name="Equation" r:id="rId8" imgW="711000" imgH="431640" progId="Equation.3">
                  <p:embed/>
                  <p:pic>
                    <p:nvPicPr>
                      <p:cNvPr id="5126" name="Object 6">
                        <a:extLst>
                          <a:ext uri="{FF2B5EF4-FFF2-40B4-BE49-F238E27FC236}">
                            <a16:creationId xmlns:a16="http://schemas.microsoft.com/office/drawing/2014/main" id="{5CEF2108-AE5A-4389-A3A6-ACCF4C1EB0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381" y="4800600"/>
                        <a:ext cx="1644650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7">
            <a:extLst>
              <a:ext uri="{FF2B5EF4-FFF2-40B4-BE49-F238E27FC236}">
                <a16:creationId xmlns:a16="http://schemas.microsoft.com/office/drawing/2014/main" id="{6CC7F0CC-C35E-401D-9C49-D8FA0D3AEA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979447"/>
              </p:ext>
            </p:extLst>
          </p:nvPr>
        </p:nvGraphicFramePr>
        <p:xfrm>
          <a:off x="1490844" y="3141663"/>
          <a:ext cx="1295400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3" name="Equation" r:id="rId10" imgW="457200" imgH="431640" progId="Equation.3">
                  <p:embed/>
                </p:oleObj>
              </mc:Choice>
              <mc:Fallback>
                <p:oleObj name="Equation" r:id="rId10" imgW="457200" imgH="431640" progId="Equation.3">
                  <p:embed/>
                  <p:pic>
                    <p:nvPicPr>
                      <p:cNvPr id="5127" name="Object 7">
                        <a:extLst>
                          <a:ext uri="{FF2B5EF4-FFF2-40B4-BE49-F238E27FC236}">
                            <a16:creationId xmlns:a16="http://schemas.microsoft.com/office/drawing/2014/main" id="{0823E01C-9239-4E10-A150-5FD95ED5B8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0844" y="3141663"/>
                        <a:ext cx="1295400" cy="10620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2">
            <a:extLst>
              <a:ext uri="{FF2B5EF4-FFF2-40B4-BE49-F238E27FC236}">
                <a16:creationId xmlns:a16="http://schemas.microsoft.com/office/drawing/2014/main" id="{D437ED85-50A5-4EB0-AD2F-0E1B3D4CDF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367456"/>
              </p:ext>
            </p:extLst>
          </p:nvPr>
        </p:nvGraphicFramePr>
        <p:xfrm>
          <a:off x="1346381" y="981075"/>
          <a:ext cx="11112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4" name="Equation" r:id="rId12" imgW="482400" imgH="215640" progId="Equation.3">
                  <p:embed/>
                </p:oleObj>
              </mc:Choice>
              <mc:Fallback>
                <p:oleObj name="Equation" r:id="rId12" imgW="482400" imgH="215640" progId="Equation.3">
                  <p:embed/>
                  <p:pic>
                    <p:nvPicPr>
                      <p:cNvPr id="5132" name="Object 12">
                        <a:extLst>
                          <a:ext uri="{FF2B5EF4-FFF2-40B4-BE49-F238E27FC236}">
                            <a16:creationId xmlns:a16="http://schemas.microsoft.com/office/drawing/2014/main" id="{2F2D90E5-FCF5-427A-BCBC-6EE042E5B7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381" y="981075"/>
                        <a:ext cx="111125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814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17336CFB-ECFD-45D8-A20A-4CC6E2BD2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90" y="2306027"/>
            <a:ext cx="492125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i &gt; 1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  </a:t>
            </a:r>
            <a:r>
              <a:rPr kumimoji="0" lang="en-GB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- reducer; decrease of the number of        	revolutions</a:t>
            </a:r>
            <a:r>
              <a:rPr lang="en-GB" altLang="en-US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  <a:r>
              <a:rPr kumimoji="0" lang="en-GB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 increase of the torque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	(n</a:t>
            </a:r>
            <a:r>
              <a:rPr kumimoji="0" lang="hr-HR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1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&gt;n</a:t>
            </a:r>
            <a:r>
              <a:rPr kumimoji="0" lang="hr-HR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2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; D</a:t>
            </a:r>
            <a:r>
              <a:rPr kumimoji="0" lang="hr-HR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1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&lt;D</a:t>
            </a:r>
            <a:r>
              <a:rPr kumimoji="0" lang="hr-HR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2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)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grpSp>
        <p:nvGrpSpPr>
          <p:cNvPr id="11" name="Group 47">
            <a:extLst>
              <a:ext uri="{FF2B5EF4-FFF2-40B4-BE49-F238E27FC236}">
                <a16:creationId xmlns:a16="http://schemas.microsoft.com/office/drawing/2014/main" id="{AC88B968-8F90-4ACC-9CA0-0903804F9BA6}"/>
              </a:ext>
            </a:extLst>
          </p:cNvPr>
          <p:cNvGrpSpPr>
            <a:grpSpLocks/>
          </p:cNvGrpSpPr>
          <p:nvPr/>
        </p:nvGrpSpPr>
        <p:grpSpPr bwMode="auto">
          <a:xfrm>
            <a:off x="6117615" y="2598127"/>
            <a:ext cx="2397125" cy="720725"/>
            <a:chOff x="3646" y="2053"/>
            <a:chExt cx="1510" cy="454"/>
          </a:xfrm>
        </p:grpSpPr>
        <p:sp>
          <p:nvSpPr>
            <p:cNvPr id="12" name="Oval 24">
              <a:extLst>
                <a:ext uri="{FF2B5EF4-FFF2-40B4-BE49-F238E27FC236}">
                  <a16:creationId xmlns:a16="http://schemas.microsoft.com/office/drawing/2014/main" id="{0EFF62CA-8D8E-463E-BBF5-290E24642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6" y="2163"/>
              <a:ext cx="227" cy="227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3" name="Oval 25">
              <a:extLst>
                <a:ext uri="{FF2B5EF4-FFF2-40B4-BE49-F238E27FC236}">
                  <a16:creationId xmlns:a16="http://schemas.microsoft.com/office/drawing/2014/main" id="{94BD8926-FC99-4750-9326-F01836797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3" y="2054"/>
              <a:ext cx="453" cy="453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14" name="Line 26">
              <a:extLst>
                <a:ext uri="{FF2B5EF4-FFF2-40B4-BE49-F238E27FC236}">
                  <a16:creationId xmlns:a16="http://schemas.microsoft.com/office/drawing/2014/main" id="{D1838DCF-43DA-47AD-8E21-1FCF371AD1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60" y="2053"/>
              <a:ext cx="1164" cy="11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5" name="Line 28">
              <a:extLst>
                <a:ext uri="{FF2B5EF4-FFF2-40B4-BE49-F238E27FC236}">
                  <a16:creationId xmlns:a16="http://schemas.microsoft.com/office/drawing/2014/main" id="{FB5DD089-F035-42AF-852A-CA64FEE54F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3" y="2394"/>
              <a:ext cx="1197" cy="1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16" name="Group 48">
            <a:extLst>
              <a:ext uri="{FF2B5EF4-FFF2-40B4-BE49-F238E27FC236}">
                <a16:creationId xmlns:a16="http://schemas.microsoft.com/office/drawing/2014/main" id="{C67B6A92-B4E8-4788-9399-822AC8EF37F2}"/>
              </a:ext>
            </a:extLst>
          </p:cNvPr>
          <p:cNvGrpSpPr>
            <a:grpSpLocks/>
          </p:cNvGrpSpPr>
          <p:nvPr/>
        </p:nvGrpSpPr>
        <p:grpSpPr bwMode="auto">
          <a:xfrm>
            <a:off x="6016015" y="3696462"/>
            <a:ext cx="2397125" cy="720725"/>
            <a:chOff x="3608" y="2837"/>
            <a:chExt cx="1510" cy="454"/>
          </a:xfrm>
        </p:grpSpPr>
        <p:sp>
          <p:nvSpPr>
            <p:cNvPr id="17" name="Oval 36">
              <a:extLst>
                <a:ext uri="{FF2B5EF4-FFF2-40B4-BE49-F238E27FC236}">
                  <a16:creationId xmlns:a16="http://schemas.microsoft.com/office/drawing/2014/main" id="{95635B37-CC4E-42F3-A136-008131F7B4D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891" y="2947"/>
              <a:ext cx="227" cy="227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18" name="Oval 37">
              <a:extLst>
                <a:ext uri="{FF2B5EF4-FFF2-40B4-BE49-F238E27FC236}">
                  <a16:creationId xmlns:a16="http://schemas.microsoft.com/office/drawing/2014/main" id="{88365874-F4BC-4DCC-A5C9-C3CF0621D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8" y="2838"/>
              <a:ext cx="453" cy="453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9" name="Line 38">
              <a:extLst>
                <a:ext uri="{FF2B5EF4-FFF2-40B4-BE49-F238E27FC236}">
                  <a16:creationId xmlns:a16="http://schemas.microsoft.com/office/drawing/2014/main" id="{93076260-3B84-4265-BE72-77A0AE7F81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40" y="2837"/>
              <a:ext cx="1164" cy="11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0" name="Line 39">
              <a:extLst>
                <a:ext uri="{FF2B5EF4-FFF2-40B4-BE49-F238E27FC236}">
                  <a16:creationId xmlns:a16="http://schemas.microsoft.com/office/drawing/2014/main" id="{B5512F2A-C328-47B3-A7FF-5F50064F87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24" y="3178"/>
              <a:ext cx="1197" cy="1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21" name="Group 57">
            <a:extLst>
              <a:ext uri="{FF2B5EF4-FFF2-40B4-BE49-F238E27FC236}">
                <a16:creationId xmlns:a16="http://schemas.microsoft.com/office/drawing/2014/main" id="{8191C8A1-01F8-4794-8DBD-EAEA76A27CD9}"/>
              </a:ext>
            </a:extLst>
          </p:cNvPr>
          <p:cNvGrpSpPr>
            <a:grpSpLocks/>
          </p:cNvGrpSpPr>
          <p:nvPr/>
        </p:nvGrpSpPr>
        <p:grpSpPr bwMode="auto">
          <a:xfrm>
            <a:off x="6016015" y="4955564"/>
            <a:ext cx="2462213" cy="541338"/>
            <a:chOff x="3630" y="3538"/>
            <a:chExt cx="1551" cy="341"/>
          </a:xfrm>
        </p:grpSpPr>
        <p:sp>
          <p:nvSpPr>
            <p:cNvPr id="22" name="Oval 41">
              <a:extLst>
                <a:ext uri="{FF2B5EF4-FFF2-40B4-BE49-F238E27FC236}">
                  <a16:creationId xmlns:a16="http://schemas.microsoft.com/office/drawing/2014/main" id="{0DB1E4B4-5CBA-43A7-AA3B-59EBF0D4B2C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841" y="3539"/>
              <a:ext cx="340" cy="340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3" name="Oval 42">
              <a:extLst>
                <a:ext uri="{FF2B5EF4-FFF2-40B4-BE49-F238E27FC236}">
                  <a16:creationId xmlns:a16="http://schemas.microsoft.com/office/drawing/2014/main" id="{5B363045-B0CB-4F62-A94A-D5692DE57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0" y="3538"/>
              <a:ext cx="340" cy="340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4" name="Line 43">
              <a:extLst>
                <a:ext uri="{FF2B5EF4-FFF2-40B4-BE49-F238E27FC236}">
                  <a16:creationId xmlns:a16="http://schemas.microsoft.com/office/drawing/2014/main" id="{08F854F2-05ED-4984-B4D4-36F7D49919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2" y="3539"/>
              <a:ext cx="121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1" name="Line 44">
              <a:extLst>
                <a:ext uri="{FF2B5EF4-FFF2-40B4-BE49-F238E27FC236}">
                  <a16:creationId xmlns:a16="http://schemas.microsoft.com/office/drawing/2014/main" id="{6C4FC354-8694-487E-9610-80C4C29472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98" y="3878"/>
              <a:ext cx="119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sp>
        <p:nvSpPr>
          <p:cNvPr id="32" name="Text Box 55">
            <a:extLst>
              <a:ext uri="{FF2B5EF4-FFF2-40B4-BE49-F238E27FC236}">
                <a16:creationId xmlns:a16="http://schemas.microsoft.com/office/drawing/2014/main" id="{F2C1B01E-D1CF-40DC-ADFE-D7B1BD32C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715" y="4741252"/>
            <a:ext cx="49212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i = 1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   - </a:t>
            </a:r>
            <a:r>
              <a:rPr kumimoji="0" lang="en-GB" altLang="en-US" sz="18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no change</a:t>
            </a:r>
            <a:r>
              <a:rPr kumimoji="0" lang="en-GB" altLang="en-US" sz="1800" b="0" i="0" u="none" strike="noStrike" kern="0" cap="none" spc="0" normalizeH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 of number of revolutions 	nor the torque</a:t>
            </a:r>
            <a:endParaRPr kumimoji="0" lang="en-GB" altLang="en-US" sz="1800" b="0" i="0" u="none" strike="noStrike" kern="0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	 (n</a:t>
            </a:r>
            <a:r>
              <a:rPr kumimoji="0" lang="hr-HR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1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=n</a:t>
            </a:r>
            <a:r>
              <a:rPr kumimoji="0" lang="hr-HR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2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; D</a:t>
            </a:r>
            <a:r>
              <a:rPr kumimoji="0" lang="hr-HR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1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=D</a:t>
            </a:r>
            <a:r>
              <a:rPr kumimoji="0" lang="hr-HR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2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3" name="Text Box 56">
            <a:extLst>
              <a:ext uri="{FF2B5EF4-FFF2-40B4-BE49-F238E27FC236}">
                <a16:creationId xmlns:a16="http://schemas.microsoft.com/office/drawing/2014/main" id="{D7DE9109-7263-43C9-8FC5-4C6CD4E72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290" y="3522052"/>
            <a:ext cx="492125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i &lt; 1</a:t>
            </a:r>
            <a:r>
              <a:rPr kumimoji="0" lang="hr-HR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 - </a:t>
            </a:r>
            <a:r>
              <a:rPr kumimoji="0" lang="en-GB" altLang="en-US" sz="18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multiplier; increase of the number of 	revolutions; decrease of the torque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	 (n</a:t>
            </a:r>
            <a:r>
              <a:rPr kumimoji="0" lang="hr-HR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1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&lt;n</a:t>
            </a:r>
            <a:r>
              <a:rPr kumimoji="0" lang="hr-HR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2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; D</a:t>
            </a:r>
            <a:r>
              <a:rPr kumimoji="0" lang="hr-HR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1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&gt;D</a:t>
            </a:r>
            <a:r>
              <a:rPr kumimoji="0" lang="hr-HR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2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</a:rPr>
              <a:t>)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4" name="Pravokutnik 33">
            <a:extLst>
              <a:ext uri="{FF2B5EF4-FFF2-40B4-BE49-F238E27FC236}">
                <a16:creationId xmlns:a16="http://schemas.microsoft.com/office/drawing/2014/main" id="{85A235A1-059E-46DF-ABA3-84C0AF427569}"/>
              </a:ext>
            </a:extLst>
          </p:cNvPr>
          <p:cNvSpPr/>
          <p:nvPr/>
        </p:nvSpPr>
        <p:spPr>
          <a:xfrm>
            <a:off x="685799" y="1325822"/>
            <a:ext cx="81276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>
                <a:solidFill>
                  <a:schemeClr val="tx1">
                    <a:lumMod val="75000"/>
                    <a:lumOff val="25000"/>
                  </a:schemeClr>
                </a:solidFill>
              </a:rPr>
              <a:t>The importance of transmission ratio</a:t>
            </a:r>
          </a:p>
        </p:txBody>
      </p:sp>
    </p:spTree>
    <p:extLst>
      <p:ext uri="{BB962C8B-B14F-4D97-AF65-F5344CB8AC3E}">
        <p14:creationId xmlns:p14="http://schemas.microsoft.com/office/powerpoint/2010/main" val="156797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685800" y="1325822"/>
            <a:ext cx="793750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Practical example</a:t>
            </a:r>
          </a:p>
          <a:p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An engine with a 700 rpm belt drive transmits the power from the shaft of 100mm in diameter to another shaft on which there is a pulley of 400mm in diameter. What is the rotation speed of another pulley? 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C7F6D61E-46E8-4D93-8423-870741BD9AB3}"/>
              </a:ext>
            </a:extLst>
          </p:cNvPr>
          <p:cNvSpPr/>
          <p:nvPr/>
        </p:nvSpPr>
        <p:spPr>
          <a:xfrm>
            <a:off x="685800" y="3533344"/>
            <a:ext cx="39633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=700 rpm</a:t>
            </a: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100mm =0,1m</a:t>
            </a: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400mm= 0,4m</a:t>
            </a:r>
          </a:p>
          <a:p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Required: n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?</a:t>
            </a:r>
          </a:p>
          <a:p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AF13D67D-014C-4821-B765-2F87C641CCAF}"/>
              </a:ext>
            </a:extLst>
          </p:cNvPr>
          <p:cNvSpPr/>
          <p:nvPr/>
        </p:nvSpPr>
        <p:spPr>
          <a:xfrm>
            <a:off x="4504063" y="3533344"/>
            <a:ext cx="39633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Answer: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niOkvir 7">
                <a:extLst>
                  <a:ext uri="{FF2B5EF4-FFF2-40B4-BE49-F238E27FC236}">
                    <a16:creationId xmlns:a16="http://schemas.microsoft.com/office/drawing/2014/main" id="{AF147C25-0FA3-47DB-932B-ACBFD76B85D3}"/>
                  </a:ext>
                </a:extLst>
              </p:cNvPr>
              <p:cNvSpPr txBox="1"/>
              <p:nvPr/>
            </p:nvSpPr>
            <p:spPr>
              <a:xfrm>
                <a:off x="4572000" y="4441285"/>
                <a:ext cx="16995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GB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TekstniOkvir 7">
                <a:extLst>
                  <a:ext uri="{FF2B5EF4-FFF2-40B4-BE49-F238E27FC236}">
                    <a16:creationId xmlns:a16="http://schemas.microsoft.com/office/drawing/2014/main" id="{AF147C25-0FA3-47DB-932B-ACBFD76B8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441285"/>
                <a:ext cx="1699504" cy="276999"/>
              </a:xfrm>
              <a:prstGeom prst="rect">
                <a:avLst/>
              </a:prstGeom>
              <a:blipFill>
                <a:blip r:embed="rId4"/>
                <a:stretch>
                  <a:fillRect l="-1434" b="-1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kstniOkvir 8">
                <a:extLst>
                  <a:ext uri="{FF2B5EF4-FFF2-40B4-BE49-F238E27FC236}">
                    <a16:creationId xmlns:a16="http://schemas.microsoft.com/office/drawing/2014/main" id="{836D77C4-3A06-496A-AC80-551D2726DD66}"/>
                  </a:ext>
                </a:extLst>
              </p:cNvPr>
              <p:cNvSpPr txBox="1"/>
              <p:nvPr/>
            </p:nvSpPr>
            <p:spPr>
              <a:xfrm>
                <a:off x="4409653" y="4971036"/>
                <a:ext cx="1699504" cy="5712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kstniOkvir 8">
                <a:extLst>
                  <a:ext uri="{FF2B5EF4-FFF2-40B4-BE49-F238E27FC236}">
                    <a16:creationId xmlns:a16="http://schemas.microsoft.com/office/drawing/2014/main" id="{836D77C4-3A06-496A-AC80-551D2726DD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653" y="4971036"/>
                <a:ext cx="1699504" cy="5712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kstniOkvir 9">
                <a:extLst>
                  <a:ext uri="{FF2B5EF4-FFF2-40B4-BE49-F238E27FC236}">
                    <a16:creationId xmlns:a16="http://schemas.microsoft.com/office/drawing/2014/main" id="{ADC2F3A0-539E-4E96-AAC7-1BFF11F3BE93}"/>
                  </a:ext>
                </a:extLst>
              </p:cNvPr>
              <p:cNvSpPr txBox="1"/>
              <p:nvPr/>
            </p:nvSpPr>
            <p:spPr>
              <a:xfrm>
                <a:off x="4409653" y="5693141"/>
                <a:ext cx="1861851" cy="5497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0,1</m:t>
                          </m:r>
                          <m:r>
                            <a:rPr lang="en-GB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700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" name="TekstniOkvir 9">
                <a:extLst>
                  <a:ext uri="{FF2B5EF4-FFF2-40B4-BE49-F238E27FC236}">
                    <a16:creationId xmlns:a16="http://schemas.microsoft.com/office/drawing/2014/main" id="{ADC2F3A0-539E-4E96-AAC7-1BFF11F3B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653" y="5693141"/>
                <a:ext cx="1861851" cy="5497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kstniOkvir 10">
                <a:extLst>
                  <a:ext uri="{FF2B5EF4-FFF2-40B4-BE49-F238E27FC236}">
                    <a16:creationId xmlns:a16="http://schemas.microsoft.com/office/drawing/2014/main" id="{E4040F01-6485-4F6F-BF94-460CBD9F835B}"/>
                  </a:ext>
                </a:extLst>
              </p:cNvPr>
              <p:cNvSpPr txBox="1"/>
              <p:nvPr/>
            </p:nvSpPr>
            <p:spPr>
              <a:xfrm>
                <a:off x="6588926" y="5693141"/>
                <a:ext cx="186185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=175</m:t>
                      </m:r>
                      <m:r>
                        <a:rPr lang="en-GB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𝑜𝑘𝑟</m:t>
                      </m:r>
                      <m:r>
                        <a:rPr lang="en-GB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GB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𝑚𝑖𝑛</m:t>
                      </m:r>
                    </m:oMath>
                  </m:oMathPara>
                </a14:m>
                <a:endParaRPr lang="en-GB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1" name="TekstniOkvir 10">
                <a:extLst>
                  <a:ext uri="{FF2B5EF4-FFF2-40B4-BE49-F238E27FC236}">
                    <a16:creationId xmlns:a16="http://schemas.microsoft.com/office/drawing/2014/main" id="{E4040F01-6485-4F6F-BF94-460CBD9F83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926" y="5693141"/>
                <a:ext cx="1861851" cy="276999"/>
              </a:xfrm>
              <a:prstGeom prst="rect">
                <a:avLst/>
              </a:prstGeom>
              <a:blipFill>
                <a:blip r:embed="rId7"/>
                <a:stretch>
                  <a:fillRect l="-1311" t="-2222" r="-2951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3980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91550721-A128-4172-8C53-5009C7B33AAE}"/>
              </a:ext>
            </a:extLst>
          </p:cNvPr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9864"/>
            <a:ext cx="2432050" cy="5359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C4067E-322F-4787-9273-5767148BB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17865"/>
            <a:ext cx="2005758" cy="573074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F65135FC-59F7-4EC8-A456-48630578C698}"/>
              </a:ext>
            </a:extLst>
          </p:cNvPr>
          <p:cNvSpPr/>
          <p:nvPr/>
        </p:nvSpPr>
        <p:spPr>
          <a:xfrm>
            <a:off x="773352" y="1325822"/>
            <a:ext cx="79375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Reference list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F5C8771C-1588-47DE-8990-F89FE25212DC}"/>
              </a:ext>
            </a:extLst>
          </p:cNvPr>
          <p:cNvSpPr txBox="1"/>
          <p:nvPr/>
        </p:nvSpPr>
        <p:spPr>
          <a:xfrm>
            <a:off x="787939" y="2593056"/>
            <a:ext cx="7937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/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[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1</a:t>
            </a:r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]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it-IT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E. </a:t>
            </a:r>
            <a:r>
              <a:rPr lang="it-IT" sz="1200" b="0" i="0" u="none" strike="noStrike" dirty="0" err="1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Hercigonja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, Eduard, 2005,</a:t>
            </a:r>
            <a:r>
              <a:rPr lang="it-IT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it-IT" sz="1200" b="0" i="0" u="none" strike="noStrike" dirty="0" err="1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Strojni</a:t>
            </a:r>
            <a:r>
              <a:rPr lang="it-IT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 elementi 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1, Školska knjiga, Zagreb</a:t>
            </a:r>
            <a:r>
              <a:rPr lang="en-US" sz="1200" b="0" i="0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hr-HR" sz="1200" b="0" i="0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​</a:t>
            </a:r>
            <a:endParaRPr lang="hr-HR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[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2</a:t>
            </a:r>
            <a:r>
              <a:rPr lang="en-US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]</a:t>
            </a:r>
            <a:r>
              <a:rPr lang="hr-HR" sz="12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 E. Hercigonja, Eduard, 2005, Strojni elementi 2, Školska knjiga, Zagreb</a:t>
            </a:r>
            <a:r>
              <a:rPr lang="en-US" sz="1200" b="0" i="0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296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Tema sustav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sustava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sustav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661</TotalTime>
  <Words>454</Words>
  <Application>Microsoft Office PowerPoint</Application>
  <PresentationFormat>Prikaz na zaslonu (4:3)</PresentationFormat>
  <Paragraphs>94</Paragraphs>
  <Slides>13</Slides>
  <Notes>1</Notes>
  <HiddenSlides>0</HiddenSlides>
  <MMClips>0</MMClips>
  <ScaleCrop>false</ScaleCrop>
  <HeadingPairs>
    <vt:vector size="8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Uloženi OLE poslužitelji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Segoe UI</vt:lpstr>
      <vt:lpstr>Tema sustava Office</vt:lpstr>
      <vt:lpstr>Equation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Ana Sedlar</dc:creator>
  <cp:lastModifiedBy>Ksenija</cp:lastModifiedBy>
  <cp:revision>66</cp:revision>
  <dcterms:created xsi:type="dcterms:W3CDTF">2022-04-18T15:11:44Z</dcterms:created>
  <dcterms:modified xsi:type="dcterms:W3CDTF">2024-01-25T16:10:32Z</dcterms:modified>
</cp:coreProperties>
</file>