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custom-properties+xml" PartName="/docProps/custom.xml"/>
  <Override ContentType="application/binary" PartName="/ppt/metadata"/>
  <Override ContentType="application/vnd.openxmlformats-officedocument.presentationml.notesMaster+xml" PartName="/ppt/notesMasters/notesMaster1.xml"/>
  <Override ContentType="application/vnd.openxmlformats-officedocument.presentationml.presProps+xml" PartName="/ppt/presProps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14" roundtripDataSignature="AMtx7mh8pgYzF45IWps1H0JO+4mOsGBEv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85489004-F599-4E9D-9696-B567FA59E014}">
  <a:tblStyle styleId="{85489004-F599-4E9D-9696-B567FA59E014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14" Type="http://customschemas.google.com/relationships/presentationmetadata" Target="meta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2" y="0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2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2" y="8685212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2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3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4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5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6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7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aslovni slajd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9"/>
          <p:cNvSpPr txBox="1"/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9"/>
          <p:cNvSpPr txBox="1"/>
          <p:nvPr>
            <p:ph idx="1" type="subTitle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/>
            </a:lvl1pPr>
            <a:lvl2pPr lvl="1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/>
            </a:lvl2pPr>
            <a:lvl3pPr lvl="2" algn="ct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/>
            </a:lvl3pPr>
            <a:lvl4pPr lvl="3" algn="ct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4pPr>
            <a:lvl5pPr lvl="4" algn="ct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9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9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9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komiti naslov i tekst" type="vertTitleAndTx">
  <p:cSld name="VERTICAL_TITLE_AND_VERTICAL_TEX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0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0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10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0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0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aslov i okomiti tekst" type="vertTx">
  <p:cSld name="VERTICAL_TEXT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1"/>
          <p:cNvSpPr txBox="1"/>
          <p:nvPr>
            <p:ph idx="1" type="body"/>
          </p:nvPr>
        </p:nvSpPr>
        <p:spPr>
          <a:xfrm rot="5400000">
            <a:off x="2309019" y="-251619"/>
            <a:ext cx="4525962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0" name="Google Shape;30;p11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1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1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ka s opisom" type="picTx">
  <p:cSld name="PICTURE_WITH_CAPTION_TEX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2"/>
          <p:cNvSpPr txBox="1"/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3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2"/>
          <p:cNvSpPr/>
          <p:nvPr>
            <p:ph idx="2" type="pic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36" name="Google Shape;36;p12"/>
          <p:cNvSpPr txBox="1"/>
          <p:nvPr>
            <p:ph idx="1" type="body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1pPr>
            <a:lvl2pPr indent="-228600" lvl="1" marL="9144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2pPr>
            <a:lvl3pPr indent="-228600" lvl="2" marL="1371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3pPr>
            <a:lvl4pPr indent="-228600" lvl="3" marL="1828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4pPr>
            <a:lvl5pPr indent="-228600" lvl="4" marL="22860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37" name="Google Shape;37;p12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2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2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adržaj s opisom" type="objTx">
  <p:cSld name="OBJECT_WITH_CAPTION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3"/>
          <p:cNvSpPr txBox="1"/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3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3"/>
          <p:cNvSpPr txBox="1"/>
          <p:nvPr>
            <p:ph idx="1" type="body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43" name="Google Shape;43;p13"/>
          <p:cNvSpPr txBox="1"/>
          <p:nvPr>
            <p:ph idx="2" type="body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1pPr>
            <a:lvl2pPr indent="-228600" lvl="1" marL="9144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2pPr>
            <a:lvl3pPr indent="-228600" lvl="2" marL="1371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3pPr>
            <a:lvl4pPr indent="-228600" lvl="3" marL="1828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4pPr>
            <a:lvl5pPr indent="-228600" lvl="4" marL="22860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44" name="Google Shape;44;p13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13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3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razno" type="blank">
  <p:cSld name="BLANK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4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4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14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amo naslov" type="titleOnly">
  <p:cSld name="TITLE_ONLY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5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5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15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5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Usporedba" type="twoTxTwoObj">
  <p:cSld name="TWO_OBJECTS_WITH_TEXT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6"/>
          <p:cNvSpPr txBox="1"/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6"/>
          <p:cNvSpPr txBox="1"/>
          <p:nvPr>
            <p:ph idx="1" type="body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9" name="Google Shape;59;p16"/>
          <p:cNvSpPr txBox="1"/>
          <p:nvPr>
            <p:ph idx="2" type="body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0" name="Google Shape;60;p16"/>
          <p:cNvSpPr txBox="1"/>
          <p:nvPr>
            <p:ph idx="3" type="body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1" name="Google Shape;61;p16"/>
          <p:cNvSpPr txBox="1"/>
          <p:nvPr>
            <p:ph idx="4" type="body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2" name="Google Shape;62;p16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6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6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va sadržaja" type="twoObj">
  <p:cSld name="TWO_OBJECTS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7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8" name="Google Shape;68;p17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9" name="Google Shape;69;p17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7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7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aglavlje sekcije" type="secHead">
  <p:cSld name="SECTION_HEADER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8"/>
          <p:cNvSpPr txBox="1"/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8"/>
          <p:cNvSpPr txBox="1"/>
          <p:nvPr>
            <p:ph idx="1" type="body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75" name="Google Shape;75;p18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8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8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aslov i sadržaj" type="obj">
  <p:cSld name="OBJEC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9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9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9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9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8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8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8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8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8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4.jpg"/><Relationship Id="rId4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4.jpg"/><Relationship Id="rId4" Type="http://schemas.openxmlformats.org/officeDocument/2006/relationships/image" Target="../media/image5.png"/><Relationship Id="rId5" Type="http://schemas.openxmlformats.org/officeDocument/2006/relationships/image" Target="../media/image18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4.jpg"/><Relationship Id="rId4" Type="http://schemas.openxmlformats.org/officeDocument/2006/relationships/image" Target="../media/image5.png"/><Relationship Id="rId5" Type="http://schemas.openxmlformats.org/officeDocument/2006/relationships/image" Target="../media/image4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4.jpg"/><Relationship Id="rId4" Type="http://schemas.openxmlformats.org/officeDocument/2006/relationships/image" Target="../media/image5.png"/><Relationship Id="rId5" Type="http://schemas.openxmlformats.org/officeDocument/2006/relationships/image" Target="../media/image2.png"/><Relationship Id="rId6" Type="http://schemas.openxmlformats.org/officeDocument/2006/relationships/image" Target="../media/image12.png"/><Relationship Id="rId7" Type="http://schemas.openxmlformats.org/officeDocument/2006/relationships/image" Target="../media/image1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4.jpg"/><Relationship Id="rId4" Type="http://schemas.openxmlformats.org/officeDocument/2006/relationships/image" Target="../media/image5.png"/><Relationship Id="rId5" Type="http://schemas.openxmlformats.org/officeDocument/2006/relationships/image" Target="../media/image9.png"/><Relationship Id="rId6" Type="http://schemas.openxmlformats.org/officeDocument/2006/relationships/image" Target="../media/image1.png"/><Relationship Id="rId7" Type="http://schemas.openxmlformats.org/officeDocument/2006/relationships/image" Target="../media/image7.png"/><Relationship Id="rId8" Type="http://schemas.openxmlformats.org/officeDocument/2006/relationships/image" Target="../media/image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4.jpg"/><Relationship Id="rId4" Type="http://schemas.openxmlformats.org/officeDocument/2006/relationships/image" Target="../media/image5.png"/><Relationship Id="rId9" Type="http://schemas.openxmlformats.org/officeDocument/2006/relationships/image" Target="../media/image11.png"/><Relationship Id="rId5" Type="http://schemas.openxmlformats.org/officeDocument/2006/relationships/image" Target="../media/image8.png"/><Relationship Id="rId6" Type="http://schemas.openxmlformats.org/officeDocument/2006/relationships/image" Target="../media/image16.png"/><Relationship Id="rId7" Type="http://schemas.openxmlformats.org/officeDocument/2006/relationships/image" Target="../media/image17.png"/><Relationship Id="rId8" Type="http://schemas.openxmlformats.org/officeDocument/2006/relationships/image" Target="../media/image10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4.jpg"/><Relationship Id="rId4" Type="http://schemas.openxmlformats.org/officeDocument/2006/relationships/image" Target="../media/image5.png"/><Relationship Id="rId5" Type="http://schemas.openxmlformats.org/officeDocument/2006/relationships/hyperlink" Target="https://www.bu.edu/moss/mechanics-of-materials-bending-normal-stress/" TargetMode="External"/><Relationship Id="rId6" Type="http://schemas.openxmlformats.org/officeDocument/2006/relationships/hyperlink" Target="https://mechanicalc.com/reference/strength-of-materials" TargetMode="External"/><Relationship Id="rId7" Type="http://schemas.openxmlformats.org/officeDocument/2006/relationships/hyperlink" Target="https://sites.google.com/site/mechanicalstuff4u/contents-of-m/strength-of-materials" TargetMode="External"/><Relationship Id="rId8" Type="http://schemas.openxmlformats.org/officeDocument/2006/relationships/hyperlink" Target="https://me-engg-education.blogspot.com/2018/02/bending-and-torsion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Google Shape;88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5800" y="439737"/>
            <a:ext cx="2432050" cy="53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85800" y="6018212"/>
            <a:ext cx="2005012" cy="573087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90" name="Google Shape;90;p1"/>
          <p:cNvGraphicFramePr/>
          <p:nvPr/>
        </p:nvGraphicFramePr>
        <p:xfrm>
          <a:off x="1589087" y="2587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{85489004-F599-4E9D-9696-B567FA59E014}</a:tableStyleId>
              </a:tblPr>
              <a:tblGrid>
                <a:gridCol w="1641475"/>
                <a:gridCol w="4324350"/>
              </a:tblGrid>
              <a:tr h="560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3600"/>
                        <a:buFont typeface="Calibri"/>
                        <a:buNone/>
                      </a:pPr>
                      <a:r>
                        <a:rPr b="1" i="1" lang="en-US" sz="36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Field</a:t>
                      </a:r>
                      <a:endParaRPr/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3600"/>
                        <a:buFont typeface="Calibri"/>
                        <a:buNone/>
                      </a:pPr>
                      <a:r>
                        <a:rPr b="1" i="1" lang="en-US" sz="36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Mechanics</a:t>
                      </a:r>
                      <a:endParaRPr/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00"/>
                    </a:solidFill>
                  </a:tcPr>
                </a:tc>
              </a:tr>
              <a:tr h="5619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3600"/>
                        <a:buFont typeface="Calibri"/>
                        <a:buNone/>
                      </a:pPr>
                      <a:r>
                        <a:rPr b="1" i="1" lang="en-US" sz="36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Chapter</a:t>
                      </a:r>
                      <a:endParaRPr/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3600"/>
                        <a:buFont typeface="Calibri"/>
                        <a:buNone/>
                      </a:pPr>
                      <a:r>
                        <a:rPr b="1" i="1" lang="en-US" sz="36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Strength of materials</a:t>
                      </a:r>
                      <a:endParaRPr/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2D050"/>
                    </a:solidFill>
                  </a:tcPr>
                </a:tc>
              </a:tr>
              <a:tr h="5984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3600"/>
                        <a:buFont typeface="Calibri"/>
                        <a:buNone/>
                      </a:pPr>
                      <a:r>
                        <a:rPr b="1" i="1" lang="en-US" sz="36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Subtitle</a:t>
                      </a:r>
                      <a:endParaRPr/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3600"/>
                        <a:buFont typeface="Calibri"/>
                        <a:buNone/>
                      </a:pPr>
                      <a:r>
                        <a:rPr b="1" i="1" lang="en-US" sz="36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Torsion example</a:t>
                      </a:r>
                      <a:endParaRPr/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oogle Shape;95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5800" y="439737"/>
            <a:ext cx="2432050" cy="53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85800" y="6018212"/>
            <a:ext cx="2005012" cy="573087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2"/>
          <p:cNvSpPr txBox="1"/>
          <p:nvPr/>
        </p:nvSpPr>
        <p:spPr>
          <a:xfrm>
            <a:off x="685800" y="1325562"/>
            <a:ext cx="7977187" cy="16319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Torsion is a moment that twists a structure. Unlike axial loads which produce a uniform, or average, stress over the cross-section of the object, a torsion creates a distribution of stress over the cross-section. When torsion is applied to the structure, it will twist along the long axis of the rod and its cross section remains circular. </a:t>
            </a:r>
            <a:endParaRPr/>
          </a:p>
        </p:txBody>
      </p:sp>
      <p:grpSp>
        <p:nvGrpSpPr>
          <p:cNvPr id="98" name="Google Shape;98;p2"/>
          <p:cNvGrpSpPr/>
          <p:nvPr/>
        </p:nvGrpSpPr>
        <p:grpSpPr>
          <a:xfrm>
            <a:off x="2871787" y="2963862"/>
            <a:ext cx="5146675" cy="3627437"/>
            <a:chOff x="2871665" y="2964596"/>
            <a:chExt cx="5146920" cy="3626704"/>
          </a:xfrm>
        </p:grpSpPr>
        <p:pic>
          <p:nvPicPr>
            <p:cNvPr descr="torz1" id="99" name="Google Shape;99;p2"/>
            <p:cNvPicPr preferRelativeResize="0"/>
            <p:nvPr/>
          </p:nvPicPr>
          <p:blipFill rotWithShape="1">
            <a:blip r:embed="rId5">
              <a:alphaModFix/>
            </a:blip>
            <a:srcRect b="41" l="0" r="0" t="0"/>
            <a:stretch/>
          </p:blipFill>
          <p:spPr>
            <a:xfrm>
              <a:off x="2871665" y="2964596"/>
              <a:ext cx="4635214" cy="362670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0" name="Google Shape;100;p2"/>
            <p:cNvSpPr txBox="1"/>
            <p:nvPr/>
          </p:nvSpPr>
          <p:spPr>
            <a:xfrm>
              <a:off x="5189272" y="3094892"/>
              <a:ext cx="2829313" cy="369332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None/>
              </a:pPr>
              <a:r>
                <a:rPr b="0" i="0" lang="en-US" sz="18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a</a:t>
              </a:r>
              <a:endParaRPr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Google Shape;105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5800" y="439737"/>
            <a:ext cx="2432050" cy="53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85800" y="6018212"/>
            <a:ext cx="2005012" cy="573087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3"/>
          <p:cNvSpPr txBox="1"/>
          <p:nvPr/>
        </p:nvSpPr>
        <p:spPr>
          <a:xfrm>
            <a:off x="685800" y="2095500"/>
            <a:ext cx="7977300" cy="132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Determine the diameter of the shaft through which the power is transmitted belt transmission if the diameter of the pulley is 300 mm,</a:t>
            </a:r>
            <a:endParaRPr/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the force in the working arm is 6 kN, and the permissible stress is 12 MPa. </a:t>
            </a:r>
            <a:endParaRPr/>
          </a:p>
        </p:txBody>
      </p:sp>
      <p:sp>
        <p:nvSpPr>
          <p:cNvPr id="108" name="Google Shape;108;p3"/>
          <p:cNvSpPr txBox="1"/>
          <p:nvPr/>
        </p:nvSpPr>
        <p:spPr>
          <a:xfrm>
            <a:off x="685800" y="3665537"/>
            <a:ext cx="1633537" cy="922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D = 300 mm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F = 6 kN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800"/>
              <a:buFont typeface="Times New Roman"/>
              <a:buNone/>
            </a:pPr>
            <a:r>
              <a:rPr b="0" i="0" lang="en-US" sz="1800" u="none" cap="none" strike="noStrike">
                <a:solidFill>
                  <a:srgbClr val="4040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τ</a:t>
            </a:r>
            <a:r>
              <a:rPr b="0" baseline="-25000" i="0" lang="en-US" sz="18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tdop</a:t>
            </a:r>
            <a:r>
              <a:rPr b="0" i="0" lang="en-US" sz="18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 = 12 MPa</a:t>
            </a:r>
            <a:endParaRPr/>
          </a:p>
        </p:txBody>
      </p:sp>
      <p:sp>
        <p:nvSpPr>
          <p:cNvPr id="109" name="Google Shape;109;p3"/>
          <p:cNvSpPr txBox="1"/>
          <p:nvPr/>
        </p:nvSpPr>
        <p:spPr>
          <a:xfrm>
            <a:off x="685800" y="1325562"/>
            <a:ext cx="7981950" cy="5238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Practical example</a:t>
            </a:r>
            <a:endParaRPr/>
          </a:p>
        </p:txBody>
      </p:sp>
      <p:grpSp>
        <p:nvGrpSpPr>
          <p:cNvPr id="110" name="Google Shape;110;p3"/>
          <p:cNvGrpSpPr/>
          <p:nvPr/>
        </p:nvGrpSpPr>
        <p:grpSpPr>
          <a:xfrm>
            <a:off x="3903662" y="3189287"/>
            <a:ext cx="2921000" cy="2600325"/>
            <a:chOff x="3903786" y="3188677"/>
            <a:chExt cx="2920635" cy="2601472"/>
          </a:xfrm>
        </p:grpSpPr>
        <p:pic>
          <p:nvPicPr>
            <p:cNvPr descr="primjer4" id="111" name="Google Shape;111;p3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4184408" y="3439062"/>
              <a:ext cx="2640013" cy="235108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2" name="Google Shape;112;p3"/>
            <p:cNvSpPr txBox="1"/>
            <p:nvPr/>
          </p:nvSpPr>
          <p:spPr>
            <a:xfrm>
              <a:off x="3903786" y="3188677"/>
              <a:ext cx="855784" cy="476324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Google Shape;117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5800" y="439737"/>
            <a:ext cx="2432050" cy="53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85800" y="6018212"/>
            <a:ext cx="2005012" cy="573087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4"/>
          <p:cNvSpPr txBox="1"/>
          <p:nvPr/>
        </p:nvSpPr>
        <p:spPr>
          <a:xfrm>
            <a:off x="636587" y="1487487"/>
            <a:ext cx="2005012" cy="369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Torsional moment</a:t>
            </a:r>
            <a:endParaRPr/>
          </a:p>
        </p:txBody>
      </p:sp>
      <p:pic>
        <p:nvPicPr>
          <p:cNvPr id="120" name="Google Shape;120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582987" y="1857375"/>
            <a:ext cx="1446212" cy="78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084512" y="3740150"/>
            <a:ext cx="2436812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287712" y="2724150"/>
            <a:ext cx="2030412" cy="787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Google Shape;127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5800" y="439737"/>
            <a:ext cx="2432050" cy="53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85800" y="6018212"/>
            <a:ext cx="2005012" cy="573087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5"/>
          <p:cNvSpPr txBox="1"/>
          <p:nvPr/>
        </p:nvSpPr>
        <p:spPr>
          <a:xfrm>
            <a:off x="636587" y="1487487"/>
            <a:ext cx="1684337" cy="369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Shaft diameter</a:t>
            </a:r>
            <a:endParaRPr/>
          </a:p>
        </p:txBody>
      </p:sp>
      <p:pic>
        <p:nvPicPr>
          <p:cNvPr id="130" name="Google Shape;130;p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798887" y="1897062"/>
            <a:ext cx="1546225" cy="990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773487" y="2979737"/>
            <a:ext cx="2054225" cy="88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808412" y="4178300"/>
            <a:ext cx="1419225" cy="40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783012" y="4868862"/>
            <a:ext cx="1422400" cy="406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Google Shape;138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5800" y="439737"/>
            <a:ext cx="2432050" cy="53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85800" y="6018212"/>
            <a:ext cx="2005012" cy="573087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6"/>
          <p:cNvSpPr txBox="1"/>
          <p:nvPr/>
        </p:nvSpPr>
        <p:spPr>
          <a:xfrm>
            <a:off x="636587" y="1487487"/>
            <a:ext cx="2095500" cy="369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Real torsion stress</a:t>
            </a:r>
            <a:endParaRPr/>
          </a:p>
        </p:txBody>
      </p:sp>
      <p:pic>
        <p:nvPicPr>
          <p:cNvPr id="141" name="Google Shape;141;p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354387" y="1708150"/>
            <a:ext cx="2794000" cy="8651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684587" y="2701925"/>
            <a:ext cx="2133600" cy="5095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086225" y="3646487"/>
            <a:ext cx="965200" cy="88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603625" y="4664075"/>
            <a:ext cx="2235200" cy="88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6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3705225" y="5683250"/>
            <a:ext cx="1727200" cy="45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Google Shape;150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5800" y="439737"/>
            <a:ext cx="2432050" cy="53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85800" y="6018212"/>
            <a:ext cx="2005012" cy="573087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7"/>
          <p:cNvSpPr txBox="1"/>
          <p:nvPr/>
        </p:nvSpPr>
        <p:spPr>
          <a:xfrm>
            <a:off x="685800" y="2095500"/>
            <a:ext cx="7977187" cy="39401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200"/>
              <a:buFont typeface="Arial"/>
              <a:buNone/>
            </a:pPr>
            <a:r>
              <a:rPr b="0" i="0" lang="en-US" sz="120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[1] Kulišić, Boris, 2007, Tehnička mehanika - nauka o čvrstoći s vježbama, Element, Zagreb</a:t>
            </a:r>
            <a:endParaRPr/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>
              <a:solidFill>
                <a:srgbClr val="40404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200"/>
              <a:buFont typeface="Arial"/>
              <a:buNone/>
            </a:pPr>
            <a:r>
              <a:rPr b="0" i="0" lang="en-US" sz="120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[2] Špiranec, Vladimir, 2004, Tehnička mehanika - statika - otpornost - gibanje - mehanizmi, Školska knjiga, Zagreb</a:t>
            </a:r>
            <a:endParaRPr/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>
              <a:solidFill>
                <a:srgbClr val="40404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200"/>
              <a:buFont typeface="Arial"/>
              <a:buNone/>
            </a:pPr>
            <a:r>
              <a:rPr b="0" i="0" lang="en-US" sz="120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[3] Šutalo V., Maković B., Pasanović B., 2007, Tehnička mehanika 1, Neodidacta d.o.o., Zagreb</a:t>
            </a:r>
            <a:endParaRPr/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>
              <a:solidFill>
                <a:srgbClr val="40404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200"/>
              <a:buFont typeface="Arial"/>
              <a:buNone/>
            </a:pPr>
            <a:r>
              <a:rPr b="0" i="0" lang="en-US" sz="120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[4] Šutalo V., Maković B., Pasanović B., 2007, Osnove tehničke mehanike, Neodidacta d.o.o., Zagreb</a:t>
            </a:r>
            <a:endParaRPr/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>
              <a:solidFill>
                <a:srgbClr val="40404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200"/>
              <a:buFont typeface="Arial"/>
              <a:buNone/>
            </a:pPr>
            <a:r>
              <a:rPr b="0" i="0" lang="en-US" sz="120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[5] Mechanics of Slender Structures, from </a:t>
            </a:r>
            <a:r>
              <a:rPr b="0" i="0" lang="en-US" sz="1200" u="sng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https://www.bu.edu/moss/mechanics-of-materials-bending-normal-stress/</a:t>
            </a:r>
            <a:r>
              <a:rPr b="0" i="0" lang="en-US" sz="120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, 24.8.2022.</a:t>
            </a:r>
            <a:endParaRPr/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>
              <a:solidFill>
                <a:srgbClr val="40404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200"/>
              <a:buFont typeface="Arial"/>
              <a:buNone/>
            </a:pPr>
            <a:r>
              <a:rPr b="0" i="0" lang="en-US" sz="120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[6] Strength of Materials, from </a:t>
            </a:r>
            <a:r>
              <a:rPr b="0" i="0" lang="en-US" sz="1200" u="sng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https://mechanicalc.com/reference/strength-of-materials</a:t>
            </a:r>
            <a:r>
              <a:rPr b="0" i="0" lang="en-US" sz="120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, 25.8.2022.</a:t>
            </a:r>
            <a:endParaRPr/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>
              <a:solidFill>
                <a:srgbClr val="40404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200"/>
              <a:buFont typeface="Arial"/>
              <a:buNone/>
            </a:pPr>
            <a:r>
              <a:rPr b="0" i="0" lang="en-US" sz="120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[7] Strength of Materials, from </a:t>
            </a:r>
            <a:r>
              <a:rPr b="0" i="0" lang="en-US" sz="1200" u="sng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https://sites.google.com/site/mechanicalstuff4u/contents-of-m/strength-of-materials</a:t>
            </a:r>
            <a:r>
              <a:rPr b="0" i="0" lang="en-US" sz="120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, 27.8.2022.</a:t>
            </a:r>
            <a:endParaRPr/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>
              <a:solidFill>
                <a:srgbClr val="40404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200"/>
              <a:buFont typeface="Arial"/>
              <a:buNone/>
            </a:pPr>
            <a:r>
              <a:rPr b="0" i="0" lang="en-US" sz="120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[8] Bending and torsion, from </a:t>
            </a:r>
            <a:r>
              <a:rPr b="0" i="0" lang="en-US" sz="1200" u="sng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https://me-engg-education.blogspot.com/2018/02/bending-and-torsion.html</a:t>
            </a:r>
            <a:r>
              <a:rPr b="0" i="0" lang="en-US" sz="120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, 29.8.2022.</a:t>
            </a:r>
            <a:endParaRPr/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t/>
            </a:r>
            <a:endParaRPr b="0" i="0" sz="1400" u="none">
              <a:solidFill>
                <a:srgbClr val="40404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>
              <a:solidFill>
                <a:srgbClr val="40404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" name="Google Shape;153;p7"/>
          <p:cNvSpPr txBox="1"/>
          <p:nvPr/>
        </p:nvSpPr>
        <p:spPr>
          <a:xfrm>
            <a:off x="685800" y="1325562"/>
            <a:ext cx="7981950" cy="5238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2800"/>
              <a:buFont typeface="Arial"/>
              <a:buNone/>
            </a:pPr>
            <a:r>
              <a:rPr b="0" i="0" lang="en-US" sz="280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Reference list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2003-11-11T10:22:52Z</dcterms:created>
  <dc:creator>Romeo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