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3JzCmRLT5aRt9Emwty48jlLEi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88875D-2B7D-4EAE-8BC9-B0264172A2E3}">
  <a:tblStyle styleId="{F688875D-2B7D-4EAE-8BC9-B0264172A2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5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07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ni slajd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 sadržaj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glavlje sekcij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sadržaja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sporedba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o naslov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zn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držaj s opisom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ka s opiso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 okomiti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komiti naslov i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lipart-library.com/clipart/piq8oxXdT.htm" TargetMode="External"/><Relationship Id="rId5" Type="http://schemas.openxmlformats.org/officeDocument/2006/relationships/hyperlink" Target="https://www.cannypic.com/free-vector/man-pushing-box-vector-396689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p1"/>
          <p:cNvGraphicFramePr/>
          <p:nvPr/>
        </p:nvGraphicFramePr>
        <p:xfrm>
          <a:off x="1588770" y="2587465"/>
          <a:ext cx="5966450" cy="1683069"/>
        </p:xfrm>
        <a:graphic>
          <a:graphicData uri="http://schemas.openxmlformats.org/drawingml/2006/table">
            <a:tbl>
              <a:tblPr>
                <a:noFill/>
                <a:tableStyleId>{F688875D-2B7D-4EAE-8BC9-B0264172A2E3}</a:tableStyleId>
              </a:tblPr>
              <a:tblGrid>
                <a:gridCol w="164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3600" b="1" i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3600" b="1" i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Mechanics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3600" b="1" i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3600" b="1" i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Statics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3600" b="1" i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3600" b="1" i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Addition of vectors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95;p2"/>
          <p:cNvGrpSpPr/>
          <p:nvPr/>
        </p:nvGrpSpPr>
        <p:grpSpPr>
          <a:xfrm>
            <a:off x="2322989" y="2072561"/>
            <a:ext cx="4498022" cy="3172639"/>
            <a:chOff x="2043112" y="1263848"/>
            <a:chExt cx="5057775" cy="3655141"/>
          </a:xfrm>
        </p:grpSpPr>
        <p:grpSp>
          <p:nvGrpSpPr>
            <p:cNvPr id="96" name="Google Shape;96;p2"/>
            <p:cNvGrpSpPr/>
            <p:nvPr/>
          </p:nvGrpSpPr>
          <p:grpSpPr>
            <a:xfrm>
              <a:off x="2043112" y="1263848"/>
              <a:ext cx="5057775" cy="3581400"/>
              <a:chOff x="2043112" y="1263848"/>
              <a:chExt cx="5057775" cy="3581400"/>
            </a:xfrm>
          </p:grpSpPr>
          <p:pic>
            <p:nvPicPr>
              <p:cNvPr id="97" name="Google Shape;97;p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043112" y="1263848"/>
                <a:ext cx="5057775" cy="35814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8" name="Google Shape;98;p2"/>
              <p:cNvCxnSpPr/>
              <p:nvPr/>
            </p:nvCxnSpPr>
            <p:spPr>
              <a:xfrm>
                <a:off x="4744631" y="2187104"/>
                <a:ext cx="731136" cy="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99" name="Google Shape;99;p2"/>
              <p:cNvCxnSpPr/>
              <p:nvPr/>
            </p:nvCxnSpPr>
            <p:spPr>
              <a:xfrm>
                <a:off x="6215469" y="2403298"/>
                <a:ext cx="731136" cy="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0" name="Google Shape;100;p2"/>
              <p:cNvCxnSpPr/>
              <p:nvPr/>
            </p:nvCxnSpPr>
            <p:spPr>
              <a:xfrm>
                <a:off x="3220631" y="4001727"/>
                <a:ext cx="511397" cy="325724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1" name="Google Shape;101;p2"/>
              <p:cNvCxnSpPr/>
              <p:nvPr/>
            </p:nvCxnSpPr>
            <p:spPr>
              <a:xfrm rot="10800000">
                <a:off x="5996763" y="3429000"/>
                <a:ext cx="105292" cy="572727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2" name="Google Shape;102;p2"/>
              <p:cNvCxnSpPr/>
              <p:nvPr/>
            </p:nvCxnSpPr>
            <p:spPr>
              <a:xfrm rot="10800000">
                <a:off x="4494914" y="3054548"/>
                <a:ext cx="0" cy="553774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3" name="Google Shape;103;p2"/>
              <p:cNvCxnSpPr/>
              <p:nvPr/>
            </p:nvCxnSpPr>
            <p:spPr>
              <a:xfrm rot="10800000">
                <a:off x="5057921" y="3054548"/>
                <a:ext cx="0" cy="553774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4" name="Google Shape;104;p2"/>
              <p:cNvCxnSpPr/>
              <p:nvPr/>
            </p:nvCxnSpPr>
            <p:spPr>
              <a:xfrm rot="10800000">
                <a:off x="4777415" y="3054548"/>
                <a:ext cx="0" cy="553774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5" name="Google Shape;105;p2"/>
              <p:cNvCxnSpPr/>
              <p:nvPr/>
            </p:nvCxnSpPr>
            <p:spPr>
              <a:xfrm rot="10800000">
                <a:off x="2691558" y="1701209"/>
                <a:ext cx="384648" cy="485895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6" name="Google Shape;106;p2"/>
              <p:cNvCxnSpPr/>
              <p:nvPr/>
            </p:nvCxnSpPr>
            <p:spPr>
              <a:xfrm rot="10800000">
                <a:off x="2691558" y="2232200"/>
                <a:ext cx="384648" cy="485895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7" name="Google Shape;107;p2"/>
              <p:cNvCxnSpPr/>
              <p:nvPr/>
            </p:nvCxnSpPr>
            <p:spPr>
              <a:xfrm>
                <a:off x="6215469" y="2221567"/>
                <a:ext cx="731136" cy="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8" name="Google Shape;108;p2"/>
              <p:cNvCxnSpPr/>
              <p:nvPr/>
            </p:nvCxnSpPr>
            <p:spPr>
              <a:xfrm>
                <a:off x="6494941" y="2424564"/>
                <a:ext cx="0" cy="591538"/>
              </a:xfrm>
              <a:prstGeom prst="straightConnector1">
                <a:avLst/>
              </a:prstGeom>
              <a:noFill/>
              <a:ln w="571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09" name="Google Shape;109;p2"/>
              <p:cNvCxnSpPr/>
              <p:nvPr/>
            </p:nvCxnSpPr>
            <p:spPr>
              <a:xfrm>
                <a:off x="5057921" y="2411056"/>
                <a:ext cx="0" cy="591538"/>
              </a:xfrm>
              <a:prstGeom prst="straightConnector1">
                <a:avLst/>
              </a:prstGeom>
              <a:noFill/>
              <a:ln w="571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10" name="Google Shape;110;p2"/>
              <p:cNvCxnSpPr/>
              <p:nvPr/>
            </p:nvCxnSpPr>
            <p:spPr>
              <a:xfrm>
                <a:off x="3220631" y="2411056"/>
                <a:ext cx="0" cy="591538"/>
              </a:xfrm>
              <a:prstGeom prst="straightConnector1">
                <a:avLst/>
              </a:prstGeom>
              <a:noFill/>
              <a:ln w="571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11" name="Google Shape;111;p2"/>
              <p:cNvCxnSpPr/>
              <p:nvPr/>
            </p:nvCxnSpPr>
            <p:spPr>
              <a:xfrm>
                <a:off x="4819057" y="3429000"/>
                <a:ext cx="0" cy="591538"/>
              </a:xfrm>
              <a:prstGeom prst="straightConnector1">
                <a:avLst/>
              </a:prstGeom>
              <a:noFill/>
              <a:ln w="571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12" name="Google Shape;112;p2"/>
              <p:cNvCxnSpPr/>
              <p:nvPr/>
            </p:nvCxnSpPr>
            <p:spPr>
              <a:xfrm>
                <a:off x="6318250" y="3825357"/>
                <a:ext cx="0" cy="591538"/>
              </a:xfrm>
              <a:prstGeom prst="straightConnector1">
                <a:avLst/>
              </a:prstGeom>
              <a:noFill/>
              <a:ln w="571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13" name="Google Shape;113;p2"/>
              <p:cNvCxnSpPr/>
              <p:nvPr/>
            </p:nvCxnSpPr>
            <p:spPr>
              <a:xfrm rot="10800000">
                <a:off x="4391247" y="2718095"/>
                <a:ext cx="573138" cy="0"/>
              </a:xfrm>
              <a:prstGeom prst="straightConnector1">
                <a:avLst/>
              </a:prstGeom>
              <a:noFill/>
              <a:ln w="5715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14" name="Google Shape;114;p2"/>
              <p:cNvCxnSpPr/>
              <p:nvPr/>
            </p:nvCxnSpPr>
            <p:spPr>
              <a:xfrm rot="10800000">
                <a:off x="5815486" y="2718095"/>
                <a:ext cx="573138" cy="0"/>
              </a:xfrm>
              <a:prstGeom prst="straightConnector1">
                <a:avLst/>
              </a:prstGeom>
              <a:noFill/>
              <a:ln w="5715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115" name="Google Shape;115;p2"/>
              <p:cNvCxnSpPr/>
              <p:nvPr/>
            </p:nvCxnSpPr>
            <p:spPr>
              <a:xfrm rot="10800000">
                <a:off x="2934062" y="4507909"/>
                <a:ext cx="573138" cy="0"/>
              </a:xfrm>
              <a:prstGeom prst="straightConnector1">
                <a:avLst/>
              </a:prstGeom>
              <a:noFill/>
              <a:ln w="5715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</p:grpSp>
        <p:cxnSp>
          <p:nvCxnSpPr>
            <p:cNvPr id="116" name="Google Shape;116;p2"/>
            <p:cNvCxnSpPr/>
            <p:nvPr/>
          </p:nvCxnSpPr>
          <p:spPr>
            <a:xfrm>
              <a:off x="3628213" y="4327451"/>
              <a:ext cx="0" cy="591538"/>
            </a:xfrm>
            <a:prstGeom prst="straightConnector1">
              <a:avLst/>
            </a:prstGeom>
            <a:noFill/>
            <a:ln w="571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117" name="Google Shape;117;p2"/>
          <p:cNvSpPr/>
          <p:nvPr/>
        </p:nvSpPr>
        <p:spPr>
          <a:xfrm>
            <a:off x="685799" y="1325822"/>
            <a:ext cx="76182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How to </a:t>
            </a:r>
            <a:r>
              <a:rPr lang="hr-HR" sz="28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</a:t>
            </a:r>
            <a:r>
              <a:rPr lang="hr-HR" sz="2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8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vectors</a:t>
            </a:r>
            <a:r>
              <a:rPr lang="hr-HR" sz="2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"/>
          <p:cNvSpPr/>
          <p:nvPr/>
        </p:nvSpPr>
        <p:spPr>
          <a:xfrm>
            <a:off x="685800" y="1325822"/>
            <a:ext cx="648054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vectors depends on direction</a:t>
            </a:r>
          </a:p>
        </p:txBody>
      </p:sp>
      <p:sp>
        <p:nvSpPr>
          <p:cNvPr id="125" name="Google Shape;125;p3"/>
          <p:cNvSpPr/>
          <p:nvPr/>
        </p:nvSpPr>
        <p:spPr>
          <a:xfrm>
            <a:off x="890446" y="2312620"/>
            <a:ext cx="200575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Same direction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5215840" y="2312620"/>
            <a:ext cx="224904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Different direction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0446" y="3572916"/>
            <a:ext cx="1577332" cy="1829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76222" y="3575091"/>
            <a:ext cx="1577332" cy="18297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3"/>
          <p:cNvCxnSpPr/>
          <p:nvPr/>
        </p:nvCxnSpPr>
        <p:spPr>
          <a:xfrm flipH="1">
            <a:off x="4903310" y="2835276"/>
            <a:ext cx="928054" cy="59372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30" name="Google Shape;130;p3"/>
          <p:cNvCxnSpPr/>
          <p:nvPr/>
        </p:nvCxnSpPr>
        <p:spPr>
          <a:xfrm>
            <a:off x="6676222" y="2835276"/>
            <a:ext cx="850316" cy="59372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31" name="Google Shape;131;p3"/>
          <p:cNvCxnSpPr/>
          <p:nvPr/>
        </p:nvCxnSpPr>
        <p:spPr>
          <a:xfrm flipH="1">
            <a:off x="1688679" y="2772252"/>
            <a:ext cx="139388" cy="71977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32" name="Google Shape;132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30854" y="3572916"/>
            <a:ext cx="1544911" cy="1829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4"/>
          <p:cNvSpPr/>
          <p:nvPr/>
        </p:nvSpPr>
        <p:spPr>
          <a:xfrm>
            <a:off x="685800" y="1325822"/>
            <a:ext cx="74102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vectors – same direction – graphical </a:t>
            </a:r>
            <a:endParaRPr/>
          </a:p>
        </p:txBody>
      </p:sp>
      <p:pic>
        <p:nvPicPr>
          <p:cNvPr id="140" name="Google Shape;14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0013" y="2328010"/>
            <a:ext cx="1577332" cy="18297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Google Shape;141;p4"/>
          <p:cNvCxnSpPr/>
          <p:nvPr/>
        </p:nvCxnSpPr>
        <p:spPr>
          <a:xfrm rot="10800000">
            <a:off x="5355113" y="2073304"/>
            <a:ext cx="0" cy="377665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2" name="Google Shape;142;p4"/>
          <p:cNvSpPr/>
          <p:nvPr/>
        </p:nvSpPr>
        <p:spPr>
          <a:xfrm>
            <a:off x="4992018" y="1888471"/>
            <a:ext cx="4753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cxnSp>
        <p:nvCxnSpPr>
          <p:cNvPr id="143" name="Google Shape;143;p4"/>
          <p:cNvCxnSpPr/>
          <p:nvPr/>
        </p:nvCxnSpPr>
        <p:spPr>
          <a:xfrm rot="10800000">
            <a:off x="3811836" y="2328010"/>
            <a:ext cx="0" cy="8593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4" name="Google Shape;144;p4"/>
          <p:cNvCxnSpPr/>
          <p:nvPr/>
        </p:nvCxnSpPr>
        <p:spPr>
          <a:xfrm rot="10800000">
            <a:off x="3117850" y="2328010"/>
            <a:ext cx="0" cy="8593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5" name="Google Shape;145;p4"/>
          <p:cNvCxnSpPr/>
          <p:nvPr/>
        </p:nvCxnSpPr>
        <p:spPr>
          <a:xfrm rot="10800000">
            <a:off x="3444607" y="2328010"/>
            <a:ext cx="0" cy="8593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6" name="Google Shape;146;p4"/>
          <p:cNvCxnSpPr/>
          <p:nvPr/>
        </p:nvCxnSpPr>
        <p:spPr>
          <a:xfrm>
            <a:off x="3444607" y="3429000"/>
            <a:ext cx="0" cy="798722"/>
          </a:xfrm>
          <a:prstGeom prst="straightConnector1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7" name="Google Shape;147;p4"/>
          <p:cNvCxnSpPr/>
          <p:nvPr/>
        </p:nvCxnSpPr>
        <p:spPr>
          <a:xfrm rot="10800000">
            <a:off x="5715918" y="2328009"/>
            <a:ext cx="0" cy="8593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8" name="Google Shape;148;p4"/>
          <p:cNvCxnSpPr/>
          <p:nvPr/>
        </p:nvCxnSpPr>
        <p:spPr>
          <a:xfrm rot="10800000">
            <a:off x="5715918" y="3187324"/>
            <a:ext cx="0" cy="8593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9" name="Google Shape;149;p4"/>
          <p:cNvCxnSpPr/>
          <p:nvPr/>
        </p:nvCxnSpPr>
        <p:spPr>
          <a:xfrm rot="10800000">
            <a:off x="5715918" y="4046639"/>
            <a:ext cx="0" cy="8593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" name="Google Shape;150;p4"/>
          <p:cNvCxnSpPr/>
          <p:nvPr/>
        </p:nvCxnSpPr>
        <p:spPr>
          <a:xfrm>
            <a:off x="5994135" y="2358305"/>
            <a:ext cx="0" cy="798722"/>
          </a:xfrm>
          <a:prstGeom prst="straightConnector1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1" name="Google Shape;151;p4"/>
          <p:cNvSpPr/>
          <p:nvPr/>
        </p:nvSpPr>
        <p:spPr>
          <a:xfrm rot="10800000">
            <a:off x="5995619" y="3157026"/>
            <a:ext cx="568042" cy="1748927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6843360" y="3827612"/>
            <a:ext cx="84641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Sum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2872850" y="4719777"/>
            <a:ext cx="1443970" cy="57836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cxnSp>
        <p:nvCxnSpPr>
          <p:cNvPr id="154" name="Google Shape;154;p4"/>
          <p:cNvCxnSpPr>
            <a:endCxn id="151" idx="2"/>
          </p:cNvCxnSpPr>
          <p:nvPr/>
        </p:nvCxnSpPr>
        <p:spPr>
          <a:xfrm rot="10800000" flipH="1">
            <a:off x="5994119" y="3157026"/>
            <a:ext cx="1500" cy="17490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155" name="Google Shape;155;p4"/>
          <p:cNvGrpSpPr/>
          <p:nvPr/>
        </p:nvGrpSpPr>
        <p:grpSpPr>
          <a:xfrm>
            <a:off x="5949778" y="3827612"/>
            <a:ext cx="434104" cy="400110"/>
            <a:chOff x="4898807" y="5774765"/>
            <a:chExt cx="434104" cy="400110"/>
          </a:xfrm>
        </p:grpSpPr>
        <p:sp>
          <p:nvSpPr>
            <p:cNvPr id="156" name="Google Shape;156;p4"/>
            <p:cNvSpPr/>
            <p:nvPr/>
          </p:nvSpPr>
          <p:spPr>
            <a:xfrm>
              <a:off x="4898807" y="5774765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hr-HR" sz="12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2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7" name="Google Shape;157;p4"/>
            <p:cNvCxnSpPr/>
            <p:nvPr/>
          </p:nvCxnSpPr>
          <p:spPr>
            <a:xfrm>
              <a:off x="4926516" y="5838563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/>
          <p:nvPr/>
        </p:nvSpPr>
        <p:spPr>
          <a:xfrm>
            <a:off x="685800" y="1325822"/>
            <a:ext cx="74102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vectors – same direction – analytical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0013" y="2328010"/>
            <a:ext cx="1577332" cy="182970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/>
          <p:nvPr/>
        </p:nvSpPr>
        <p:spPr>
          <a:xfrm>
            <a:off x="5158007" y="2328010"/>
            <a:ext cx="2780414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+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+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+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4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-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r>
              <a:rPr lang="hr-HR" sz="20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F</a:t>
            </a:r>
            <a:r>
              <a:rPr lang="hr-HR" sz="12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+ F</a:t>
            </a:r>
            <a:r>
              <a:rPr lang="hr-HR" sz="12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hr-HR" sz="20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+ F</a:t>
            </a:r>
            <a:r>
              <a:rPr lang="hr-HR" sz="12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+ (-F</a:t>
            </a:r>
            <a:r>
              <a:rPr lang="hr-HR" sz="12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hr-HR" sz="20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)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7" name="Google Shape;167;p5"/>
          <p:cNvGrpSpPr/>
          <p:nvPr/>
        </p:nvGrpSpPr>
        <p:grpSpPr>
          <a:xfrm>
            <a:off x="2703902" y="2461437"/>
            <a:ext cx="1687034" cy="1935126"/>
            <a:chOff x="6333209" y="4444409"/>
            <a:chExt cx="1687034" cy="1935126"/>
          </a:xfrm>
        </p:grpSpPr>
        <p:cxnSp>
          <p:nvCxnSpPr>
            <p:cNvPr id="168" name="Google Shape;168;p5"/>
            <p:cNvCxnSpPr/>
            <p:nvPr/>
          </p:nvCxnSpPr>
          <p:spPr>
            <a:xfrm>
              <a:off x="7145079" y="4444409"/>
              <a:ext cx="0" cy="193512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</p:cxnSp>
        <p:cxnSp>
          <p:nvCxnSpPr>
            <p:cNvPr id="169" name="Google Shape;169;p5"/>
            <p:cNvCxnSpPr/>
            <p:nvPr/>
          </p:nvCxnSpPr>
          <p:spPr>
            <a:xfrm rot="10800000">
              <a:off x="6333209" y="5411972"/>
              <a:ext cx="1687034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</p:cxnSp>
      </p:grpSp>
      <p:sp>
        <p:nvSpPr>
          <p:cNvPr id="170" name="Google Shape;170;p5"/>
          <p:cNvSpPr/>
          <p:nvPr/>
        </p:nvSpPr>
        <p:spPr>
          <a:xfrm>
            <a:off x="3170748" y="2316857"/>
            <a:ext cx="3450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4164378" y="3410307"/>
            <a:ext cx="3450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3170748" y="4096870"/>
            <a:ext cx="3450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2703902" y="3410307"/>
            <a:ext cx="3450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3515772" y="5164849"/>
            <a:ext cx="3790950" cy="92551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6"/>
          <p:cNvGrpSpPr/>
          <p:nvPr/>
        </p:nvGrpSpPr>
        <p:grpSpPr>
          <a:xfrm>
            <a:off x="2309411" y="1549568"/>
            <a:ext cx="5329409" cy="1572952"/>
            <a:chOff x="2309411" y="1856048"/>
            <a:chExt cx="5329409" cy="1572952"/>
          </a:xfrm>
        </p:grpSpPr>
        <p:pic>
          <p:nvPicPr>
            <p:cNvPr id="180" name="Google Shape;180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309411" y="1856048"/>
              <a:ext cx="4525178" cy="157295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81" name="Google Shape;181;p6"/>
            <p:cNvCxnSpPr/>
            <p:nvPr/>
          </p:nvCxnSpPr>
          <p:spPr>
            <a:xfrm rot="10800000" flipH="1">
              <a:off x="3029638" y="3048861"/>
              <a:ext cx="760164" cy="1"/>
            </a:xfrm>
            <a:prstGeom prst="straightConnector1">
              <a:avLst/>
            </a:prstGeom>
            <a:noFill/>
            <a:ln w="571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82" name="Google Shape;182;p6"/>
            <p:cNvCxnSpPr/>
            <p:nvPr/>
          </p:nvCxnSpPr>
          <p:spPr>
            <a:xfrm rot="10800000" flipH="1">
              <a:off x="4500389" y="3048860"/>
              <a:ext cx="760164" cy="1"/>
            </a:xfrm>
            <a:prstGeom prst="straightConnector1">
              <a:avLst/>
            </a:prstGeom>
            <a:noFill/>
            <a:ln w="571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83" name="Google Shape;183;p6"/>
            <p:cNvCxnSpPr/>
            <p:nvPr/>
          </p:nvCxnSpPr>
          <p:spPr>
            <a:xfrm>
              <a:off x="6030358" y="3017838"/>
              <a:ext cx="1608462" cy="2"/>
            </a:xfrm>
            <a:prstGeom prst="straightConnector1">
              <a:avLst/>
            </a:prstGeom>
            <a:noFill/>
            <a:ln w="571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pic>
        <p:nvPicPr>
          <p:cNvPr id="184" name="Google Shape;18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"/>
          <p:cNvSpPr/>
          <p:nvPr/>
        </p:nvSpPr>
        <p:spPr>
          <a:xfrm>
            <a:off x="685800" y="1325822"/>
            <a:ext cx="5990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Practical example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685800" y="3874108"/>
            <a:ext cx="787430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Analytically and graphically add train force if wagons have the force of 2000N and locomotive has the force of 5kN. </a:t>
            </a:r>
          </a:p>
        </p:txBody>
      </p:sp>
      <p:sp>
        <p:nvSpPr>
          <p:cNvPr id="189" name="Google Shape;189;p6"/>
          <p:cNvSpPr/>
          <p:nvPr/>
        </p:nvSpPr>
        <p:spPr>
          <a:xfrm>
            <a:off x="685800" y="4744437"/>
            <a:ext cx="787430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2000N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5kN = 5000N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685800" y="5545295"/>
            <a:ext cx="787430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+ 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+ 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2000 + 2000 + 5000 = 9000N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9411" y="769243"/>
            <a:ext cx="4525178" cy="15729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Google Shape;199;p7"/>
          <p:cNvCxnSpPr/>
          <p:nvPr/>
        </p:nvCxnSpPr>
        <p:spPr>
          <a:xfrm rot="10800000" flipH="1">
            <a:off x="3029638" y="1991240"/>
            <a:ext cx="760164" cy="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0" name="Google Shape;200;p7"/>
          <p:cNvCxnSpPr/>
          <p:nvPr/>
        </p:nvCxnSpPr>
        <p:spPr>
          <a:xfrm rot="10800000" flipH="1">
            <a:off x="4500389" y="1991239"/>
            <a:ext cx="760164" cy="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1" name="Google Shape;201;p7"/>
          <p:cNvCxnSpPr/>
          <p:nvPr/>
        </p:nvCxnSpPr>
        <p:spPr>
          <a:xfrm>
            <a:off x="6030358" y="1960217"/>
            <a:ext cx="1608462" cy="2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2" name="Google Shape;202;p7"/>
          <p:cNvSpPr txBox="1"/>
          <p:nvPr/>
        </p:nvSpPr>
        <p:spPr>
          <a:xfrm>
            <a:off x="686054" y="3240780"/>
            <a:ext cx="1781469" cy="57836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03" name="Google Shape;203;p7"/>
          <p:cNvSpPr/>
          <p:nvPr/>
        </p:nvSpPr>
        <p:spPr>
          <a:xfrm>
            <a:off x="2798404" y="3159791"/>
            <a:ext cx="4924297" cy="91897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04" name="Google Shape;204;p7"/>
          <p:cNvSpPr/>
          <p:nvPr/>
        </p:nvSpPr>
        <p:spPr>
          <a:xfrm>
            <a:off x="2798404" y="4133473"/>
            <a:ext cx="4924297" cy="91897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cxnSp>
        <p:nvCxnSpPr>
          <p:cNvPr id="205" name="Google Shape;205;p7"/>
          <p:cNvCxnSpPr/>
          <p:nvPr/>
        </p:nvCxnSpPr>
        <p:spPr>
          <a:xfrm rot="10800000" flipH="1">
            <a:off x="3534581" y="5536840"/>
            <a:ext cx="760164" cy="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6" name="Google Shape;206;p7"/>
          <p:cNvCxnSpPr/>
          <p:nvPr/>
        </p:nvCxnSpPr>
        <p:spPr>
          <a:xfrm rot="10800000" flipH="1">
            <a:off x="4294745" y="5536839"/>
            <a:ext cx="760164" cy="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7" name="Google Shape;207;p7"/>
          <p:cNvCxnSpPr/>
          <p:nvPr/>
        </p:nvCxnSpPr>
        <p:spPr>
          <a:xfrm>
            <a:off x="5054909" y="5536838"/>
            <a:ext cx="1608462" cy="2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8" name="Google Shape;208;p7"/>
          <p:cNvCxnSpPr/>
          <p:nvPr/>
        </p:nvCxnSpPr>
        <p:spPr>
          <a:xfrm>
            <a:off x="3534581" y="6139050"/>
            <a:ext cx="312879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9" name="Google Shape;209;p7"/>
          <p:cNvSpPr/>
          <p:nvPr/>
        </p:nvSpPr>
        <p:spPr>
          <a:xfrm>
            <a:off x="3620853" y="5168836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cxnSp>
        <p:nvCxnSpPr>
          <p:cNvPr id="210" name="Google Shape;210;p7"/>
          <p:cNvCxnSpPr/>
          <p:nvPr/>
        </p:nvCxnSpPr>
        <p:spPr>
          <a:xfrm>
            <a:off x="3648562" y="5232634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211" name="Google Shape;211;p7"/>
          <p:cNvGrpSpPr/>
          <p:nvPr/>
        </p:nvGrpSpPr>
        <p:grpSpPr>
          <a:xfrm>
            <a:off x="4414068" y="5179854"/>
            <a:ext cx="434104" cy="400110"/>
            <a:chOff x="4414068" y="5179854"/>
            <a:chExt cx="434104" cy="400110"/>
          </a:xfrm>
        </p:grpSpPr>
        <p:sp>
          <p:nvSpPr>
            <p:cNvPr id="212" name="Google Shape;212;p7"/>
            <p:cNvSpPr/>
            <p:nvPr/>
          </p:nvSpPr>
          <p:spPr>
            <a:xfrm>
              <a:off x="4414068" y="5179854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hr-HR" sz="12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cxnSp>
          <p:nvCxnSpPr>
            <p:cNvPr id="213" name="Google Shape;213;p7"/>
            <p:cNvCxnSpPr/>
            <p:nvPr/>
          </p:nvCxnSpPr>
          <p:spPr>
            <a:xfrm>
              <a:off x="4441777" y="5243652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214" name="Google Shape;214;p7"/>
          <p:cNvGrpSpPr/>
          <p:nvPr/>
        </p:nvGrpSpPr>
        <p:grpSpPr>
          <a:xfrm>
            <a:off x="5526770" y="5179854"/>
            <a:ext cx="434104" cy="400110"/>
            <a:chOff x="5526770" y="5179854"/>
            <a:chExt cx="434104" cy="400110"/>
          </a:xfrm>
        </p:grpSpPr>
        <p:sp>
          <p:nvSpPr>
            <p:cNvPr id="215" name="Google Shape;215;p7"/>
            <p:cNvSpPr/>
            <p:nvPr/>
          </p:nvSpPr>
          <p:spPr>
            <a:xfrm>
              <a:off x="5526770" y="5179854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hr-HR" sz="12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cxnSp>
          <p:nvCxnSpPr>
            <p:cNvPr id="216" name="Google Shape;216;p7"/>
            <p:cNvCxnSpPr/>
            <p:nvPr/>
          </p:nvCxnSpPr>
          <p:spPr>
            <a:xfrm>
              <a:off x="5554479" y="5243652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217" name="Google Shape;217;p7"/>
          <p:cNvGrpSpPr/>
          <p:nvPr/>
        </p:nvGrpSpPr>
        <p:grpSpPr>
          <a:xfrm>
            <a:off x="4898807" y="5774765"/>
            <a:ext cx="434104" cy="400110"/>
            <a:chOff x="4898807" y="5774765"/>
            <a:chExt cx="434104" cy="400110"/>
          </a:xfrm>
        </p:grpSpPr>
        <p:sp>
          <p:nvSpPr>
            <p:cNvPr id="218" name="Google Shape;218;p7"/>
            <p:cNvSpPr/>
            <p:nvPr/>
          </p:nvSpPr>
          <p:spPr>
            <a:xfrm>
              <a:off x="4898807" y="5774765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hr-HR" sz="12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2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9" name="Google Shape;219;p7"/>
            <p:cNvCxnSpPr/>
            <p:nvPr/>
          </p:nvCxnSpPr>
          <p:spPr>
            <a:xfrm>
              <a:off x="4926516" y="5838563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8"/>
          <p:cNvSpPr/>
          <p:nvPr/>
        </p:nvSpPr>
        <p:spPr>
          <a:xfrm>
            <a:off x="685799" y="1325822"/>
            <a:ext cx="79771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vectors – different direction – graphical </a:t>
            </a:r>
            <a:endParaRPr/>
          </a:p>
        </p:txBody>
      </p:sp>
      <p:pic>
        <p:nvPicPr>
          <p:cNvPr id="227" name="Google Shape;22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472" y="3993793"/>
            <a:ext cx="1577332" cy="1829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2472" y="2054885"/>
            <a:ext cx="1595921" cy="182970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/>
          <p:nvPr/>
        </p:nvSpPr>
        <p:spPr>
          <a:xfrm>
            <a:off x="3447476" y="2769682"/>
            <a:ext cx="159592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Two vectors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3447476" y="4708590"/>
            <a:ext cx="206842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Three and more vectors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" name="Google Shape;231;p8"/>
          <p:cNvCxnSpPr/>
          <p:nvPr/>
        </p:nvCxnSpPr>
        <p:spPr>
          <a:xfrm>
            <a:off x="4989542" y="3128632"/>
            <a:ext cx="831155" cy="25920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2" name="Google Shape;232;p8"/>
          <p:cNvCxnSpPr/>
          <p:nvPr/>
        </p:nvCxnSpPr>
        <p:spPr>
          <a:xfrm rot="10800000" flipH="1">
            <a:off x="4989542" y="2635045"/>
            <a:ext cx="784452" cy="33469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33" name="Google Shape;233;p8"/>
          <p:cNvSpPr/>
          <p:nvPr/>
        </p:nvSpPr>
        <p:spPr>
          <a:xfrm>
            <a:off x="5852480" y="2434990"/>
            <a:ext cx="159592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Triangle law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5852480" y="3151545"/>
            <a:ext cx="231936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Parallelogram law</a:t>
            </a:r>
            <a:endParaRPr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5" name="Google Shape;235;p8"/>
          <p:cNvCxnSpPr/>
          <p:nvPr/>
        </p:nvCxnSpPr>
        <p:spPr>
          <a:xfrm rot="10800000" flipH="1">
            <a:off x="5315052" y="5062532"/>
            <a:ext cx="917883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36" name="Google Shape;236;p8"/>
          <p:cNvSpPr/>
          <p:nvPr/>
        </p:nvSpPr>
        <p:spPr>
          <a:xfrm>
            <a:off x="6343569" y="4862477"/>
            <a:ext cx="231936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Vectors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polygon</a:t>
            </a:r>
            <a:endParaRPr sz="20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9"/>
          <p:cNvSpPr/>
          <p:nvPr/>
        </p:nvSpPr>
        <p:spPr>
          <a:xfrm>
            <a:off x="685800" y="1325822"/>
            <a:ext cx="5990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two vectors – triangle law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472" y="2054885"/>
            <a:ext cx="1595921" cy="18297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9"/>
          <p:cNvCxnSpPr/>
          <p:nvPr/>
        </p:nvCxnSpPr>
        <p:spPr>
          <a:xfrm>
            <a:off x="5497034" y="2555062"/>
            <a:ext cx="17658" cy="1804287"/>
          </a:xfrm>
          <a:prstGeom prst="straightConnector1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6" name="Google Shape;246;p9"/>
          <p:cNvCxnSpPr/>
          <p:nvPr/>
        </p:nvCxnSpPr>
        <p:spPr>
          <a:xfrm rot="10800000">
            <a:off x="5497034" y="2555062"/>
            <a:ext cx="733645" cy="2977116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7" name="Google Shape;247;p9"/>
          <p:cNvCxnSpPr/>
          <p:nvPr/>
        </p:nvCxnSpPr>
        <p:spPr>
          <a:xfrm rot="10800000">
            <a:off x="5514692" y="4359349"/>
            <a:ext cx="715989" cy="117283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48" name="Google Shape;248;p9"/>
          <p:cNvSpPr txBox="1"/>
          <p:nvPr/>
        </p:nvSpPr>
        <p:spPr>
          <a:xfrm>
            <a:off x="3345728" y="4070167"/>
            <a:ext cx="1443970" cy="57836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49" name="Google Shape;249;p9"/>
          <p:cNvSpPr/>
          <p:nvPr/>
        </p:nvSpPr>
        <p:spPr>
          <a:xfrm>
            <a:off x="5863856" y="3691323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sz="1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0" name="Google Shape;250;p9"/>
          <p:cNvCxnSpPr/>
          <p:nvPr/>
        </p:nvCxnSpPr>
        <p:spPr>
          <a:xfrm>
            <a:off x="5885122" y="3735656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51" name="Google Shape;251;p9"/>
          <p:cNvSpPr/>
          <p:nvPr/>
        </p:nvSpPr>
        <p:spPr>
          <a:xfrm>
            <a:off x="5080588" y="3290828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sz="1200" b="1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p9"/>
          <p:cNvCxnSpPr/>
          <p:nvPr/>
        </p:nvCxnSpPr>
        <p:spPr>
          <a:xfrm>
            <a:off x="5101854" y="3335161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53" name="Google Shape;253;p9"/>
          <p:cNvSpPr/>
          <p:nvPr/>
        </p:nvSpPr>
        <p:spPr>
          <a:xfrm>
            <a:off x="5381848" y="4825464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sz="12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4" name="Google Shape;254;p9"/>
          <p:cNvCxnSpPr/>
          <p:nvPr/>
        </p:nvCxnSpPr>
        <p:spPr>
          <a:xfrm>
            <a:off x="5403114" y="4869797"/>
            <a:ext cx="274405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0"/>
          <p:cNvSpPr/>
          <p:nvPr/>
        </p:nvSpPr>
        <p:spPr>
          <a:xfrm>
            <a:off x="685799" y="1325822"/>
            <a:ext cx="71033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two vectors – parallelogram law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472" y="2054885"/>
            <a:ext cx="1595921" cy="18297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3" name="Google Shape;263;p10"/>
          <p:cNvCxnSpPr/>
          <p:nvPr/>
        </p:nvCxnSpPr>
        <p:spPr>
          <a:xfrm>
            <a:off x="7043044" y="4913703"/>
            <a:ext cx="17658" cy="1804287"/>
          </a:xfrm>
          <a:prstGeom prst="straightConnector1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4" name="Google Shape;264;p10"/>
          <p:cNvCxnSpPr/>
          <p:nvPr/>
        </p:nvCxnSpPr>
        <p:spPr>
          <a:xfrm rot="10800000">
            <a:off x="6309399" y="1940442"/>
            <a:ext cx="733645" cy="2977116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5" name="Google Shape;265;p10"/>
          <p:cNvCxnSpPr/>
          <p:nvPr/>
        </p:nvCxnSpPr>
        <p:spPr>
          <a:xfrm rot="10800000">
            <a:off x="6323916" y="3728109"/>
            <a:ext cx="726153" cy="1185594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6" name="Google Shape;266;p10"/>
          <p:cNvSpPr txBox="1"/>
          <p:nvPr/>
        </p:nvSpPr>
        <p:spPr>
          <a:xfrm>
            <a:off x="3751911" y="3867412"/>
            <a:ext cx="1443970" cy="57836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67" name="Google Shape;267;p10"/>
          <p:cNvSpPr/>
          <p:nvPr/>
        </p:nvSpPr>
        <p:spPr>
          <a:xfrm>
            <a:off x="6703824" y="2989575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sz="1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8" name="Google Shape;268;p10"/>
          <p:cNvCxnSpPr/>
          <p:nvPr/>
        </p:nvCxnSpPr>
        <p:spPr>
          <a:xfrm>
            <a:off x="6725090" y="3033908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9" name="Google Shape;269;p10"/>
          <p:cNvSpPr/>
          <p:nvPr/>
        </p:nvSpPr>
        <p:spPr>
          <a:xfrm>
            <a:off x="7153937" y="5617755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sz="1200" b="1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0" name="Google Shape;270;p10"/>
          <p:cNvCxnSpPr/>
          <p:nvPr/>
        </p:nvCxnSpPr>
        <p:spPr>
          <a:xfrm>
            <a:off x="7175203" y="5662088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71" name="Google Shape;271;p10"/>
          <p:cNvSpPr/>
          <p:nvPr/>
        </p:nvSpPr>
        <p:spPr>
          <a:xfrm>
            <a:off x="6188298" y="4165064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sz="12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" name="Google Shape;272;p10"/>
          <p:cNvCxnSpPr/>
          <p:nvPr/>
        </p:nvCxnSpPr>
        <p:spPr>
          <a:xfrm>
            <a:off x="6209564" y="4209397"/>
            <a:ext cx="274405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3" name="Google Shape;273;p10"/>
          <p:cNvCxnSpPr/>
          <p:nvPr/>
        </p:nvCxnSpPr>
        <p:spPr>
          <a:xfrm>
            <a:off x="6323916" y="3728109"/>
            <a:ext cx="726153" cy="2939973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74" name="Google Shape;274;p10"/>
          <p:cNvCxnSpPr/>
          <p:nvPr/>
        </p:nvCxnSpPr>
        <p:spPr>
          <a:xfrm>
            <a:off x="6315315" y="1965971"/>
            <a:ext cx="8601" cy="176213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1"/>
          <p:cNvSpPr/>
          <p:nvPr/>
        </p:nvSpPr>
        <p:spPr>
          <a:xfrm>
            <a:off x="685800" y="1325822"/>
            <a:ext cx="81853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three and more vectors – vectors polygon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Google Shape;282;p11"/>
          <p:cNvCxnSpPr/>
          <p:nvPr/>
        </p:nvCxnSpPr>
        <p:spPr>
          <a:xfrm>
            <a:off x="5039067" y="2456236"/>
            <a:ext cx="17658" cy="1804287"/>
          </a:xfrm>
          <a:prstGeom prst="straightConnector1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83" name="Google Shape;283;p11"/>
          <p:cNvCxnSpPr/>
          <p:nvPr/>
        </p:nvCxnSpPr>
        <p:spPr>
          <a:xfrm rot="10800000">
            <a:off x="5056725" y="4260523"/>
            <a:ext cx="2481843" cy="1194198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84" name="Google Shape;284;p11"/>
          <p:cNvSpPr txBox="1"/>
          <p:nvPr/>
        </p:nvSpPr>
        <p:spPr>
          <a:xfrm>
            <a:off x="2940596" y="4230541"/>
            <a:ext cx="1443970" cy="57836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grpSp>
        <p:nvGrpSpPr>
          <p:cNvPr id="285" name="Google Shape;285;p11"/>
          <p:cNvGrpSpPr/>
          <p:nvPr/>
        </p:nvGrpSpPr>
        <p:grpSpPr>
          <a:xfrm>
            <a:off x="5804958" y="2939764"/>
            <a:ext cx="434104" cy="400110"/>
            <a:chOff x="6703824" y="2989575"/>
            <a:chExt cx="434104" cy="400110"/>
          </a:xfrm>
        </p:grpSpPr>
        <p:sp>
          <p:nvSpPr>
            <p:cNvPr id="286" name="Google Shape;286;p11"/>
            <p:cNvSpPr/>
            <p:nvPr/>
          </p:nvSpPr>
          <p:spPr>
            <a:xfrm>
              <a:off x="6703824" y="2989575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endParaRPr sz="1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87" name="Google Shape;287;p11"/>
            <p:cNvCxnSpPr/>
            <p:nvPr/>
          </p:nvCxnSpPr>
          <p:spPr>
            <a:xfrm>
              <a:off x="6725090" y="3033908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288" name="Google Shape;288;p11"/>
          <p:cNvGrpSpPr/>
          <p:nvPr/>
        </p:nvGrpSpPr>
        <p:grpSpPr>
          <a:xfrm>
            <a:off x="4622621" y="3224939"/>
            <a:ext cx="434104" cy="400110"/>
            <a:chOff x="7153937" y="5617755"/>
            <a:chExt cx="434104" cy="400110"/>
          </a:xfrm>
        </p:grpSpPr>
        <p:sp>
          <p:nvSpPr>
            <p:cNvPr id="289" name="Google Shape;289;p11"/>
            <p:cNvSpPr/>
            <p:nvPr/>
          </p:nvSpPr>
          <p:spPr>
            <a:xfrm>
              <a:off x="7153937" y="5617755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rgbClr val="92D050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endParaRPr sz="12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0" name="Google Shape;290;p11"/>
            <p:cNvCxnSpPr/>
            <p:nvPr/>
          </p:nvCxnSpPr>
          <p:spPr>
            <a:xfrm>
              <a:off x="7175203" y="5662088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291" name="Google Shape;291;p11"/>
          <p:cNvGrpSpPr/>
          <p:nvPr/>
        </p:nvGrpSpPr>
        <p:grpSpPr>
          <a:xfrm>
            <a:off x="5863542" y="4857622"/>
            <a:ext cx="434104" cy="400110"/>
            <a:chOff x="6188298" y="4165064"/>
            <a:chExt cx="434104" cy="400110"/>
          </a:xfrm>
        </p:grpSpPr>
        <p:sp>
          <p:nvSpPr>
            <p:cNvPr id="292" name="Google Shape;292;p11"/>
            <p:cNvSpPr/>
            <p:nvPr/>
          </p:nvSpPr>
          <p:spPr>
            <a:xfrm>
              <a:off x="6188298" y="4165064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hr-HR" sz="12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3" name="Google Shape;293;p11"/>
            <p:cNvCxnSpPr/>
            <p:nvPr/>
          </p:nvCxnSpPr>
          <p:spPr>
            <a:xfrm>
              <a:off x="6209564" y="4209397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pic>
        <p:nvPicPr>
          <p:cNvPr id="294" name="Google Shape;294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3967" y="2054885"/>
            <a:ext cx="1577332" cy="18297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" name="Google Shape;295;p11"/>
          <p:cNvCxnSpPr/>
          <p:nvPr/>
        </p:nvCxnSpPr>
        <p:spPr>
          <a:xfrm rot="10800000">
            <a:off x="6288817" y="3944660"/>
            <a:ext cx="1249750" cy="151006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96" name="Google Shape;296;p11"/>
          <p:cNvCxnSpPr/>
          <p:nvPr/>
        </p:nvCxnSpPr>
        <p:spPr>
          <a:xfrm rot="10800000">
            <a:off x="5039067" y="2437186"/>
            <a:ext cx="1249750" cy="151006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297" name="Google Shape;297;p11"/>
          <p:cNvGrpSpPr/>
          <p:nvPr/>
        </p:nvGrpSpPr>
        <p:grpSpPr>
          <a:xfrm>
            <a:off x="6848579" y="4230541"/>
            <a:ext cx="434104" cy="400110"/>
            <a:chOff x="6703824" y="2989575"/>
            <a:chExt cx="434104" cy="400110"/>
          </a:xfrm>
        </p:grpSpPr>
        <p:sp>
          <p:nvSpPr>
            <p:cNvPr id="298" name="Google Shape;298;p11"/>
            <p:cNvSpPr/>
            <p:nvPr/>
          </p:nvSpPr>
          <p:spPr>
            <a:xfrm>
              <a:off x="6703824" y="2989575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endParaRPr sz="1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9" name="Google Shape;299;p11"/>
            <p:cNvCxnSpPr/>
            <p:nvPr/>
          </p:nvCxnSpPr>
          <p:spPr>
            <a:xfrm>
              <a:off x="6725090" y="3033908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2"/>
          <p:cNvSpPr/>
          <p:nvPr/>
        </p:nvSpPr>
        <p:spPr>
          <a:xfrm>
            <a:off x="685800" y="1325822"/>
            <a:ext cx="79819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Practical example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634847" y="2199060"/>
            <a:ext cx="787430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Graphically add forces as shown in the picture if blue force is 100N, green 200N and red is 500N.</a:t>
            </a:r>
          </a:p>
        </p:txBody>
      </p:sp>
      <p:pic>
        <p:nvPicPr>
          <p:cNvPr id="308" name="Google Shape;30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962" y="3062230"/>
            <a:ext cx="2371725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2"/>
          <p:cNvSpPr/>
          <p:nvPr/>
        </p:nvSpPr>
        <p:spPr>
          <a:xfrm>
            <a:off x="685800" y="4617689"/>
            <a:ext cx="157162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100N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200N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500N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5808474" y="6000059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cxnSp>
        <p:nvCxnSpPr>
          <p:cNvPr id="311" name="Google Shape;311;p12"/>
          <p:cNvCxnSpPr/>
          <p:nvPr/>
        </p:nvCxnSpPr>
        <p:spPr>
          <a:xfrm>
            <a:off x="5829740" y="6044392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12" name="Google Shape;312;p12"/>
          <p:cNvSpPr/>
          <p:nvPr/>
        </p:nvSpPr>
        <p:spPr>
          <a:xfrm>
            <a:off x="3593385" y="4979697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cxnSp>
        <p:nvCxnSpPr>
          <p:cNvPr id="313" name="Google Shape;313;p12"/>
          <p:cNvCxnSpPr/>
          <p:nvPr/>
        </p:nvCxnSpPr>
        <p:spPr>
          <a:xfrm>
            <a:off x="3624594" y="5051330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14" name="Google Shape;314;p12"/>
          <p:cNvSpPr/>
          <p:nvPr/>
        </p:nvSpPr>
        <p:spPr>
          <a:xfrm>
            <a:off x="4271702" y="4038540"/>
            <a:ext cx="51552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cxnSp>
        <p:nvCxnSpPr>
          <p:cNvPr id="315" name="Google Shape;315;p12"/>
          <p:cNvCxnSpPr/>
          <p:nvPr/>
        </p:nvCxnSpPr>
        <p:spPr>
          <a:xfrm>
            <a:off x="4305416" y="4071880"/>
            <a:ext cx="274405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6" name="Google Shape;316;p12"/>
          <p:cNvCxnSpPr/>
          <p:nvPr/>
        </p:nvCxnSpPr>
        <p:spPr>
          <a:xfrm>
            <a:off x="4027489" y="4438650"/>
            <a:ext cx="0" cy="1447800"/>
          </a:xfrm>
          <a:prstGeom prst="straightConnector1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7" name="Google Shape;317;p12"/>
          <p:cNvCxnSpPr/>
          <p:nvPr/>
        </p:nvCxnSpPr>
        <p:spPr>
          <a:xfrm rot="10800000" flipH="1">
            <a:off x="4027489" y="5886450"/>
            <a:ext cx="4132260" cy="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8" name="Google Shape;318;p12"/>
          <p:cNvCxnSpPr/>
          <p:nvPr/>
        </p:nvCxnSpPr>
        <p:spPr>
          <a:xfrm>
            <a:off x="4857750" y="4457642"/>
            <a:ext cx="3301999" cy="1428808"/>
          </a:xfrm>
          <a:prstGeom prst="straightConnector1">
            <a:avLst/>
          </a:prstGeom>
          <a:noFill/>
          <a:ln w="571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9" name="Google Shape;319;p12"/>
          <p:cNvCxnSpPr/>
          <p:nvPr/>
        </p:nvCxnSpPr>
        <p:spPr>
          <a:xfrm rot="10800000">
            <a:off x="4027489" y="4457642"/>
            <a:ext cx="830261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320" name="Google Shape;320;p12"/>
          <p:cNvGrpSpPr/>
          <p:nvPr/>
        </p:nvGrpSpPr>
        <p:grpSpPr>
          <a:xfrm>
            <a:off x="6242578" y="4628431"/>
            <a:ext cx="434104" cy="400110"/>
            <a:chOff x="6188298" y="4165064"/>
            <a:chExt cx="434104" cy="400110"/>
          </a:xfrm>
        </p:grpSpPr>
        <p:sp>
          <p:nvSpPr>
            <p:cNvPr id="321" name="Google Shape;321;p12"/>
            <p:cNvSpPr/>
            <p:nvPr/>
          </p:nvSpPr>
          <p:spPr>
            <a:xfrm>
              <a:off x="6188298" y="4165064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rgbClr val="7030A0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hr-HR" sz="1200" b="1">
                  <a:solidFill>
                    <a:srgbClr val="7030A0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200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2" name="Google Shape;322;p12"/>
            <p:cNvCxnSpPr/>
            <p:nvPr/>
          </p:nvCxnSpPr>
          <p:spPr>
            <a:xfrm>
              <a:off x="6209564" y="4209397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23" name="Google Shape;323;p12"/>
          <p:cNvSpPr txBox="1"/>
          <p:nvPr/>
        </p:nvSpPr>
        <p:spPr>
          <a:xfrm>
            <a:off x="3549717" y="2934666"/>
            <a:ext cx="1443970" cy="57836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24" name="Google Shape;324;p12"/>
          <p:cNvSpPr/>
          <p:nvPr/>
        </p:nvSpPr>
        <p:spPr>
          <a:xfrm>
            <a:off x="5615233" y="2905402"/>
            <a:ext cx="157162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1cm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2cm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5cm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3"/>
          <p:cNvSpPr/>
          <p:nvPr/>
        </p:nvSpPr>
        <p:spPr>
          <a:xfrm>
            <a:off x="685799" y="1325822"/>
            <a:ext cx="79771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vectors – different direction – analytical </a:t>
            </a:r>
            <a:endParaRPr/>
          </a:p>
        </p:txBody>
      </p:sp>
      <p:sp>
        <p:nvSpPr>
          <p:cNvPr id="332" name="Google Shape;332;p13"/>
          <p:cNvSpPr/>
          <p:nvPr/>
        </p:nvSpPr>
        <p:spPr>
          <a:xfrm>
            <a:off x="685798" y="2317276"/>
            <a:ext cx="770328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Law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cosines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3"/>
          <p:cNvSpPr/>
          <p:nvPr/>
        </p:nvSpPr>
        <p:spPr>
          <a:xfrm>
            <a:off x="685797" y="3370313"/>
            <a:ext cx="770328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Law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sines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3"/>
          <p:cNvSpPr/>
          <p:nvPr/>
        </p:nvSpPr>
        <p:spPr>
          <a:xfrm>
            <a:off x="646979" y="4423350"/>
            <a:ext cx="770328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Law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vector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r-HR" sz="20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components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4"/>
          <p:cNvSpPr/>
          <p:nvPr/>
        </p:nvSpPr>
        <p:spPr>
          <a:xfrm>
            <a:off x="685799" y="1325822"/>
            <a:ext cx="79771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Addition of vectors – different directions – analytical </a:t>
            </a:r>
            <a:endParaRPr lang="en-GB"/>
          </a:p>
        </p:txBody>
      </p:sp>
      <p:cxnSp>
        <p:nvCxnSpPr>
          <p:cNvPr id="342" name="Google Shape;342;p14"/>
          <p:cNvCxnSpPr/>
          <p:nvPr/>
        </p:nvCxnSpPr>
        <p:spPr>
          <a:xfrm rot="10800000" flipH="1">
            <a:off x="1227286" y="5416035"/>
            <a:ext cx="2268390" cy="2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43" name="Google Shape;343;p14"/>
          <p:cNvSpPr txBox="1"/>
          <p:nvPr/>
        </p:nvSpPr>
        <p:spPr>
          <a:xfrm>
            <a:off x="1471613" y="5106475"/>
            <a:ext cx="7585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α=45°</a:t>
            </a:r>
            <a:endParaRPr lang="en-GB"/>
          </a:p>
        </p:txBody>
      </p:sp>
      <p:sp>
        <p:nvSpPr>
          <p:cNvPr id="344" name="Google Shape;344;p14"/>
          <p:cNvSpPr/>
          <p:nvPr/>
        </p:nvSpPr>
        <p:spPr>
          <a:xfrm>
            <a:off x="1958826" y="4781563"/>
            <a:ext cx="382885" cy="626537"/>
          </a:xfrm>
          <a:custGeom>
            <a:avLst/>
            <a:gdLst/>
            <a:ahLst/>
            <a:cxnLst/>
            <a:rect l="l" t="t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5" name="Google Shape;345;p14"/>
          <p:cNvCxnSpPr/>
          <p:nvPr/>
        </p:nvCxnSpPr>
        <p:spPr>
          <a:xfrm rot="10800000" flipH="1">
            <a:off x="1227134" y="4255739"/>
            <a:ext cx="1336195" cy="1160298"/>
          </a:xfrm>
          <a:prstGeom prst="straightConnector1">
            <a:avLst/>
          </a:pr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46" name="Google Shape;346;p14"/>
          <p:cNvSpPr/>
          <p:nvPr/>
        </p:nvSpPr>
        <p:spPr>
          <a:xfrm>
            <a:off x="685798" y="2136515"/>
            <a:ext cx="770328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Every vector that doesn’t lie along the x or y axes needs to be written as a vector component along the x and y axes. With that rule, we put vectors in the same direction. </a:t>
            </a:r>
            <a:endParaRPr lang="en-GB"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7" name="Google Shape;347;p14"/>
          <p:cNvCxnSpPr/>
          <p:nvPr/>
        </p:nvCxnSpPr>
        <p:spPr>
          <a:xfrm rot="10800000">
            <a:off x="1227286" y="3659305"/>
            <a:ext cx="6201" cy="1756731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48" name="Google Shape;348;p14"/>
          <p:cNvCxnSpPr/>
          <p:nvPr/>
        </p:nvCxnSpPr>
        <p:spPr>
          <a:xfrm>
            <a:off x="2563329" y="4255739"/>
            <a:ext cx="0" cy="1152361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349" name="Google Shape;349;p14"/>
          <p:cNvCxnSpPr>
            <a:stCxn id="345" idx="1"/>
          </p:cNvCxnSpPr>
          <p:nvPr/>
        </p:nvCxnSpPr>
        <p:spPr>
          <a:xfrm rot="10800000">
            <a:off x="1227129" y="4255739"/>
            <a:ext cx="1336200" cy="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350" name="Google Shape;350;p14"/>
          <p:cNvCxnSpPr/>
          <p:nvPr/>
        </p:nvCxnSpPr>
        <p:spPr>
          <a:xfrm rot="10800000" flipH="1">
            <a:off x="1227132" y="5408098"/>
            <a:ext cx="1336197" cy="7936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1" name="Google Shape;351;p14"/>
          <p:cNvCxnSpPr/>
          <p:nvPr/>
        </p:nvCxnSpPr>
        <p:spPr>
          <a:xfrm rot="10800000" flipH="1">
            <a:off x="1227133" y="4263674"/>
            <a:ext cx="6354" cy="1160295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2" name="Google Shape;352;p14"/>
          <p:cNvSpPr txBox="1"/>
          <p:nvPr/>
        </p:nvSpPr>
        <p:spPr>
          <a:xfrm>
            <a:off x="6292850" y="4040189"/>
            <a:ext cx="1901825" cy="45133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en-GB"/>
          </a:p>
        </p:txBody>
      </p:sp>
      <p:sp>
        <p:nvSpPr>
          <p:cNvPr id="353" name="Google Shape;353;p14"/>
          <p:cNvSpPr txBox="1"/>
          <p:nvPr/>
        </p:nvSpPr>
        <p:spPr>
          <a:xfrm>
            <a:off x="6346825" y="5905500"/>
            <a:ext cx="1847850" cy="45554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en-GB"/>
          </a:p>
        </p:txBody>
      </p:sp>
      <p:sp>
        <p:nvSpPr>
          <p:cNvPr id="354" name="Google Shape;354;p14"/>
          <p:cNvSpPr txBox="1"/>
          <p:nvPr/>
        </p:nvSpPr>
        <p:spPr>
          <a:xfrm>
            <a:off x="6470650" y="3089275"/>
            <a:ext cx="1493838" cy="95091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en-GB"/>
          </a:p>
        </p:txBody>
      </p:sp>
      <p:sp>
        <p:nvSpPr>
          <p:cNvPr id="355" name="Google Shape;355;p14"/>
          <p:cNvSpPr txBox="1"/>
          <p:nvPr/>
        </p:nvSpPr>
        <p:spPr>
          <a:xfrm>
            <a:off x="6550025" y="4900613"/>
            <a:ext cx="1466850" cy="898525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en-GB"/>
          </a:p>
        </p:txBody>
      </p:sp>
      <p:sp>
        <p:nvSpPr>
          <p:cNvPr id="356" name="Google Shape;356;p14"/>
          <p:cNvSpPr txBox="1"/>
          <p:nvPr/>
        </p:nvSpPr>
        <p:spPr>
          <a:xfrm>
            <a:off x="4019550" y="3073446"/>
            <a:ext cx="1924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x component of vector along the x-axis</a:t>
            </a:r>
            <a:endParaRPr lang="en-GB"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4"/>
          <p:cNvSpPr txBox="1"/>
          <p:nvPr/>
        </p:nvSpPr>
        <p:spPr>
          <a:xfrm>
            <a:off x="4019551" y="4616285"/>
            <a:ext cx="1924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y component of vector along the y-axis</a:t>
            </a:r>
            <a:endParaRPr lang="en-GB"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4"/>
          <p:cNvSpPr/>
          <p:nvPr/>
        </p:nvSpPr>
        <p:spPr>
          <a:xfrm>
            <a:off x="1519433" y="4491522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lang="en-GB" sz="1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4"/>
          <p:cNvSpPr/>
          <p:nvPr/>
        </p:nvSpPr>
        <p:spPr>
          <a:xfrm>
            <a:off x="1633831" y="5458002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GB"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</p:txBody>
      </p:sp>
      <p:sp>
        <p:nvSpPr>
          <p:cNvPr id="360" name="Google Shape;360;p14"/>
          <p:cNvSpPr/>
          <p:nvPr/>
        </p:nvSpPr>
        <p:spPr>
          <a:xfrm>
            <a:off x="841723" y="4606212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GB"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</a:p>
        </p:txBody>
      </p:sp>
      <p:cxnSp>
        <p:nvCxnSpPr>
          <p:cNvPr id="361" name="Google Shape;361;p14"/>
          <p:cNvCxnSpPr/>
          <p:nvPr/>
        </p:nvCxnSpPr>
        <p:spPr>
          <a:xfrm>
            <a:off x="1559400" y="4550591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62" name="Google Shape;362;p14"/>
          <p:cNvCxnSpPr/>
          <p:nvPr/>
        </p:nvCxnSpPr>
        <p:spPr>
          <a:xfrm>
            <a:off x="1696602" y="5523395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63" name="Google Shape;363;p14"/>
          <p:cNvCxnSpPr/>
          <p:nvPr/>
        </p:nvCxnSpPr>
        <p:spPr>
          <a:xfrm>
            <a:off x="888929" y="4669450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64" name="Google Shape;364;p14"/>
          <p:cNvSpPr txBox="1"/>
          <p:nvPr/>
        </p:nvSpPr>
        <p:spPr>
          <a:xfrm>
            <a:off x="3278624" y="5372240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lang="en-GB" sz="20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4"/>
          <p:cNvSpPr txBox="1"/>
          <p:nvPr/>
        </p:nvSpPr>
        <p:spPr>
          <a:xfrm>
            <a:off x="925212" y="3469723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5"/>
          <p:cNvSpPr/>
          <p:nvPr/>
        </p:nvSpPr>
        <p:spPr>
          <a:xfrm>
            <a:off x="685800" y="1325822"/>
            <a:ext cx="79819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Practical example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5"/>
          <p:cNvSpPr/>
          <p:nvPr/>
        </p:nvSpPr>
        <p:spPr>
          <a:xfrm>
            <a:off x="634847" y="2199060"/>
            <a:ext cx="787430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Graphically add forces as shown in the picture if blue force is 100N, green 200N</a:t>
            </a:r>
            <a:r>
              <a:rPr lang="hr-HR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GB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and red is 500N.</a:t>
            </a:r>
          </a:p>
        </p:txBody>
      </p:sp>
      <p:pic>
        <p:nvPicPr>
          <p:cNvPr id="374" name="Google Shape;374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962" y="3062230"/>
            <a:ext cx="2371725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5"/>
          <p:cNvSpPr/>
          <p:nvPr/>
        </p:nvSpPr>
        <p:spPr>
          <a:xfrm>
            <a:off x="685800" y="4617689"/>
            <a:ext cx="157162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100N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200N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500N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5"/>
          <p:cNvSpPr/>
          <p:nvPr/>
        </p:nvSpPr>
        <p:spPr>
          <a:xfrm>
            <a:off x="5808474" y="6000059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cxnSp>
        <p:nvCxnSpPr>
          <p:cNvPr id="377" name="Google Shape;377;p15"/>
          <p:cNvCxnSpPr/>
          <p:nvPr/>
        </p:nvCxnSpPr>
        <p:spPr>
          <a:xfrm>
            <a:off x="5829740" y="6044392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78" name="Google Shape;378;p15"/>
          <p:cNvSpPr/>
          <p:nvPr/>
        </p:nvSpPr>
        <p:spPr>
          <a:xfrm>
            <a:off x="3593385" y="4979697"/>
            <a:ext cx="4341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cxnSp>
        <p:nvCxnSpPr>
          <p:cNvPr id="379" name="Google Shape;379;p15"/>
          <p:cNvCxnSpPr/>
          <p:nvPr/>
        </p:nvCxnSpPr>
        <p:spPr>
          <a:xfrm>
            <a:off x="3624594" y="5051330"/>
            <a:ext cx="274405" cy="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80" name="Google Shape;380;p15"/>
          <p:cNvSpPr/>
          <p:nvPr/>
        </p:nvSpPr>
        <p:spPr>
          <a:xfrm>
            <a:off x="4271702" y="4038540"/>
            <a:ext cx="51552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cxnSp>
        <p:nvCxnSpPr>
          <p:cNvPr id="381" name="Google Shape;381;p15"/>
          <p:cNvCxnSpPr/>
          <p:nvPr/>
        </p:nvCxnSpPr>
        <p:spPr>
          <a:xfrm>
            <a:off x="4305416" y="4071880"/>
            <a:ext cx="274405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2" name="Google Shape;382;p15"/>
          <p:cNvCxnSpPr/>
          <p:nvPr/>
        </p:nvCxnSpPr>
        <p:spPr>
          <a:xfrm>
            <a:off x="4027489" y="4438650"/>
            <a:ext cx="0" cy="1447800"/>
          </a:xfrm>
          <a:prstGeom prst="straightConnector1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3" name="Google Shape;383;p15"/>
          <p:cNvCxnSpPr/>
          <p:nvPr/>
        </p:nvCxnSpPr>
        <p:spPr>
          <a:xfrm rot="10800000" flipH="1">
            <a:off x="4027489" y="5886450"/>
            <a:ext cx="4132260" cy="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4" name="Google Shape;384;p15"/>
          <p:cNvCxnSpPr/>
          <p:nvPr/>
        </p:nvCxnSpPr>
        <p:spPr>
          <a:xfrm>
            <a:off x="4857750" y="4457642"/>
            <a:ext cx="3301999" cy="1428808"/>
          </a:xfrm>
          <a:prstGeom prst="straightConnector1">
            <a:avLst/>
          </a:prstGeom>
          <a:noFill/>
          <a:ln w="571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5" name="Google Shape;385;p15"/>
          <p:cNvCxnSpPr/>
          <p:nvPr/>
        </p:nvCxnSpPr>
        <p:spPr>
          <a:xfrm rot="10800000">
            <a:off x="4027489" y="4457642"/>
            <a:ext cx="830261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386" name="Google Shape;386;p15"/>
          <p:cNvGrpSpPr/>
          <p:nvPr/>
        </p:nvGrpSpPr>
        <p:grpSpPr>
          <a:xfrm>
            <a:off x="6242578" y="4628431"/>
            <a:ext cx="434104" cy="400110"/>
            <a:chOff x="6188298" y="4165064"/>
            <a:chExt cx="434104" cy="400110"/>
          </a:xfrm>
        </p:grpSpPr>
        <p:sp>
          <p:nvSpPr>
            <p:cNvPr id="387" name="Google Shape;387;p15"/>
            <p:cNvSpPr/>
            <p:nvPr/>
          </p:nvSpPr>
          <p:spPr>
            <a:xfrm>
              <a:off x="6188298" y="4165064"/>
              <a:ext cx="434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-HR" sz="2000" b="1">
                  <a:solidFill>
                    <a:srgbClr val="7030A0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hr-HR" sz="1200" b="1">
                  <a:solidFill>
                    <a:srgbClr val="7030A0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200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8" name="Google Shape;388;p15"/>
            <p:cNvCxnSpPr/>
            <p:nvPr/>
          </p:nvCxnSpPr>
          <p:spPr>
            <a:xfrm>
              <a:off x="6209564" y="4209397"/>
              <a:ext cx="274405" cy="0"/>
            </a:xfrm>
            <a:prstGeom prst="straightConnector1">
              <a:avLst/>
            </a:prstGeom>
            <a:noFill/>
            <a:ln w="9525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89" name="Google Shape;389;p15"/>
          <p:cNvSpPr txBox="1"/>
          <p:nvPr/>
        </p:nvSpPr>
        <p:spPr>
          <a:xfrm>
            <a:off x="3549717" y="2934666"/>
            <a:ext cx="1443970" cy="57836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90" name="Google Shape;390;p15"/>
          <p:cNvSpPr/>
          <p:nvPr/>
        </p:nvSpPr>
        <p:spPr>
          <a:xfrm>
            <a:off x="5615233" y="2905402"/>
            <a:ext cx="157162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1cm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2cm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hr-HR"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hr-HR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= 5cm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439864"/>
            <a:ext cx="2432050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6017865"/>
            <a:ext cx="200575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kstniOkvir 23">
            <a:extLst>
              <a:ext uri="{FF2B5EF4-FFF2-40B4-BE49-F238E27FC236}">
                <a16:creationId xmlns:a16="http://schemas.microsoft.com/office/drawing/2014/main" id="{D70DEDCD-EA0D-4F4D-913F-29C9BD2A027B}"/>
              </a:ext>
            </a:extLst>
          </p:cNvPr>
          <p:cNvSpPr txBox="1"/>
          <p:nvPr/>
        </p:nvSpPr>
        <p:spPr>
          <a:xfrm>
            <a:off x="817114" y="147549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Reference list</a:t>
            </a:r>
            <a:endParaRPr lang="en-GB" sz="2800" dirty="0"/>
          </a:p>
        </p:txBody>
      </p:sp>
      <p:sp>
        <p:nvSpPr>
          <p:cNvPr id="26" name="TekstniOkvir 25">
            <a:extLst>
              <a:ext uri="{FF2B5EF4-FFF2-40B4-BE49-F238E27FC236}">
                <a16:creationId xmlns:a16="http://schemas.microsoft.com/office/drawing/2014/main" id="{0E0D35B4-BC52-4258-A0FF-BD86B90FAFFC}"/>
              </a:ext>
            </a:extLst>
          </p:cNvPr>
          <p:cNvSpPr txBox="1"/>
          <p:nvPr/>
        </p:nvSpPr>
        <p:spPr>
          <a:xfrm>
            <a:off x="807397" y="2872215"/>
            <a:ext cx="828796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]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Kulišić, Boris, 2007, Tehnička mehanika - nauka o čvrstoći s vježbama, Element, Zagreb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hr-HR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hr-HR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]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Špiranec, Vladimir, 2004, Tehnička mehanika - statika - otpornost - gibanje - mehanizmi, Školska knjiga, Zagreb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hr-HR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hr-HR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3</a:t>
            </a:r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]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Šutalo V., Maković B., </a:t>
            </a:r>
            <a:r>
              <a:rPr lang="hr-HR" sz="1200" b="0" i="0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Pasanović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B., 2007, Tehnička mehanika 1, </a:t>
            </a:r>
            <a:r>
              <a:rPr lang="hr-HR" sz="1200" b="0" i="0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Neodidacta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d.o.o., Zagreb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hr-HR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hr-HR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[4] Šutalo V., Maković B., </a:t>
            </a:r>
            <a:r>
              <a:rPr lang="hr-HR" sz="1200" b="0" i="0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Pasanović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B., 2007, Osnove tehničke mehanike, </a:t>
            </a:r>
            <a:r>
              <a:rPr lang="hr-HR" sz="1200" b="0" i="0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Neodidacta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d.o.o., Zagreb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hr-HR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hr-HR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5</a:t>
            </a:r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] </a:t>
            </a:r>
            <a:r>
              <a:rPr lang="en-US" sz="12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5"/>
              </a:rPr>
              <a:t>https://www.cannypic.com/free-vector/man-pushing-box-vector-396689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2.3.2022.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hr-HR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hr-HR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] </a:t>
            </a:r>
            <a:r>
              <a:rPr lang="hr-HR" sz="12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6"/>
              </a:rPr>
              <a:t>http://clipart-library.com/clipart/piq8oxXdT.htm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5.3.2022. 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7319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Tema sustava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514</Words>
  <Application>Microsoft Office PowerPoint</Application>
  <PresentationFormat>Prikaz na zaslonu (4:3)</PresentationFormat>
  <Paragraphs>119</Paragraphs>
  <Slides>16</Slides>
  <Notes>16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20" baseType="lpstr">
      <vt:lpstr>Arial</vt:lpstr>
      <vt:lpstr>Calibri</vt:lpstr>
      <vt:lpstr>Segoe UI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Ana Sedlar</dc:creator>
  <cp:lastModifiedBy>Ksenija</cp:lastModifiedBy>
  <cp:revision>4</cp:revision>
  <dcterms:created xsi:type="dcterms:W3CDTF">2022-04-18T15:11:44Z</dcterms:created>
  <dcterms:modified xsi:type="dcterms:W3CDTF">2024-01-25T16:14:00Z</dcterms:modified>
</cp:coreProperties>
</file>