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jbRqOrFm3VEjvPB0i4xBV8rxF5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B6B6871-E6BD-4017-9170-CC2D3CED25C7}">
  <a:tblStyle styleId="{4B6B6871-E6BD-4017-9170-CC2D3CED25C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2 sata, 1.primjer u pg krivo teziste plohe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7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8" name="Google Shape;48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20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20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sekcije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18.jp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g"/><Relationship Id="rId4" Type="http://schemas.openxmlformats.org/officeDocument/2006/relationships/image" Target="../media/image12.jpg"/><Relationship Id="rId5" Type="http://schemas.openxmlformats.org/officeDocument/2006/relationships/image" Target="../media/image18.jp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0.jpg"/><Relationship Id="rId5" Type="http://schemas.openxmlformats.org/officeDocument/2006/relationships/image" Target="../media/image18.jp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9.jpg"/><Relationship Id="rId5" Type="http://schemas.openxmlformats.org/officeDocument/2006/relationships/image" Target="../media/image6.jpg"/><Relationship Id="rId6" Type="http://schemas.openxmlformats.org/officeDocument/2006/relationships/image" Target="../media/image18.jp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20.jpg"/><Relationship Id="rId7" Type="http://schemas.openxmlformats.org/officeDocument/2006/relationships/image" Target="../media/image18.jpg"/><Relationship Id="rId8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8.jp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18.jp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8.jpg"/><Relationship Id="rId7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3.jpg"/><Relationship Id="rId5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Relationship Id="rId4" Type="http://schemas.openxmlformats.org/officeDocument/2006/relationships/image" Target="../media/image1.png"/><Relationship Id="rId5" Type="http://schemas.openxmlformats.org/officeDocument/2006/relationships/hyperlink" Target="https://www.bu.edu/moss/mechanics-of-materials-bending-normal-stress/" TargetMode="External"/><Relationship Id="rId6" Type="http://schemas.openxmlformats.org/officeDocument/2006/relationships/hyperlink" Target="https://mechanicalc.com/reference/strength-of-materials" TargetMode="External"/><Relationship Id="rId7" Type="http://schemas.openxmlformats.org/officeDocument/2006/relationships/hyperlink" Target="https://sites.google.com/site/mechanicalstuff4u/contents-of-m/strength-of-materials" TargetMode="External"/><Relationship Id="rId8" Type="http://schemas.openxmlformats.org/officeDocument/2006/relationships/hyperlink" Target="https://technologystudent.com/forcmom/force1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{4B6B6871-E6BD-4017-9170-CC2D3CED25C7}</a:tableStyleId>
              </a:tblPr>
              <a:tblGrid>
                <a:gridCol w="1641475"/>
                <a:gridCol w="4324350"/>
              </a:tblGrid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Mechanics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Strength of materials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585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Girder/ Bearer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363537" y="1012825"/>
            <a:ext cx="18669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Full flat girders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363537" y="1608137"/>
            <a:ext cx="690403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girder is part of construction that receives and carries a load.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girder rests on another structure or the base via supports. </a:t>
            </a:r>
            <a:endParaRPr/>
          </a:p>
        </p:txBody>
      </p:sp>
      <p:pic>
        <p:nvPicPr>
          <p:cNvPr descr="nosaci1"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587" y="2451100"/>
            <a:ext cx="3916362" cy="348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5345112" y="4184650"/>
            <a:ext cx="381317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Axis of a vehicle used as the girder.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 - load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 and B - supports (bearings)</a:t>
            </a:r>
            <a:endParaRPr/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aci2"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2387" y="4894262"/>
            <a:ext cx="4181475" cy="154463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469900" y="1501775"/>
            <a:ext cx="5681662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Girders can be: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a) spatial – forces on the girder act in different planes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b) flat – forces act in a single plain</a:t>
            </a:r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469900" y="3435350"/>
            <a:ext cx="2941637" cy="1477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girders by design: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a) full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b) lattice</a:t>
            </a:r>
            <a:endParaRPr/>
          </a:p>
        </p:txBody>
      </p:sp>
      <p:pic>
        <p:nvPicPr>
          <p:cNvPr descr="nosaci1" id="109" name="Google Shape;109;p3"/>
          <p:cNvPicPr preferRelativeResize="0"/>
          <p:nvPr/>
        </p:nvPicPr>
        <p:blipFill rotWithShape="1">
          <a:blip r:embed="rId4">
            <a:alphaModFix/>
          </a:blip>
          <a:srcRect b="39227" l="0" r="0" t="0"/>
          <a:stretch/>
        </p:blipFill>
        <p:spPr>
          <a:xfrm>
            <a:off x="4327525" y="2763837"/>
            <a:ext cx="3259137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aci3" id="116" name="Google Shape;116;p4"/>
          <p:cNvPicPr preferRelativeResize="0"/>
          <p:nvPr/>
        </p:nvPicPr>
        <p:blipFill rotWithShape="1">
          <a:blip r:embed="rId3">
            <a:alphaModFix/>
          </a:blip>
          <a:srcRect b="-66" l="0" r="49962" t="50303"/>
          <a:stretch/>
        </p:blipFill>
        <p:spPr>
          <a:xfrm>
            <a:off x="650875" y="2692400"/>
            <a:ext cx="3341687" cy="884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saci4" id="117" name="Google Shape;117;p4"/>
          <p:cNvPicPr preferRelativeResize="0"/>
          <p:nvPr/>
        </p:nvPicPr>
        <p:blipFill rotWithShape="1">
          <a:blip r:embed="rId4">
            <a:alphaModFix/>
          </a:blip>
          <a:srcRect b="21240" l="57299" r="0" t="0"/>
          <a:stretch/>
        </p:blipFill>
        <p:spPr>
          <a:xfrm>
            <a:off x="5221287" y="5013325"/>
            <a:ext cx="2600325" cy="101441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/>
          <p:nvPr/>
        </p:nvSpPr>
        <p:spPr>
          <a:xfrm>
            <a:off x="347662" y="1427162"/>
            <a:ext cx="362108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full flat girders by shape:</a:t>
            </a:r>
            <a:endParaRPr/>
          </a:p>
        </p:txBody>
      </p:sp>
      <p:pic>
        <p:nvPicPr>
          <p:cNvPr descr="nosaci3" id="119" name="Google Shape;119;p4"/>
          <p:cNvPicPr preferRelativeResize="0"/>
          <p:nvPr/>
        </p:nvPicPr>
        <p:blipFill rotWithShape="1">
          <a:blip r:embed="rId3">
            <a:alphaModFix/>
          </a:blip>
          <a:srcRect b="-66" l="53848" r="0" t="0"/>
          <a:stretch/>
        </p:blipFill>
        <p:spPr>
          <a:xfrm>
            <a:off x="5221287" y="2363787"/>
            <a:ext cx="3238500" cy="186848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650875" y="1901825"/>
            <a:ext cx="2659062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a) girder with 2 supports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4943475" y="1903412"/>
            <a:ext cx="38528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b) girder with 2 supports and 1 pass</a:t>
            </a:r>
            <a:endParaRPr/>
          </a:p>
        </p:txBody>
      </p:sp>
      <p:sp>
        <p:nvSpPr>
          <p:cNvPr id="122" name="Google Shape;122;p4"/>
          <p:cNvSpPr txBox="1"/>
          <p:nvPr/>
        </p:nvSpPr>
        <p:spPr>
          <a:xfrm>
            <a:off x="676275" y="4275137"/>
            <a:ext cx="3911600" cy="64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c) girder with 2 supports and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2 passes</a:t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>
            <a:off x="4943475" y="4413250"/>
            <a:ext cx="20447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d) clamped girder </a:t>
            </a:r>
            <a:endParaRPr/>
          </a:p>
        </p:txBody>
      </p:sp>
      <p:pic>
        <p:nvPicPr>
          <p:cNvPr descr="nosaci4" id="124" name="Google Shape;124;p4"/>
          <p:cNvPicPr preferRelativeResize="0"/>
          <p:nvPr/>
        </p:nvPicPr>
        <p:blipFill rotWithShape="1">
          <a:blip r:embed="rId4">
            <a:alphaModFix/>
          </a:blip>
          <a:srcRect b="43" l="0" r="53311" t="26005"/>
          <a:stretch/>
        </p:blipFill>
        <p:spPr>
          <a:xfrm>
            <a:off x="468312" y="4848225"/>
            <a:ext cx="3705225" cy="124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/>
          <p:nvPr/>
        </p:nvSpPr>
        <p:spPr>
          <a:xfrm>
            <a:off x="347662" y="896937"/>
            <a:ext cx="2005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supports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aci5" id="132" name="Google Shape;13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3625" y="1411287"/>
            <a:ext cx="3698875" cy="1258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saci6" id="133" name="Google Shape;13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8212" y="3557587"/>
            <a:ext cx="40259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347662" y="1435100"/>
            <a:ext cx="34290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full flat girders by load:</a:t>
            </a:r>
            <a:endParaRPr/>
          </a:p>
        </p:txBody>
      </p:sp>
      <p:pic>
        <p:nvPicPr>
          <p:cNvPr descr="nosaci7"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4862512"/>
            <a:ext cx="3792537" cy="164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298450" y="2027237"/>
            <a:ext cx="46069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a) Girder loaded with individual forces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298450" y="3724275"/>
            <a:ext cx="44037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b) Girder loaded with uniform load q[N/m]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303212" y="5422900"/>
            <a:ext cx="31210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c) Girder with combined load</a:t>
            </a:r>
            <a:endParaRPr/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/>
          <p:nvPr/>
        </p:nvSpPr>
        <p:spPr>
          <a:xfrm>
            <a:off x="347662" y="896937"/>
            <a:ext cx="2005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supports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aci8" id="146" name="Google Shape;1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5600" y="1511300"/>
            <a:ext cx="1763712" cy="15414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saci9" id="147" name="Google Shape;147;p6"/>
          <p:cNvPicPr preferRelativeResize="0"/>
          <p:nvPr/>
        </p:nvPicPr>
        <p:blipFill rotWithShape="1">
          <a:blip r:embed="rId4">
            <a:alphaModFix/>
          </a:blip>
          <a:srcRect b="29" l="0" r="-3440" t="0"/>
          <a:stretch/>
        </p:blipFill>
        <p:spPr>
          <a:xfrm>
            <a:off x="0" y="3021012"/>
            <a:ext cx="2351087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saci11" id="148" name="Google Shape;148;p6"/>
          <p:cNvPicPr preferRelativeResize="0"/>
          <p:nvPr/>
        </p:nvPicPr>
        <p:blipFill rotWithShape="1">
          <a:blip r:embed="rId5">
            <a:alphaModFix/>
          </a:blip>
          <a:srcRect b="0" l="0" r="-73" t="0"/>
          <a:stretch/>
        </p:blipFill>
        <p:spPr>
          <a:xfrm>
            <a:off x="173037" y="4611687"/>
            <a:ext cx="2355850" cy="140493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2787650" y="3449637"/>
            <a:ext cx="57277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Immovable support- has one degree of freedom of movement. It is firmly attached to the base. The direction of reaction in support can be in any direction.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2787650" y="1614487"/>
            <a:ext cx="5876925" cy="1477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Movable support- has two degrees of freedom of movement.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reaction in this support is always perpendicular to the direction of possible displacement regardless of the direction of action of external force.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2787650" y="4991100"/>
            <a:ext cx="57626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Pinched support – doesn’t allow any movement.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Reaction in the support is clamping force and moment.</a:t>
            </a:r>
            <a:endParaRPr/>
          </a:p>
        </p:txBody>
      </p:sp>
      <p:sp>
        <p:nvSpPr>
          <p:cNvPr id="152" name="Google Shape;152;p6"/>
          <p:cNvSpPr/>
          <p:nvPr/>
        </p:nvSpPr>
        <p:spPr>
          <a:xfrm rot="1860000">
            <a:off x="1652587" y="1504950"/>
            <a:ext cx="473075" cy="661987"/>
          </a:xfrm>
          <a:custGeom>
            <a:rect b="b" l="l" r="r" t="t"/>
            <a:pathLst>
              <a:path extrusionOk="0" fill="none" h="21600" w="2160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extrusionOk="0" h="21600" w="2160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28575">
            <a:solidFill>
              <a:srgbClr val="0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6"/>
          <p:cNvCxnSpPr/>
          <p:nvPr/>
        </p:nvCxnSpPr>
        <p:spPr>
          <a:xfrm>
            <a:off x="504825" y="1358900"/>
            <a:ext cx="1093787" cy="0"/>
          </a:xfrm>
          <a:prstGeom prst="straightConnector1">
            <a:avLst/>
          </a:prstGeom>
          <a:noFill/>
          <a:ln cap="flat" cmpd="sng" w="28575">
            <a:solidFill>
              <a:srgbClr val="008000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154" name="Google Shape;154;p6"/>
          <p:cNvSpPr/>
          <p:nvPr/>
        </p:nvSpPr>
        <p:spPr>
          <a:xfrm rot="1860046">
            <a:off x="1919283" y="3590921"/>
            <a:ext cx="473057" cy="661989"/>
          </a:xfrm>
          <a:custGeom>
            <a:rect b="b" l="l" r="r" t="t"/>
            <a:pathLst>
              <a:path extrusionOk="0" fill="none" h="21600" w="2160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extrusionOk="0" h="21600" w="2160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28575">
            <a:solidFill>
              <a:srgbClr val="0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saci10_b" id="155" name="Google Shape;155;p6"/>
          <p:cNvPicPr preferRelativeResize="0"/>
          <p:nvPr/>
        </p:nvPicPr>
        <p:blipFill rotWithShape="1">
          <a:blip r:embed="rId6">
            <a:alphaModFix/>
          </a:blip>
          <a:srcRect b="97" l="0" r="0" t="0"/>
          <a:stretch/>
        </p:blipFill>
        <p:spPr>
          <a:xfrm>
            <a:off x="4759325" y="150812"/>
            <a:ext cx="4060825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347662" y="896937"/>
            <a:ext cx="2005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supports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aci12" id="163" name="Google Shape;163;p7"/>
          <p:cNvPicPr preferRelativeResize="0"/>
          <p:nvPr/>
        </p:nvPicPr>
        <p:blipFill rotWithShape="1">
          <a:blip r:embed="rId3">
            <a:alphaModFix/>
          </a:blip>
          <a:srcRect b="-40" l="0" r="0" t="0"/>
          <a:stretch/>
        </p:blipFill>
        <p:spPr>
          <a:xfrm>
            <a:off x="541337" y="2005012"/>
            <a:ext cx="7031037" cy="192246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 txBox="1"/>
          <p:nvPr/>
        </p:nvSpPr>
        <p:spPr>
          <a:xfrm>
            <a:off x="349250" y="1377950"/>
            <a:ext cx="40068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Schematic representation of supports</a:t>
            </a:r>
            <a:endParaRPr/>
          </a:p>
        </p:txBody>
      </p:sp>
      <p:sp>
        <p:nvSpPr>
          <p:cNvPr id="165" name="Google Shape;165;p7"/>
          <p:cNvSpPr txBox="1"/>
          <p:nvPr/>
        </p:nvSpPr>
        <p:spPr>
          <a:xfrm>
            <a:off x="541337" y="4141787"/>
            <a:ext cx="8531225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Girders can be: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Statically determined- can be solved using analytical equilibrium conditions.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total number of unknown reactions in supports is a maximum of 3.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Statically undetermined- can’t be solved using analytical equilibrium conditions.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total number of reactions is greater than 3.</a:t>
            </a:r>
            <a:endParaRPr/>
          </a:p>
        </p:txBody>
      </p:sp>
      <p:sp>
        <p:nvSpPr>
          <p:cNvPr id="166" name="Google Shape;166;p7"/>
          <p:cNvSpPr txBox="1"/>
          <p:nvPr/>
        </p:nvSpPr>
        <p:spPr>
          <a:xfrm>
            <a:off x="654050" y="3463925"/>
            <a:ext cx="5788025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712787" y="3522662"/>
            <a:ext cx="12922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immovable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2717800" y="3511550"/>
            <a:ext cx="1141412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movable</a:t>
            </a:r>
            <a:endParaRPr/>
          </a:p>
        </p:txBody>
      </p:sp>
      <p:sp>
        <p:nvSpPr>
          <p:cNvPr id="169" name="Google Shape;169;p7"/>
          <p:cNvSpPr txBox="1"/>
          <p:nvPr/>
        </p:nvSpPr>
        <p:spPr>
          <a:xfrm>
            <a:off x="5218112" y="3522662"/>
            <a:ext cx="15605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pinched</a:t>
            </a:r>
            <a:endParaRPr/>
          </a:p>
        </p:txBody>
      </p:sp>
      <p:pic>
        <p:nvPicPr>
          <p:cNvPr id="170" name="Google Shape;17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 txBox="1"/>
          <p:nvPr/>
        </p:nvSpPr>
        <p:spPr>
          <a:xfrm>
            <a:off x="347662" y="896937"/>
            <a:ext cx="2005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supports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aci10" id="177" name="Google Shape;17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662" y="1836737"/>
            <a:ext cx="5397500" cy="418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8"/>
          <p:cNvSpPr txBox="1"/>
          <p:nvPr/>
        </p:nvSpPr>
        <p:spPr>
          <a:xfrm>
            <a:off x="347662" y="896937"/>
            <a:ext cx="2005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Types of supports</a:t>
            </a:r>
            <a:endParaRPr/>
          </a:p>
        </p:txBody>
      </p:sp>
      <p:sp>
        <p:nvSpPr>
          <p:cNvPr id="179" name="Google Shape;179;p8"/>
          <p:cNvSpPr txBox="1"/>
          <p:nvPr/>
        </p:nvSpPr>
        <p:spPr>
          <a:xfrm>
            <a:off x="347662" y="1431925"/>
            <a:ext cx="58658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An example of a simple girder loaded with angled force.</a:t>
            </a:r>
            <a:endParaRPr/>
          </a:p>
        </p:txBody>
      </p:sp>
      <p:sp>
        <p:nvSpPr>
          <p:cNvPr id="180" name="Google Shape;180;p8"/>
          <p:cNvSpPr txBox="1"/>
          <p:nvPr/>
        </p:nvSpPr>
        <p:spPr>
          <a:xfrm>
            <a:off x="6262687" y="2216150"/>
            <a:ext cx="2562225" cy="2862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Support 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- immovable, reaction is angled. Calculated from equilibrium conditions of 3 forces.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Support B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- movable, reaction is perpendicular to the base. </a:t>
            </a:r>
            <a:endParaRPr/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 txBox="1"/>
          <p:nvPr/>
        </p:nvSpPr>
        <p:spPr>
          <a:xfrm>
            <a:off x="319087" y="911225"/>
            <a:ext cx="17113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Solving girders</a:t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319087" y="1295400"/>
            <a:ext cx="6981825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goal of solving the girder is to determine its dimensions.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In order to be able to dimension the girder we must first determine: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a) Reactions in supports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b) Maximum bending moment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c) Transverse forces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d) Longitudinal forces</a:t>
            </a:r>
            <a:endParaRPr/>
          </a:p>
        </p:txBody>
      </p:sp>
      <p:sp>
        <p:nvSpPr>
          <p:cNvPr id="189" name="Google Shape;189;p9"/>
          <p:cNvSpPr txBox="1"/>
          <p:nvPr/>
        </p:nvSpPr>
        <p:spPr>
          <a:xfrm>
            <a:off x="319087" y="3219450"/>
            <a:ext cx="4926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Girders are solved graphically and analytically.</a:t>
            </a:r>
            <a:endParaRPr/>
          </a:p>
        </p:txBody>
      </p:sp>
      <p:sp>
        <p:nvSpPr>
          <p:cNvPr id="190" name="Google Shape;190;p9"/>
          <p:cNvSpPr txBox="1"/>
          <p:nvPr/>
        </p:nvSpPr>
        <p:spPr>
          <a:xfrm>
            <a:off x="319087" y="3703637"/>
            <a:ext cx="3275012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Graphical solving requires: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a) Bending moment diagram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b) Transverse forces diagram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c) Longitudinal forces diagram</a:t>
            </a:r>
            <a:endParaRPr/>
          </a:p>
        </p:txBody>
      </p:sp>
      <p:sp>
        <p:nvSpPr>
          <p:cNvPr id="191" name="Google Shape;191;p9"/>
          <p:cNvSpPr txBox="1"/>
          <p:nvPr/>
        </p:nvSpPr>
        <p:spPr>
          <a:xfrm>
            <a:off x="319087" y="5076825"/>
            <a:ext cx="77374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Analytical solution of girder is done using analytical equilibrium conditions:</a:t>
            </a:r>
            <a:endParaRPr/>
          </a:p>
        </p:txBody>
      </p:sp>
      <p:pic>
        <p:nvPicPr>
          <p:cNvPr id="192" name="Google Shape;1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3450" y="5329237"/>
            <a:ext cx="1219200" cy="93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05525" y="5329237"/>
            <a:ext cx="1320800" cy="9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9"/>
          <p:cNvSpPr txBox="1"/>
          <p:nvPr/>
        </p:nvSpPr>
        <p:spPr>
          <a:xfrm>
            <a:off x="2973387" y="5622925"/>
            <a:ext cx="3762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5635625" y="5643562"/>
            <a:ext cx="3762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</p:txBody>
      </p:sp>
      <p:pic>
        <p:nvPicPr>
          <p:cNvPr id="196" name="Google Shape;19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3137" y="5329237"/>
            <a:ext cx="1219200" cy="9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9"/>
          <p:cNvSpPr txBox="1"/>
          <p:nvPr/>
        </p:nvSpPr>
        <p:spPr>
          <a:xfrm>
            <a:off x="558800" y="5619750"/>
            <a:ext cx="3762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pic>
        <p:nvPicPr>
          <p:cNvPr id="198" name="Google Shape;19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"/>
          <p:cNvSpPr txBox="1"/>
          <p:nvPr/>
        </p:nvSpPr>
        <p:spPr>
          <a:xfrm>
            <a:off x="334962" y="1987550"/>
            <a:ext cx="2205037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1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Example of girder solved by graphycal procedure</a:t>
            </a:r>
            <a:endParaRPr/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10"/>
          <p:cNvGrpSpPr/>
          <p:nvPr/>
        </p:nvGrpSpPr>
        <p:grpSpPr>
          <a:xfrm>
            <a:off x="2690812" y="47625"/>
            <a:ext cx="6453187" cy="6762750"/>
            <a:chOff x="2540000" y="0"/>
            <a:chExt cx="6604000" cy="6858000"/>
          </a:xfrm>
        </p:grpSpPr>
        <p:pic>
          <p:nvPicPr>
            <p:cNvPr descr="primjer" id="207" name="Google Shape;207;p10"/>
            <p:cNvPicPr preferRelativeResize="0"/>
            <p:nvPr/>
          </p:nvPicPr>
          <p:blipFill rotWithShape="1">
            <a:blip r:embed="rId4">
              <a:alphaModFix/>
            </a:blip>
            <a:srcRect b="21" l="0" r="0" t="0"/>
            <a:stretch/>
          </p:blipFill>
          <p:spPr>
            <a:xfrm>
              <a:off x="2540000" y="0"/>
              <a:ext cx="660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10"/>
            <p:cNvSpPr txBox="1"/>
            <p:nvPr/>
          </p:nvSpPr>
          <p:spPr>
            <a:xfrm>
              <a:off x="6259133" y="2080180"/>
              <a:ext cx="946598" cy="3693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0"/>
            <p:cNvSpPr txBox="1"/>
            <p:nvPr/>
          </p:nvSpPr>
          <p:spPr>
            <a:xfrm>
              <a:off x="6732432" y="3059668"/>
              <a:ext cx="946598" cy="3693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3921617" y="3136612"/>
              <a:ext cx="1819144" cy="2154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0"/>
            <p:cNvSpPr txBox="1"/>
            <p:nvPr/>
          </p:nvSpPr>
          <p:spPr>
            <a:xfrm>
              <a:off x="3921617" y="4889584"/>
              <a:ext cx="1623814" cy="2154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2" name="Google Shape;21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1"/>
          <p:cNvSpPr txBox="1"/>
          <p:nvPr/>
        </p:nvSpPr>
        <p:spPr>
          <a:xfrm>
            <a:off x="685800" y="2095500"/>
            <a:ext cx="7977187" cy="412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[1] Kulišić, Boris, 2007, Tehnička mehanika - nauka o čvrstoći s vježbama, Element,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[2] Kulišić, Boris, 2000, Tehnička mehanika - statika s vježbama, Element,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[3] Špiranec, Vladimir, 2004, Tehnička mehanika - statika - otpornost - gibanje - mehanizmi, Školska knjiga,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[4] Šutalo V., Maković B., Pasanović B., 2007, Tehnička mehanika 1, Neodidacta d.o.o.,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[5] Šutalo V., Maković B., Pasanović B., 2007, Osnove tehničke mehanike, Neodidacta d.o.o.,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[6] Mechanics of Slender Structures,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https://www.bu.edu/moss/mechanics-of-materials-bending-normal-stress/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8.7.2022.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[7] Strength of Materials,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https://mechanicalc.com/reference/strength-of-materials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9.7.2022.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[8] Strength of Materials,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https://sites.google.com/site/mechanicalstuff4u/contents-of-m/strength-of-materials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10.7.2022.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[9] Forces,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https://technologystudent.com/forcmom/force1.htm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12.7.2022.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/>
          <p:cNvSpPr txBox="1"/>
          <p:nvPr/>
        </p:nvSpPr>
        <p:spPr>
          <a:xfrm>
            <a:off x="685800" y="1325562"/>
            <a:ext cx="79819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Reference list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2003-08-03T08:19:40Z</dcterms:created>
  <dc:creator>Romeo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