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Play"/>
      <p:regular r:id="rId18"/>
      <p:bold r:id="rId19"/>
    </p:embeddedFont>
    <p:embeddedFont>
      <p:font typeface="NTR"/>
      <p:regular r:id="rId20"/>
    </p:embeddedFont>
    <p:embeddedFont>
      <p:font typeface="Cambria Math"/>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gdH5W56YR4OCRS9oFdG4RppTCd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795868C-6FA4-445A-B119-0C8F44C1CF6E}">
  <a:tblStyle styleId="{E795868C-6FA4-445A-B119-0C8F44C1CF6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NTR-regular.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CambriaMath-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ay-bold.fntdata"/><Relationship Id="rId6" Type="http://schemas.openxmlformats.org/officeDocument/2006/relationships/slide" Target="slides/slide1.xml"/><Relationship Id="rId18" Type="http://schemas.openxmlformats.org/officeDocument/2006/relationships/font" Target="fonts/Play-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2"/>
          <p:cNvSpPr/>
          <p:nvPr>
            <p:ph idx="2" type="pic"/>
          </p:nvPr>
        </p:nvSpPr>
        <p:spPr>
          <a:xfrm>
            <a:off x="5183188" y="987425"/>
            <a:ext cx="6172200" cy="4873625"/>
          </a:xfrm>
          <a:prstGeom prst="rect">
            <a:avLst/>
          </a:prstGeom>
          <a:noFill/>
          <a:ln>
            <a:noFill/>
          </a:ln>
        </p:spPr>
      </p:sp>
      <p:sp>
        <p:nvSpPr>
          <p:cNvPr id="64" name="Google Shape;64;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5" name="Google Shape;85;p1"/>
          <p:cNvSpPr/>
          <p:nvPr/>
        </p:nvSpPr>
        <p:spPr>
          <a:xfrm flipH="1" rot="-2700000">
            <a:off x="-376156" y="-253670"/>
            <a:ext cx="1827638" cy="1376989"/>
          </a:xfrm>
          <a:custGeom>
            <a:rect b="b" l="l" r="r" t="t"/>
            <a:pathLst>
              <a:path extrusionOk="0" h="1376989" w="1827638">
                <a:moveTo>
                  <a:pt x="0" y="987379"/>
                </a:moveTo>
                <a:lnTo>
                  <a:pt x="987379" y="0"/>
                </a:lnTo>
                <a:lnTo>
                  <a:pt x="1827638" y="840260"/>
                </a:lnTo>
                <a:lnTo>
                  <a:pt x="1827638" y="1376989"/>
                </a:lnTo>
                <a:lnTo>
                  <a:pt x="0" y="1376989"/>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6" name="Google Shape;86;p1"/>
          <p:cNvSpPr/>
          <p:nvPr/>
        </p:nvSpPr>
        <p:spPr>
          <a:xfrm flipH="1" rot="-2700000">
            <a:off x="891641" y="422146"/>
            <a:ext cx="645368" cy="645368"/>
          </a:xfrm>
          <a:prstGeom prst="rect">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 name="Google Shape;87;p1"/>
          <p:cNvSpPr/>
          <p:nvPr/>
        </p:nvSpPr>
        <p:spPr>
          <a:xfrm flipH="1" rot="-2700000">
            <a:off x="10043482" y="655140"/>
            <a:ext cx="687472" cy="687472"/>
          </a:xfrm>
          <a:prstGeom prst="rect">
            <a:avLst/>
          </a:pr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8" name="Google Shape;88;p1"/>
          <p:cNvSpPr/>
          <p:nvPr/>
        </p:nvSpPr>
        <p:spPr>
          <a:xfrm flipH="1" rot="10800000">
            <a:off x="9356643" y="0"/>
            <a:ext cx="2835357" cy="1480837"/>
          </a:xfrm>
          <a:custGeom>
            <a:rect b="b" l="l" r="r" t="t"/>
            <a:pathLst>
              <a:path extrusionOk="0" h="1480837" w="2835357">
                <a:moveTo>
                  <a:pt x="2835357" y="1480837"/>
                </a:moveTo>
                <a:lnTo>
                  <a:pt x="0" y="1480837"/>
                </a:lnTo>
                <a:lnTo>
                  <a:pt x="1552727" y="0"/>
                </a:lnTo>
                <a:lnTo>
                  <a:pt x="2835357" y="1223245"/>
                </a:lnTo>
                <a:close/>
              </a:path>
            </a:pathLst>
          </a:cu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 name="Google Shape;89;p1"/>
          <p:cNvSpPr/>
          <p:nvPr/>
        </p:nvSpPr>
        <p:spPr>
          <a:xfrm flipH="1">
            <a:off x="7976344" y="6115501"/>
            <a:ext cx="1494513" cy="742499"/>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0" name="Google Shape;90;p1"/>
          <p:cNvSpPr/>
          <p:nvPr/>
        </p:nvSpPr>
        <p:spPr>
          <a:xfrm flipH="1">
            <a:off x="7604080" y="6453143"/>
            <a:ext cx="814903" cy="404857"/>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91" name="Google Shape;91;p1"/>
          <p:cNvPicPr preferRelativeResize="0"/>
          <p:nvPr/>
        </p:nvPicPr>
        <p:blipFill rotWithShape="1">
          <a:blip r:embed="rId3">
            <a:alphaModFix/>
          </a:blip>
          <a:srcRect b="0" l="0" r="0" t="0"/>
          <a:stretch/>
        </p:blipFill>
        <p:spPr>
          <a:xfrm>
            <a:off x="0" y="156182"/>
            <a:ext cx="1887925" cy="416033"/>
          </a:xfrm>
          <a:prstGeom prst="rect">
            <a:avLst/>
          </a:prstGeom>
          <a:noFill/>
          <a:ln>
            <a:noFill/>
          </a:ln>
        </p:spPr>
      </p:pic>
      <p:pic>
        <p:nvPicPr>
          <p:cNvPr id="92" name="Google Shape;92;p1"/>
          <p:cNvPicPr preferRelativeResize="0"/>
          <p:nvPr/>
        </p:nvPicPr>
        <p:blipFill rotWithShape="1">
          <a:blip r:embed="rId4">
            <a:alphaModFix/>
          </a:blip>
          <a:srcRect b="0" l="0" r="0" t="0"/>
          <a:stretch/>
        </p:blipFill>
        <p:spPr>
          <a:xfrm>
            <a:off x="83433" y="6406968"/>
            <a:ext cx="1567520" cy="451032"/>
          </a:xfrm>
          <a:prstGeom prst="rect">
            <a:avLst/>
          </a:prstGeom>
          <a:noFill/>
          <a:ln>
            <a:noFill/>
          </a:ln>
        </p:spPr>
      </p:pic>
      <p:graphicFrame>
        <p:nvGraphicFramePr>
          <p:cNvPr id="93" name="Google Shape;93;p1"/>
          <p:cNvGraphicFramePr/>
          <p:nvPr/>
        </p:nvGraphicFramePr>
        <p:xfrm>
          <a:off x="3864292" y="2069165"/>
          <a:ext cx="3000000" cy="3000000"/>
        </p:xfrm>
        <a:graphic>
          <a:graphicData uri="http://schemas.openxmlformats.org/drawingml/2006/table">
            <a:tbl>
              <a:tblPr>
                <a:noFill/>
                <a:tableStyleId>{E795868C-6FA4-445A-B119-0C8F44C1CF6E}</a:tableStyleId>
              </a:tblPr>
              <a:tblGrid>
                <a:gridCol w="1661275"/>
                <a:gridCol w="2802150"/>
              </a:tblGrid>
              <a:tr h="547800">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FFFF00"/>
                          </a:highlight>
                          <a:latin typeface="Calibri"/>
                          <a:ea typeface="Calibri"/>
                          <a:cs typeface="Calibri"/>
                          <a:sym typeface="Calibri"/>
                        </a:rPr>
                        <a:t>Field</a:t>
                      </a:r>
                      <a:endParaRPr sz="1000" u="none" cap="none" strike="noStrike">
                        <a:highlight>
                          <a:srgbClr val="FFFF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None/>
                      </a:pPr>
                      <a:r>
                        <a:rPr b="1" i="1" lang="en-GB" sz="3300" u="none" cap="none" strike="noStrike">
                          <a:highlight>
                            <a:srgbClr val="FFFF00"/>
                          </a:highlight>
                          <a:latin typeface="Calibri"/>
                          <a:ea typeface="Calibri"/>
                          <a:cs typeface="Calibri"/>
                          <a:sym typeface="Calibri"/>
                        </a:rPr>
                        <a:t> Mechanics</a:t>
                      </a:r>
                      <a:endParaRPr sz="1000" u="none" cap="none" strike="noStrike">
                        <a:highlight>
                          <a:srgbClr val="FFFF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1085925">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92D050"/>
                          </a:highlight>
                          <a:latin typeface="Calibri"/>
                          <a:ea typeface="Calibri"/>
                          <a:cs typeface="Calibri"/>
                          <a:sym typeface="Calibri"/>
                        </a:rPr>
                        <a:t>Chapter</a:t>
                      </a:r>
                      <a:endParaRPr sz="1000" u="none" cap="none" strike="noStrike">
                        <a:highlight>
                          <a:srgbClr val="92D05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None/>
                      </a:pPr>
                      <a:r>
                        <a:rPr b="1" i="1" lang="en-GB" sz="3300" u="none" cap="none" strike="noStrike">
                          <a:latin typeface="Calibri"/>
                          <a:ea typeface="Calibri"/>
                          <a:cs typeface="Calibri"/>
                          <a:sym typeface="Calibri"/>
                        </a:rPr>
                        <a:t>Calculations of Machine Parts</a:t>
                      </a:r>
                      <a:endParaRPr sz="1000" u="none" cap="none" strike="noStrike">
                        <a:highlight>
                          <a:srgbClr val="92D05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1085925">
                <a:tc>
                  <a:txBody>
                    <a:bodyPr/>
                    <a:lstStyle/>
                    <a:p>
                      <a:pPr indent="0" lvl="0" marL="0" marR="0" rtl="0" algn="l">
                        <a:lnSpc>
                          <a:spcPct val="107000"/>
                        </a:lnSpc>
                        <a:spcBef>
                          <a:spcPts val="0"/>
                        </a:spcBef>
                        <a:spcAft>
                          <a:spcPts val="0"/>
                        </a:spcAft>
                        <a:buNone/>
                      </a:pPr>
                      <a:r>
                        <a:rPr b="1" i="1" lang="en-GB" sz="3300" u="none" cap="none" strike="noStrike">
                          <a:solidFill>
                            <a:srgbClr val="000000"/>
                          </a:solidFill>
                          <a:highlight>
                            <a:srgbClr val="FFC000"/>
                          </a:highlight>
                          <a:latin typeface="Calibri"/>
                          <a:ea typeface="Calibri"/>
                          <a:cs typeface="Calibri"/>
                          <a:sym typeface="Calibri"/>
                        </a:rPr>
                        <a:t>Subtitle</a:t>
                      </a:r>
                      <a:endParaRPr sz="1000" u="none" cap="none" strike="noStrike">
                        <a:highlight>
                          <a:srgbClr val="FFC0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None/>
                      </a:pPr>
                      <a:r>
                        <a:rPr b="1" i="1" lang="en-GB" sz="3300" u="none" cap="none" strike="noStrike">
                          <a:highlight>
                            <a:srgbClr val="FFC000"/>
                          </a:highlight>
                          <a:latin typeface="Calibri"/>
                          <a:ea typeface="Calibri"/>
                          <a:cs typeface="Calibri"/>
                          <a:sym typeface="Calibri"/>
                        </a:rPr>
                        <a:t>Welded Joints Calculations</a:t>
                      </a:r>
                      <a:endParaRPr sz="1000" u="none" cap="none" strike="noStrike">
                        <a:highlight>
                          <a:srgbClr val="FFC000"/>
                        </a:highlight>
                        <a:latin typeface="Calibri"/>
                        <a:ea typeface="Calibri"/>
                        <a:cs typeface="Calibri"/>
                        <a:sym typeface="Calibri"/>
                      </a:endParaRPr>
                    </a:p>
                  </a:txBody>
                  <a:tcPr marT="0" marB="0" marR="62875" marL="628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2"/>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9" name="Google Shape;99;p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0" name="Google Shape;10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NTR"/>
              <a:buNone/>
            </a:pPr>
            <a:r>
              <a:rPr b="0" i="0" lang="en-GB">
                <a:highlight>
                  <a:srgbClr val="FFFFFF"/>
                </a:highlight>
                <a:latin typeface="NTR"/>
                <a:ea typeface="NTR"/>
                <a:cs typeface="NTR"/>
                <a:sym typeface="NTR"/>
              </a:rPr>
              <a:t>Stress</a:t>
            </a:r>
            <a:endParaRPr/>
          </a:p>
        </p:txBody>
      </p:sp>
      <p:sp>
        <p:nvSpPr>
          <p:cNvPr id="101" name="Google Shape;101;p2"/>
          <p:cNvSpPr/>
          <p:nvPr/>
        </p:nvSpPr>
        <p:spPr>
          <a:xfrm flipH="1" rot="-5400000">
            <a:off x="555710" y="2183223"/>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02" name="Google Shape;102;p2"/>
          <p:cNvSpPr txBox="1"/>
          <p:nvPr>
            <p:ph idx="1" type="body"/>
          </p:nvPr>
        </p:nvSpPr>
        <p:spPr>
          <a:xfrm>
            <a:off x="838200" y="1825625"/>
            <a:ext cx="10515600" cy="2618556"/>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800"/>
              <a:buChar char="•"/>
            </a:pPr>
            <a:r>
              <a:rPr lang="en-GB"/>
              <a:t>The amount of pressure that a material's particles apply to one another is known as its stress. It is described as the force per unit area applied to the object. However, stress differs from pressure in that it requires a very little area to be calculated, assuming homogeneity of the particles under study. When a larger area is considered, the computed stress is often the mean value.</a:t>
            </a:r>
            <a:endParaRPr/>
          </a:p>
        </p:txBody>
      </p:sp>
      <p:pic>
        <p:nvPicPr>
          <p:cNvPr id="103" name="Google Shape;103;p2"/>
          <p:cNvPicPr preferRelativeResize="0"/>
          <p:nvPr/>
        </p:nvPicPr>
        <p:blipFill rotWithShape="1">
          <a:blip r:embed="rId3">
            <a:alphaModFix/>
          </a:blip>
          <a:srcRect b="0" l="0" r="0" t="0"/>
          <a:stretch/>
        </p:blipFill>
        <p:spPr>
          <a:xfrm>
            <a:off x="77593" y="90375"/>
            <a:ext cx="1889924" cy="414564"/>
          </a:xfrm>
          <a:prstGeom prst="rect">
            <a:avLst/>
          </a:prstGeom>
          <a:noFill/>
          <a:ln>
            <a:noFill/>
          </a:ln>
        </p:spPr>
      </p:pic>
      <p:pic>
        <p:nvPicPr>
          <p:cNvPr id="104" name="Google Shape;104;p2"/>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p3"/>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110" name="Google Shape;110;p3"/>
          <p:cNvGrpSpPr/>
          <p:nvPr/>
        </p:nvGrpSpPr>
        <p:grpSpPr>
          <a:xfrm>
            <a:off x="7867135" y="0"/>
            <a:ext cx="4324865" cy="2641149"/>
            <a:chOff x="6867015" y="-1"/>
            <a:chExt cx="5324985" cy="3251912"/>
          </a:xfrm>
        </p:grpSpPr>
        <p:sp>
          <p:nvSpPr>
            <p:cNvPr id="111" name="Google Shape;111;p3"/>
            <p:cNvSpPr/>
            <p:nvPr/>
          </p:nvSpPr>
          <p:spPr>
            <a:xfrm>
              <a:off x="6867015" y="-1"/>
              <a:ext cx="5324985" cy="3251912"/>
            </a:xfrm>
            <a:custGeom>
              <a:rect b="b" l="l" r="r" t="t"/>
              <a:pathLst>
                <a:path extrusionOk="0" h="3251912" w="5324985">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2" name="Google Shape;112;p3"/>
            <p:cNvSpPr/>
            <p:nvPr/>
          </p:nvSpPr>
          <p:spPr>
            <a:xfrm>
              <a:off x="6916467" y="-1"/>
              <a:ext cx="5275533" cy="2980757"/>
            </a:xfrm>
            <a:custGeom>
              <a:rect b="b" l="l" r="r" t="t"/>
              <a:pathLst>
                <a:path extrusionOk="0" h="2980757" w="5275533">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3" name="Google Shape;113;p3"/>
            <p:cNvSpPr/>
            <p:nvPr/>
          </p:nvSpPr>
          <p:spPr>
            <a:xfrm>
              <a:off x="6921214" y="-1"/>
              <a:ext cx="5270786" cy="2927775"/>
            </a:xfrm>
            <a:custGeom>
              <a:rect b="b" l="l" r="r" t="t"/>
              <a:pathLst>
                <a:path extrusionOk="0" h="2927775" w="5270786">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4" name="Google Shape;114;p3"/>
            <p:cNvSpPr/>
            <p:nvPr/>
          </p:nvSpPr>
          <p:spPr>
            <a:xfrm>
              <a:off x="6921214" y="-1"/>
              <a:ext cx="5270786" cy="2927775"/>
            </a:xfrm>
            <a:custGeom>
              <a:rect b="b" l="l" r="r" t="t"/>
              <a:pathLst>
                <a:path extrusionOk="0" h="2927775" w="5270786">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15" name="Google Shape;115;p3"/>
          <p:cNvSpPr txBox="1"/>
          <p:nvPr/>
        </p:nvSpPr>
        <p:spPr>
          <a:xfrm>
            <a:off x="3050412" y="1966452"/>
            <a:ext cx="6496711" cy="3443748"/>
          </a:xfrm>
          <a:prstGeom prst="rect">
            <a:avLst/>
          </a:prstGeom>
          <a:blipFill rotWithShape="1">
            <a:blip r:embed="rId3">
              <a:alphaModFix/>
            </a:blip>
            <a:stretch>
              <a:fillRect b="0" l="-1312" r="-1406" t="-5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Arial"/>
                <a:ea typeface="Arial"/>
                <a:cs typeface="Arial"/>
                <a:sym typeface="Arial"/>
              </a:rPr>
              <a:t> </a:t>
            </a:r>
            <a:endParaRPr/>
          </a:p>
        </p:txBody>
      </p:sp>
      <p:grpSp>
        <p:nvGrpSpPr>
          <p:cNvPr id="116" name="Google Shape;116;p3"/>
          <p:cNvGrpSpPr/>
          <p:nvPr/>
        </p:nvGrpSpPr>
        <p:grpSpPr>
          <a:xfrm rot="-5400000">
            <a:off x="-456264" y="3658536"/>
            <a:ext cx="3655725" cy="2743201"/>
            <a:chOff x="-305" y="-1"/>
            <a:chExt cx="3832880" cy="2876136"/>
          </a:xfrm>
        </p:grpSpPr>
        <p:sp>
          <p:nvSpPr>
            <p:cNvPr id="117" name="Google Shape;117;p3"/>
            <p:cNvSpPr/>
            <p:nvPr/>
          </p:nvSpPr>
          <p:spPr>
            <a:xfrm>
              <a:off x="305" y="1"/>
              <a:ext cx="3815424" cy="2653659"/>
            </a:xfrm>
            <a:custGeom>
              <a:rect b="b" l="l" r="r" t="t"/>
              <a:pathLst>
                <a:path extrusionOk="0" h="2653659" w="3815424">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8" name="Google Shape;118;p3"/>
            <p:cNvSpPr/>
            <p:nvPr/>
          </p:nvSpPr>
          <p:spPr>
            <a:xfrm>
              <a:off x="305" y="-1"/>
              <a:ext cx="3815424" cy="2653660"/>
            </a:xfrm>
            <a:custGeom>
              <a:rect b="b" l="l" r="r" t="t"/>
              <a:pathLst>
                <a:path extrusionOk="0" h="2653660" w="3815424">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9" name="Google Shape;119;p3"/>
            <p:cNvSpPr/>
            <p:nvPr/>
          </p:nvSpPr>
          <p:spPr>
            <a:xfrm>
              <a:off x="-305" y="1"/>
              <a:ext cx="3815986" cy="2675935"/>
            </a:xfrm>
            <a:custGeom>
              <a:rect b="b" l="l" r="r" t="t"/>
              <a:pathLst>
                <a:path extrusionOk="0" h="2675935" w="3815986">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0" name="Google Shape;120;p3"/>
            <p:cNvSpPr/>
            <p:nvPr/>
          </p:nvSpPr>
          <p:spPr>
            <a:xfrm>
              <a:off x="305" y="-1"/>
              <a:ext cx="3832270" cy="2876136"/>
            </a:xfrm>
            <a:custGeom>
              <a:rect b="b" l="l" r="r" t="t"/>
              <a:pathLst>
                <a:path extrusionOk="0" h="2876136" w="3832270">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id="121" name="Google Shape;121;p3"/>
          <p:cNvPicPr preferRelativeResize="0"/>
          <p:nvPr/>
        </p:nvPicPr>
        <p:blipFill rotWithShape="1">
          <a:blip r:embed="rId4">
            <a:alphaModFix/>
          </a:blip>
          <a:srcRect b="0" l="0" r="0" t="0"/>
          <a:stretch/>
        </p:blipFill>
        <p:spPr>
          <a:xfrm>
            <a:off x="77593" y="90375"/>
            <a:ext cx="1889924" cy="414564"/>
          </a:xfrm>
          <a:prstGeom prst="rect">
            <a:avLst/>
          </a:prstGeom>
          <a:noFill/>
          <a:ln>
            <a:noFill/>
          </a:ln>
        </p:spPr>
      </p:pic>
      <p:pic>
        <p:nvPicPr>
          <p:cNvPr id="122" name="Google Shape;122;p3"/>
          <p:cNvPicPr preferRelativeResize="0"/>
          <p:nvPr/>
        </p:nvPicPr>
        <p:blipFill rotWithShape="1">
          <a:blip r:embed="rId5">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8" name="Google Shape;128;p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9" name="Google Shape;129;p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0" name="Google Shape;130;p4"/>
          <p:cNvSpPr txBox="1"/>
          <p:nvPr>
            <p:ph type="title"/>
          </p:nvPr>
        </p:nvSpPr>
        <p:spPr>
          <a:xfrm>
            <a:off x="1285240" y="1050595"/>
            <a:ext cx="8074815" cy="16184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NTR"/>
              <a:buNone/>
            </a:pPr>
            <a:r>
              <a:rPr b="1" i="1" lang="en-GB" sz="7200">
                <a:highlight>
                  <a:srgbClr val="FFFFFF"/>
                </a:highlight>
                <a:latin typeface="NTR"/>
                <a:ea typeface="NTR"/>
                <a:cs typeface="NTR"/>
                <a:sym typeface="NTR"/>
              </a:rPr>
              <a:t>Butt weld</a:t>
            </a:r>
            <a:endParaRPr sz="7200"/>
          </a:p>
        </p:txBody>
      </p:sp>
      <p:sp>
        <p:nvSpPr>
          <p:cNvPr id="131" name="Google Shape;131;p4"/>
          <p:cNvSpPr txBox="1"/>
          <p:nvPr>
            <p:ph idx="1" type="body"/>
          </p:nvPr>
        </p:nvSpPr>
        <p:spPr>
          <a:xfrm>
            <a:off x="1285240" y="2969469"/>
            <a:ext cx="8074815" cy="2800395"/>
          </a:xfrm>
          <a:prstGeom prst="rect">
            <a:avLst/>
          </a:prstGeom>
          <a:blipFill rotWithShape="1">
            <a:blip r:embed="rId3">
              <a:alphaModFix/>
            </a:blip>
            <a:stretch>
              <a:fillRect b="-1955" l="-528" r="-451" t="-1303"/>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pic>
        <p:nvPicPr>
          <p:cNvPr descr="A close-up of a word&#10;&#10;Description automatically generated" id="132" name="Google Shape;132;p4"/>
          <p:cNvPicPr preferRelativeResize="0"/>
          <p:nvPr/>
        </p:nvPicPr>
        <p:blipFill rotWithShape="1">
          <a:blip r:embed="rId4">
            <a:alphaModFix/>
          </a:blip>
          <a:srcRect b="0" l="0" r="0" t="0"/>
          <a:stretch/>
        </p:blipFill>
        <p:spPr>
          <a:xfrm>
            <a:off x="77593" y="90375"/>
            <a:ext cx="1889924" cy="414564"/>
          </a:xfrm>
          <a:prstGeom prst="rect">
            <a:avLst/>
          </a:prstGeom>
          <a:noFill/>
          <a:ln>
            <a:noFill/>
          </a:ln>
        </p:spPr>
      </p:pic>
      <p:pic>
        <p:nvPicPr>
          <p:cNvPr descr="A close-up of a logo&#10;&#10;Description automatically generated" id="133" name="Google Shape;133;p4"/>
          <p:cNvPicPr preferRelativeResize="0"/>
          <p:nvPr/>
        </p:nvPicPr>
        <p:blipFill rotWithShape="1">
          <a:blip r:embed="rId5">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 name="Google Shape;139;p5"/>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0" name="Google Shape;140;p5"/>
          <p:cNvSpPr txBox="1"/>
          <p:nvPr>
            <p:ph type="title"/>
          </p:nvPr>
        </p:nvSpPr>
        <p:spPr>
          <a:xfrm>
            <a:off x="804672" y="802955"/>
            <a:ext cx="4766330"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Arial"/>
              <a:buNone/>
            </a:pPr>
            <a:r>
              <a:rPr b="1" i="0" lang="en-GB" sz="3600">
                <a:solidFill>
                  <a:schemeClr val="dk2"/>
                </a:solidFill>
                <a:highlight>
                  <a:srgbClr val="FFFFFF"/>
                </a:highlight>
                <a:latin typeface="Arial"/>
                <a:ea typeface="Arial"/>
                <a:cs typeface="Arial"/>
                <a:sym typeface="Arial"/>
              </a:rPr>
              <a:t>Area Calculation</a:t>
            </a:r>
            <a:endParaRPr sz="3600">
              <a:solidFill>
                <a:schemeClr val="dk2"/>
              </a:solidFill>
            </a:endParaRPr>
          </a:p>
        </p:txBody>
      </p:sp>
      <p:sp>
        <p:nvSpPr>
          <p:cNvPr id="141" name="Google Shape;141;p5"/>
          <p:cNvSpPr txBox="1"/>
          <p:nvPr>
            <p:ph idx="1" type="body"/>
          </p:nvPr>
        </p:nvSpPr>
        <p:spPr>
          <a:xfrm>
            <a:off x="186813" y="2421683"/>
            <a:ext cx="5545393" cy="2946730"/>
          </a:xfrm>
          <a:prstGeom prst="rect">
            <a:avLst/>
          </a:prstGeom>
          <a:blipFill rotWithShape="1">
            <a:blip r:embed="rId3">
              <a:alphaModFix/>
            </a:blip>
            <a:stretch>
              <a:fillRect b="0" l="-1209" r="-2088" t="-2478"/>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grpSp>
        <p:nvGrpSpPr>
          <p:cNvPr id="142" name="Google Shape;142;p5"/>
          <p:cNvGrpSpPr/>
          <p:nvPr/>
        </p:nvGrpSpPr>
        <p:grpSpPr>
          <a:xfrm>
            <a:off x="5818240" y="-16714"/>
            <a:ext cx="6373761" cy="6874714"/>
            <a:chOff x="5818240" y="-1"/>
            <a:chExt cx="6373761" cy="6874714"/>
          </a:xfrm>
        </p:grpSpPr>
        <p:sp>
          <p:nvSpPr>
            <p:cNvPr id="143" name="Google Shape;143;p5"/>
            <p:cNvSpPr/>
            <p:nvPr/>
          </p:nvSpPr>
          <p:spPr>
            <a:xfrm>
              <a:off x="5818240" y="-1"/>
              <a:ext cx="6373761" cy="6874714"/>
            </a:xfrm>
            <a:custGeom>
              <a:rect b="b" l="l" r="r" t="t"/>
              <a:pathLst>
                <a:path extrusionOk="0" h="6874714" w="6373761">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 name="Google Shape;144;p5"/>
            <p:cNvSpPr/>
            <p:nvPr/>
          </p:nvSpPr>
          <p:spPr>
            <a:xfrm>
              <a:off x="5865276" y="313387"/>
              <a:ext cx="6326724" cy="6561326"/>
            </a:xfrm>
            <a:custGeom>
              <a:rect b="b" l="l" r="r" t="t"/>
              <a:pathLst>
                <a:path extrusionOk="0" h="6561326" w="6326724">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5" name="Google Shape;145;p5"/>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 name="Google Shape;146;p5"/>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A diagram of a piece of material&#10;&#10;Description automatically generated" id="147" name="Google Shape;147;p5"/>
          <p:cNvPicPr preferRelativeResize="0"/>
          <p:nvPr/>
        </p:nvPicPr>
        <p:blipFill rotWithShape="1">
          <a:blip r:embed="rId4">
            <a:alphaModFix/>
          </a:blip>
          <a:srcRect b="0" l="0" r="0" t="0"/>
          <a:stretch/>
        </p:blipFill>
        <p:spPr>
          <a:xfrm>
            <a:off x="7708392" y="2718442"/>
            <a:ext cx="4142232" cy="2344659"/>
          </a:xfrm>
          <a:prstGeom prst="rect">
            <a:avLst/>
          </a:prstGeom>
          <a:noFill/>
          <a:ln>
            <a:noFill/>
          </a:ln>
        </p:spPr>
      </p:pic>
      <p:pic>
        <p:nvPicPr>
          <p:cNvPr descr="A close-up of a word&#10;&#10;Description automatically generated" id="148" name="Google Shape;148;p5"/>
          <p:cNvPicPr preferRelativeResize="0"/>
          <p:nvPr/>
        </p:nvPicPr>
        <p:blipFill rotWithShape="1">
          <a:blip r:embed="rId5">
            <a:alphaModFix/>
          </a:blip>
          <a:srcRect b="0" l="0" r="0" t="0"/>
          <a:stretch/>
        </p:blipFill>
        <p:spPr>
          <a:xfrm>
            <a:off x="77593" y="90375"/>
            <a:ext cx="1889924" cy="414564"/>
          </a:xfrm>
          <a:prstGeom prst="rect">
            <a:avLst/>
          </a:prstGeom>
          <a:noFill/>
          <a:ln>
            <a:noFill/>
          </a:ln>
        </p:spPr>
      </p:pic>
      <p:pic>
        <p:nvPicPr>
          <p:cNvPr descr="A close-up of a logo&#10;&#10;Description automatically generated" id="149" name="Google Shape;149;p5"/>
          <p:cNvPicPr preferRelativeResize="0"/>
          <p:nvPr/>
        </p:nvPicPr>
        <p:blipFill rotWithShape="1">
          <a:blip r:embed="rId6">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5" name="Google Shape;155;p6"/>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 name="Google Shape;156;p6"/>
          <p:cNvSpPr txBox="1"/>
          <p:nvPr>
            <p:ph type="title"/>
          </p:nvPr>
        </p:nvSpPr>
        <p:spPr>
          <a:xfrm>
            <a:off x="5894962" y="479493"/>
            <a:ext cx="545883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Fillet Weld</a:t>
            </a:r>
            <a:endParaRPr/>
          </a:p>
        </p:txBody>
      </p:sp>
      <p:sp>
        <p:nvSpPr>
          <p:cNvPr id="157" name="Google Shape;157;p6"/>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diagram of a rectangular object&#10;&#10;Description automatically generated with medium confidence" id="158" name="Google Shape;158;p6"/>
          <p:cNvPicPr preferRelativeResize="0"/>
          <p:nvPr/>
        </p:nvPicPr>
        <p:blipFill rotWithShape="1">
          <a:blip r:embed="rId3">
            <a:alphaModFix/>
          </a:blip>
          <a:srcRect b="0" l="0" r="0" t="0"/>
          <a:stretch/>
        </p:blipFill>
        <p:spPr>
          <a:xfrm>
            <a:off x="703182" y="2221444"/>
            <a:ext cx="4777381" cy="2245368"/>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159" name="Google Shape;159;p6"/>
          <p:cNvSpPr txBox="1"/>
          <p:nvPr>
            <p:ph idx="1" type="body"/>
          </p:nvPr>
        </p:nvSpPr>
        <p:spPr>
          <a:xfrm>
            <a:off x="5894962" y="1984443"/>
            <a:ext cx="5458838" cy="4192520"/>
          </a:xfrm>
          <a:prstGeom prst="rect">
            <a:avLst/>
          </a:prstGeom>
          <a:noFill/>
          <a:ln>
            <a:noFill/>
          </a:ln>
        </p:spPr>
        <p:txBody>
          <a:bodyPr anchorCtr="0" anchor="t" bIns="45700" lIns="91425" spcFirstLastPara="1" rIns="91425" wrap="square" tIns="45700">
            <a:normAutofit fontScale="92500"/>
          </a:bodyPr>
          <a:lstStyle/>
          <a:p>
            <a:pPr indent="-228600" lvl="0" marL="228600" rtl="0" algn="just">
              <a:lnSpc>
                <a:spcPct val="90000"/>
              </a:lnSpc>
              <a:spcBef>
                <a:spcPts val="0"/>
              </a:spcBef>
              <a:spcAft>
                <a:spcPts val="0"/>
              </a:spcAft>
              <a:buClr>
                <a:schemeClr val="dk1"/>
              </a:buClr>
              <a:buSzPct val="100000"/>
              <a:buChar char="•"/>
            </a:pPr>
            <a:r>
              <a:rPr lang="en-GB" sz="2200"/>
              <a:t>Fig. (a) depicts a parallel fillet weld that is under a tensile tension P. The fillet weld's magnified perspective can be seen in (c). Leg h and throat t are the two terms that pertain to the fillet weld's dimensions. The leg length determines the weld's size. The fillet weld cross-section is made up of a right-angled triangle with two equal sides. A leg is the length of each of the two equal sides. Generally, the thickness of the plate and the leg length h are equal. The weld's minimum cross-section, or throat, is situated at a 45° angle to the leg dimension. Therefore,</a:t>
            </a:r>
            <a:endParaRPr/>
          </a:p>
          <a:p>
            <a:pPr indent="0" lvl="0" marL="0" rtl="0" algn="l">
              <a:lnSpc>
                <a:spcPct val="90000"/>
              </a:lnSpc>
              <a:spcBef>
                <a:spcPts val="1000"/>
              </a:spcBef>
              <a:spcAft>
                <a:spcPts val="0"/>
              </a:spcAft>
              <a:buClr>
                <a:schemeClr val="dk1"/>
              </a:buClr>
              <a:buSzPct val="100000"/>
              <a:buNone/>
            </a:pPr>
            <a:r>
              <a:rPr lang="en-GB" sz="2200"/>
              <a:t>     t = h cos (45°) or t = 0.707 h.</a:t>
            </a:r>
            <a:endParaRPr/>
          </a:p>
          <a:p>
            <a:pPr indent="0" lvl="0" marL="0" rtl="0" algn="l">
              <a:lnSpc>
                <a:spcPct val="90000"/>
              </a:lnSpc>
              <a:spcBef>
                <a:spcPts val="1000"/>
              </a:spcBef>
              <a:spcAft>
                <a:spcPts val="0"/>
              </a:spcAft>
              <a:buClr>
                <a:schemeClr val="dk1"/>
              </a:buClr>
              <a:buSzPct val="100000"/>
              <a:buNone/>
            </a:pPr>
            <a:r>
              <a:t/>
            </a:r>
            <a:endParaRPr sz="2200"/>
          </a:p>
          <a:p>
            <a:pPr indent="0" lvl="0" marL="0" rtl="0" algn="l">
              <a:lnSpc>
                <a:spcPct val="90000"/>
              </a:lnSpc>
              <a:spcBef>
                <a:spcPts val="1000"/>
              </a:spcBef>
              <a:spcAft>
                <a:spcPts val="0"/>
              </a:spcAft>
              <a:buClr>
                <a:schemeClr val="dk1"/>
              </a:buClr>
              <a:buSzPct val="100000"/>
              <a:buNone/>
            </a:pPr>
            <a:r>
              <a:t/>
            </a:r>
            <a:endParaRPr sz="2200"/>
          </a:p>
        </p:txBody>
      </p:sp>
      <p:pic>
        <p:nvPicPr>
          <p:cNvPr descr="A close-up of a logo&#10;&#10;Description automatically generated" id="160" name="Google Shape;160;p6"/>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pic>
        <p:nvPicPr>
          <p:cNvPr descr="A close-up of a word&#10;&#10;Description automatically generated" id="161" name="Google Shape;161;p6"/>
          <p:cNvPicPr preferRelativeResize="0"/>
          <p:nvPr/>
        </p:nvPicPr>
        <p:blipFill rotWithShape="1">
          <a:blip r:embed="rId5">
            <a:alphaModFix/>
          </a:blip>
          <a:srcRect b="0" l="0" r="0" t="0"/>
          <a:stretch/>
        </p:blipFill>
        <p:spPr>
          <a:xfrm>
            <a:off x="77593" y="90375"/>
            <a:ext cx="1889924" cy="4145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7"/>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7" name="Google Shape;167;p7"/>
          <p:cNvSpPr txBox="1"/>
          <p:nvPr>
            <p:ph type="title"/>
          </p:nvPr>
        </p:nvSpPr>
        <p:spPr>
          <a:xfrm>
            <a:off x="645065" y="1463040"/>
            <a:ext cx="3796306" cy="269094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n-GB" sz="4800"/>
              <a:t>Fillet Weld</a:t>
            </a:r>
            <a:endParaRPr/>
          </a:p>
        </p:txBody>
      </p:sp>
      <p:grpSp>
        <p:nvGrpSpPr>
          <p:cNvPr id="168" name="Google Shape;168;p7"/>
          <p:cNvGrpSpPr/>
          <p:nvPr/>
        </p:nvGrpSpPr>
        <p:grpSpPr>
          <a:xfrm>
            <a:off x="209667" y="4415246"/>
            <a:ext cx="11982332" cy="2087795"/>
            <a:chOff x="143163" y="5763486"/>
            <a:chExt cx="11982332" cy="739555"/>
          </a:xfrm>
        </p:grpSpPr>
        <p:sp>
          <p:nvSpPr>
            <p:cNvPr id="169" name="Google Shape;169;p7"/>
            <p:cNvSpPr/>
            <p:nvPr/>
          </p:nvSpPr>
          <p:spPr>
            <a:xfrm rot="10800000">
              <a:off x="357444" y="5763486"/>
              <a:ext cx="11768051" cy="73955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70" name="Google Shape;170;p7"/>
            <p:cNvCxnSpPr/>
            <p:nvPr/>
          </p:nvCxnSpPr>
          <p:spPr>
            <a:xfrm flipH="1">
              <a:off x="143163" y="5763486"/>
              <a:ext cx="1" cy="739555"/>
            </a:xfrm>
            <a:prstGeom prst="straightConnector1">
              <a:avLst/>
            </a:prstGeom>
            <a:noFill/>
            <a:ln cap="flat" cmpd="sng" w="177800">
              <a:solidFill>
                <a:schemeClr val="accent4"/>
              </a:solidFill>
              <a:prstDash val="solid"/>
              <a:miter lim="800000"/>
              <a:headEnd len="sm" w="sm" type="none"/>
              <a:tailEnd len="sm" w="sm" type="none"/>
            </a:ln>
          </p:spPr>
        </p:cxnSp>
      </p:grpSp>
      <p:sp>
        <p:nvSpPr>
          <p:cNvPr id="171" name="Google Shape;171;p7"/>
          <p:cNvSpPr/>
          <p:nvPr/>
        </p:nvSpPr>
        <p:spPr>
          <a:xfrm>
            <a:off x="5133706" y="587829"/>
            <a:ext cx="6505300" cy="568234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2" name="Google Shape;172;p7"/>
          <p:cNvSpPr txBox="1"/>
          <p:nvPr>
            <p:ph idx="1" type="body"/>
          </p:nvPr>
        </p:nvSpPr>
        <p:spPr>
          <a:xfrm>
            <a:off x="5518566" y="835742"/>
            <a:ext cx="5493563" cy="5309419"/>
          </a:xfrm>
          <a:prstGeom prst="rect">
            <a:avLst/>
          </a:prstGeom>
          <a:blipFill rotWithShape="1">
            <a:blip r:embed="rId3">
              <a:alphaModFix/>
            </a:blip>
            <a:stretch>
              <a:fillRect b="-1492" l="-998" r="-1109" t="-1147"/>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GB"/>
              <a:t> </a:t>
            </a:r>
            <a:endParaRPr/>
          </a:p>
        </p:txBody>
      </p:sp>
      <p:pic>
        <p:nvPicPr>
          <p:cNvPr descr="A close-up of a word&#10;&#10;Description automatically generated" id="173" name="Google Shape;173;p7"/>
          <p:cNvPicPr preferRelativeResize="0"/>
          <p:nvPr/>
        </p:nvPicPr>
        <p:blipFill rotWithShape="1">
          <a:blip r:embed="rId4">
            <a:alphaModFix/>
          </a:blip>
          <a:srcRect b="0" l="0" r="0" t="0"/>
          <a:stretch/>
        </p:blipFill>
        <p:spPr>
          <a:xfrm>
            <a:off x="77593" y="90375"/>
            <a:ext cx="1889924" cy="414564"/>
          </a:xfrm>
          <a:prstGeom prst="rect">
            <a:avLst/>
          </a:prstGeom>
          <a:noFill/>
          <a:ln>
            <a:noFill/>
          </a:ln>
        </p:spPr>
      </p:pic>
      <p:pic>
        <p:nvPicPr>
          <p:cNvPr descr="A close-up of a logo&#10;&#10;Description automatically generated" id="174" name="Google Shape;174;p7"/>
          <p:cNvPicPr preferRelativeResize="0"/>
          <p:nvPr/>
        </p:nvPicPr>
        <p:blipFill rotWithShape="1">
          <a:blip r:embed="rId5">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8"/>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8"/>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2" name="Google Shape;182;p8"/>
          <p:cNvSpPr txBox="1"/>
          <p:nvPr>
            <p:ph type="title"/>
          </p:nvPr>
        </p:nvSpPr>
        <p:spPr>
          <a:xfrm>
            <a:off x="1285240" y="1050595"/>
            <a:ext cx="8074815" cy="16184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Play"/>
              <a:buNone/>
            </a:pPr>
            <a:r>
              <a:rPr lang="en-GB" sz="7200"/>
              <a:t>Example 1</a:t>
            </a:r>
            <a:endParaRPr/>
          </a:p>
        </p:txBody>
      </p:sp>
      <p:sp>
        <p:nvSpPr>
          <p:cNvPr id="183" name="Google Shape;183;p8"/>
          <p:cNvSpPr txBox="1"/>
          <p:nvPr>
            <p:ph idx="1" type="body"/>
          </p:nvPr>
        </p:nvSpPr>
        <p:spPr>
          <a:xfrm>
            <a:off x="1285240" y="2969469"/>
            <a:ext cx="8074815" cy="2800395"/>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400"/>
              <a:buNone/>
            </a:pPr>
            <a:r>
              <a:rPr b="0" i="0" lang="en-GB" sz="2400">
                <a:highlight>
                  <a:srgbClr val="FFFFFF"/>
                </a:highlight>
                <a:latin typeface="Arial"/>
                <a:ea typeface="Arial"/>
                <a:cs typeface="Arial"/>
                <a:sym typeface="Arial"/>
              </a:rPr>
              <a:t>Two steel plates are joined together in a butt joint configuration. Each plate has a thickness </a:t>
            </a:r>
            <a:r>
              <a:rPr b="0" i="1" lang="en-GB" sz="2400">
                <a:highlight>
                  <a:srgbClr val="FFFFFF"/>
                </a:highlight>
                <a:latin typeface="Arial"/>
                <a:ea typeface="Arial"/>
                <a:cs typeface="Arial"/>
                <a:sym typeface="Arial"/>
              </a:rPr>
              <a:t>t</a:t>
            </a:r>
            <a:r>
              <a:rPr b="0" i="0" lang="en-GB" sz="2400">
                <a:highlight>
                  <a:srgbClr val="FFFFFF"/>
                </a:highlight>
                <a:latin typeface="Arial"/>
                <a:ea typeface="Arial"/>
                <a:cs typeface="Arial"/>
                <a:sym typeface="Arial"/>
              </a:rPr>
              <a:t>=10 mm, and the length of the joint is </a:t>
            </a:r>
            <a:r>
              <a:rPr b="0" i="1" lang="en-GB" sz="2400">
                <a:highlight>
                  <a:srgbClr val="FFFFFF"/>
                </a:highlight>
                <a:latin typeface="Arial"/>
                <a:ea typeface="Arial"/>
                <a:cs typeface="Arial"/>
                <a:sym typeface="Arial"/>
              </a:rPr>
              <a:t>L</a:t>
            </a:r>
            <a:r>
              <a:rPr b="0" i="0" lang="en-GB" sz="2400">
                <a:highlight>
                  <a:srgbClr val="FFFFFF"/>
                </a:highlight>
                <a:latin typeface="Arial"/>
                <a:ea typeface="Arial"/>
                <a:cs typeface="Arial"/>
                <a:sym typeface="Arial"/>
              </a:rPr>
              <a:t>=100 mm. A tensile load of 𝑃=5000N is applied to the joint. Calculate the axial tensile stress (σ).</a:t>
            </a:r>
            <a:endParaRPr sz="2400"/>
          </a:p>
        </p:txBody>
      </p:sp>
      <p:pic>
        <p:nvPicPr>
          <p:cNvPr id="184" name="Google Shape;184;p8"/>
          <p:cNvPicPr preferRelativeResize="0"/>
          <p:nvPr/>
        </p:nvPicPr>
        <p:blipFill rotWithShape="1">
          <a:blip r:embed="rId3">
            <a:alphaModFix/>
          </a:blip>
          <a:srcRect b="0" l="0" r="0" t="0"/>
          <a:stretch/>
        </p:blipFill>
        <p:spPr>
          <a:xfrm>
            <a:off x="126754" y="157843"/>
            <a:ext cx="1889924" cy="414564"/>
          </a:xfrm>
          <a:prstGeom prst="rect">
            <a:avLst/>
          </a:prstGeom>
          <a:noFill/>
          <a:ln>
            <a:noFill/>
          </a:ln>
        </p:spPr>
      </p:pic>
      <p:pic>
        <p:nvPicPr>
          <p:cNvPr descr="A close-up of a logo&#10;&#10;Description automatically generated" id="185" name="Google Shape;185;p8"/>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p9"/>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1" name="Google Shape;191;p9"/>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Arial"/>
              <a:ea typeface="Arial"/>
              <a:cs typeface="Arial"/>
              <a:sym typeface="Arial"/>
            </a:endParaRPr>
          </a:p>
        </p:txBody>
      </p:sp>
      <p:grpSp>
        <p:nvGrpSpPr>
          <p:cNvPr id="192" name="Google Shape;192;p9"/>
          <p:cNvGrpSpPr/>
          <p:nvPr/>
        </p:nvGrpSpPr>
        <p:grpSpPr>
          <a:xfrm>
            <a:off x="-21863" y="508838"/>
            <a:ext cx="5217958" cy="6239661"/>
            <a:chOff x="-19221" y="251144"/>
            <a:chExt cx="5217958" cy="6239661"/>
          </a:xfrm>
        </p:grpSpPr>
        <p:sp>
          <p:nvSpPr>
            <p:cNvPr id="193" name="Google Shape;193;p9"/>
            <p:cNvSpPr/>
            <p:nvPr/>
          </p:nvSpPr>
          <p:spPr>
            <a:xfrm>
              <a:off x="-19221" y="251144"/>
              <a:ext cx="5187198" cy="6239661"/>
            </a:xfrm>
            <a:custGeom>
              <a:rect b="b" l="l" r="r" t="t"/>
              <a:pathLst>
                <a:path extrusionOk="0" h="6239661" w="5187198">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4" name="Google Shape;194;p9"/>
            <p:cNvSpPr/>
            <p:nvPr/>
          </p:nvSpPr>
          <p:spPr>
            <a:xfrm>
              <a:off x="-19220" y="297400"/>
              <a:ext cx="5215811" cy="6107388"/>
            </a:xfrm>
            <a:custGeom>
              <a:rect b="b" l="l" r="r" t="t"/>
              <a:pathLst>
                <a:path extrusionOk="0" h="6107388" w="5215811">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9"/>
            <p:cNvSpPr/>
            <p:nvPr/>
          </p:nvSpPr>
          <p:spPr>
            <a:xfrm>
              <a:off x="-19221" y="319367"/>
              <a:ext cx="5217956" cy="6100079"/>
            </a:xfrm>
            <a:custGeom>
              <a:rect b="b" l="l" r="r" t="t"/>
              <a:pathLst>
                <a:path extrusionOk="0" h="6100079" w="5217956">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9"/>
            <p:cNvSpPr/>
            <p:nvPr/>
          </p:nvSpPr>
          <p:spPr>
            <a:xfrm>
              <a:off x="-19220" y="319367"/>
              <a:ext cx="5217957" cy="6100079"/>
            </a:xfrm>
            <a:custGeom>
              <a:rect b="b" l="l" r="r" t="t"/>
              <a:pathLst>
                <a:path extrusionOk="0" h="6100079" w="5217957">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97" name="Google Shape;197;p9"/>
          <p:cNvSpPr txBox="1"/>
          <p:nvPr>
            <p:ph type="title"/>
          </p:nvPr>
        </p:nvSpPr>
        <p:spPr>
          <a:xfrm>
            <a:off x="640080" y="1243013"/>
            <a:ext cx="3855720" cy="437197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Play"/>
              <a:buNone/>
            </a:pPr>
            <a:r>
              <a:rPr lang="en-GB" sz="3600">
                <a:solidFill>
                  <a:schemeClr val="dk2"/>
                </a:solidFill>
              </a:rPr>
              <a:t>Solution:</a:t>
            </a:r>
            <a:endParaRPr/>
          </a:p>
        </p:txBody>
      </p:sp>
      <p:sp>
        <p:nvSpPr>
          <p:cNvPr id="198" name="Google Shape;198;p9"/>
          <p:cNvSpPr txBox="1"/>
          <p:nvPr>
            <p:ph idx="1" type="body"/>
          </p:nvPr>
        </p:nvSpPr>
        <p:spPr>
          <a:xfrm>
            <a:off x="6172200" y="804672"/>
            <a:ext cx="5221224" cy="5230368"/>
          </a:xfrm>
          <a:prstGeom prst="rect">
            <a:avLst/>
          </a:prstGeom>
          <a:noFill/>
          <a:ln>
            <a:noFill/>
          </a:ln>
        </p:spPr>
        <p:txBody>
          <a:bodyPr anchorCtr="0" anchor="ctr" bIns="45700" lIns="91425" spcFirstLastPara="1" rIns="91425" wrap="square" tIns="45700">
            <a:normAutofit/>
          </a:bodyPr>
          <a:lstStyle/>
          <a:p>
            <a:pPr indent="-228600" lvl="0" marL="228600" rtl="0" algn="just">
              <a:lnSpc>
                <a:spcPct val="90000"/>
              </a:lnSpc>
              <a:spcBef>
                <a:spcPts val="0"/>
              </a:spcBef>
              <a:spcAft>
                <a:spcPts val="0"/>
              </a:spcAft>
              <a:buClr>
                <a:schemeClr val="dk2"/>
              </a:buClr>
              <a:buSzPts val="1800"/>
              <a:buChar char="•"/>
            </a:pPr>
            <a:r>
              <a:rPr lang="en-GB" sz="1800">
                <a:solidFill>
                  <a:schemeClr val="dk2"/>
                </a:solidFill>
              </a:rPr>
              <a:t>Step 1:Calculate the Cross-Sectional Area (A)</a:t>
            </a:r>
            <a:endParaRPr/>
          </a:p>
          <a:p>
            <a:pPr indent="0" lvl="0" marL="0" rtl="0" algn="just">
              <a:lnSpc>
                <a:spcPct val="90000"/>
              </a:lnSpc>
              <a:spcBef>
                <a:spcPts val="1000"/>
              </a:spcBef>
              <a:spcAft>
                <a:spcPts val="0"/>
              </a:spcAft>
              <a:buClr>
                <a:schemeClr val="dk2"/>
              </a:buClr>
              <a:buSzPts val="1800"/>
              <a:buNone/>
            </a:pPr>
            <a:r>
              <a:rPr b="0" i="1" lang="en-GB" sz="1800">
                <a:solidFill>
                  <a:schemeClr val="dk2"/>
                </a:solidFill>
                <a:highlight>
                  <a:srgbClr val="FFFFFF"/>
                </a:highlight>
                <a:latin typeface="Arial"/>
                <a:ea typeface="Arial"/>
                <a:cs typeface="Arial"/>
                <a:sym typeface="Arial"/>
              </a:rPr>
              <a:t>A</a:t>
            </a:r>
            <a:r>
              <a:rPr b="0" i="0" lang="en-GB" sz="1800">
                <a:solidFill>
                  <a:schemeClr val="dk2"/>
                </a:solidFill>
                <a:highlight>
                  <a:srgbClr val="FFFFFF"/>
                </a:highlight>
                <a:latin typeface="Arial"/>
                <a:ea typeface="Arial"/>
                <a:cs typeface="Arial"/>
                <a:sym typeface="Arial"/>
              </a:rPr>
              <a:t>=</a:t>
            </a:r>
            <a:r>
              <a:rPr b="0" i="1" lang="en-GB" sz="1800">
                <a:solidFill>
                  <a:schemeClr val="dk2"/>
                </a:solidFill>
                <a:highlight>
                  <a:srgbClr val="FFFFFF"/>
                </a:highlight>
                <a:latin typeface="Arial"/>
                <a:ea typeface="Arial"/>
                <a:cs typeface="Arial"/>
                <a:sym typeface="Arial"/>
              </a:rPr>
              <a:t>t</a:t>
            </a:r>
            <a:r>
              <a:rPr b="0" i="0" lang="en-GB" sz="1800">
                <a:solidFill>
                  <a:schemeClr val="dk2"/>
                </a:solidFill>
                <a:highlight>
                  <a:srgbClr val="FFFFFF"/>
                </a:highlight>
                <a:latin typeface="Arial"/>
                <a:ea typeface="Arial"/>
                <a:cs typeface="Arial"/>
                <a:sym typeface="Arial"/>
              </a:rPr>
              <a:t>×</a:t>
            </a:r>
            <a:r>
              <a:rPr b="0" i="1" lang="en-GB" sz="1800">
                <a:solidFill>
                  <a:schemeClr val="dk2"/>
                </a:solidFill>
                <a:highlight>
                  <a:srgbClr val="FFFFFF"/>
                </a:highlight>
                <a:latin typeface="Arial"/>
                <a:ea typeface="Arial"/>
                <a:cs typeface="Arial"/>
                <a:sym typeface="Arial"/>
              </a:rPr>
              <a:t>L</a:t>
            </a:r>
            <a:r>
              <a:rPr b="0" i="0" lang="en-GB" sz="1800">
                <a:solidFill>
                  <a:schemeClr val="dk2"/>
                </a:solidFill>
                <a:highlight>
                  <a:srgbClr val="FFFFFF"/>
                </a:highlight>
                <a:latin typeface="Arial"/>
                <a:ea typeface="Arial"/>
                <a:cs typeface="Arial"/>
                <a:sym typeface="Arial"/>
              </a:rPr>
              <a:t> 𝐴=10 mm×100 mm=1000 mm2=0.001 m2</a:t>
            </a:r>
            <a:r>
              <a:rPr b="0" i="1" lang="en-GB" sz="1800">
                <a:solidFill>
                  <a:schemeClr val="dk2"/>
                </a:solidFill>
                <a:highlight>
                  <a:srgbClr val="FFFFFF"/>
                </a:highlight>
                <a:latin typeface="Arial"/>
                <a:ea typeface="Arial"/>
                <a:cs typeface="Arial"/>
                <a:sym typeface="Arial"/>
              </a:rPr>
              <a:t>A</a:t>
            </a:r>
            <a:r>
              <a:rPr b="0" i="0" lang="en-GB" sz="1800">
                <a:solidFill>
                  <a:schemeClr val="dk2"/>
                </a:solidFill>
                <a:highlight>
                  <a:srgbClr val="FFFFFF"/>
                </a:highlight>
                <a:latin typeface="Arial"/>
                <a:ea typeface="Arial"/>
                <a:cs typeface="Arial"/>
                <a:sym typeface="Arial"/>
              </a:rPr>
              <a:t>=10 mm×100 mm=1000 mm</a:t>
            </a:r>
            <a:r>
              <a:rPr lang="en-GB" sz="1800">
                <a:solidFill>
                  <a:schemeClr val="dk2"/>
                </a:solidFill>
                <a:highlight>
                  <a:srgbClr val="FFFFFF"/>
                </a:highlight>
                <a:latin typeface="Cambria Math"/>
                <a:ea typeface="Cambria Math"/>
                <a:cs typeface="Cambria Math"/>
                <a:sym typeface="Cambria Math"/>
              </a:rPr>
              <a:t>²</a:t>
            </a:r>
            <a:r>
              <a:rPr b="0" i="0" lang="en-GB" sz="1800">
                <a:solidFill>
                  <a:schemeClr val="dk2"/>
                </a:solidFill>
                <a:highlight>
                  <a:srgbClr val="FFFFFF"/>
                </a:highlight>
                <a:latin typeface="Arial"/>
                <a:ea typeface="Arial"/>
                <a:cs typeface="Arial"/>
                <a:sym typeface="Arial"/>
              </a:rPr>
              <a:t>=0.001 m</a:t>
            </a:r>
            <a:r>
              <a:rPr b="0" i="0" lang="en-GB" sz="1800">
                <a:solidFill>
                  <a:schemeClr val="dk2"/>
                </a:solidFill>
                <a:highlight>
                  <a:srgbClr val="FFFFFF"/>
                </a:highlight>
                <a:latin typeface="Cambria Math"/>
                <a:ea typeface="Cambria Math"/>
                <a:cs typeface="Cambria Math"/>
                <a:sym typeface="Cambria Math"/>
              </a:rPr>
              <a:t>²</a:t>
            </a:r>
            <a:endParaRPr b="0" i="0" sz="1800">
              <a:solidFill>
                <a:schemeClr val="dk2"/>
              </a:solidFill>
              <a:highlight>
                <a:srgbClr val="FFFFFF"/>
              </a:highlight>
              <a:latin typeface="Arial"/>
              <a:ea typeface="Arial"/>
              <a:cs typeface="Arial"/>
              <a:sym typeface="Arial"/>
            </a:endParaRPr>
          </a:p>
          <a:p>
            <a:pPr indent="0" lvl="0" marL="0" rtl="0" algn="just">
              <a:lnSpc>
                <a:spcPct val="90000"/>
              </a:lnSpc>
              <a:spcBef>
                <a:spcPts val="1000"/>
              </a:spcBef>
              <a:spcAft>
                <a:spcPts val="0"/>
              </a:spcAft>
              <a:buClr>
                <a:schemeClr val="dk1"/>
              </a:buClr>
              <a:buSzPts val="1800"/>
              <a:buNone/>
            </a:pPr>
            <a:r>
              <a:t/>
            </a:r>
            <a:endParaRPr sz="1800">
              <a:solidFill>
                <a:schemeClr val="dk2"/>
              </a:solidFill>
              <a:highlight>
                <a:srgbClr val="FFFFFF"/>
              </a:highlight>
              <a:latin typeface="Arial"/>
              <a:ea typeface="Arial"/>
              <a:cs typeface="Arial"/>
              <a:sym typeface="Arial"/>
            </a:endParaRPr>
          </a:p>
          <a:p>
            <a:pPr indent="-228600" lvl="0" marL="228600" rtl="0" algn="just">
              <a:lnSpc>
                <a:spcPct val="90000"/>
              </a:lnSpc>
              <a:spcBef>
                <a:spcPts val="1000"/>
              </a:spcBef>
              <a:spcAft>
                <a:spcPts val="0"/>
              </a:spcAft>
              <a:buClr>
                <a:schemeClr val="dk2"/>
              </a:buClr>
              <a:buSzPts val="1800"/>
              <a:buChar char="•"/>
            </a:pPr>
            <a:r>
              <a:rPr lang="en-GB" sz="1800">
                <a:solidFill>
                  <a:schemeClr val="dk2"/>
                </a:solidFill>
                <a:highlight>
                  <a:srgbClr val="FFFFFF"/>
                </a:highlight>
                <a:latin typeface="Arial"/>
                <a:ea typeface="Arial"/>
                <a:cs typeface="Arial"/>
                <a:sym typeface="Arial"/>
              </a:rPr>
              <a:t>Step 2 :Apply the Stress Formula</a:t>
            </a:r>
            <a:endParaRPr/>
          </a:p>
          <a:p>
            <a:pPr indent="0" lvl="0" marL="0" rtl="0" algn="just">
              <a:lnSpc>
                <a:spcPct val="90000"/>
              </a:lnSpc>
              <a:spcBef>
                <a:spcPts val="1000"/>
              </a:spcBef>
              <a:spcAft>
                <a:spcPts val="0"/>
              </a:spcAft>
              <a:buClr>
                <a:schemeClr val="dk2"/>
              </a:buClr>
              <a:buSzPts val="1800"/>
              <a:buNone/>
            </a:pPr>
            <a:r>
              <a:rPr b="0" i="1" lang="en-GB" sz="1800">
                <a:solidFill>
                  <a:schemeClr val="dk2"/>
                </a:solidFill>
                <a:highlight>
                  <a:srgbClr val="FFFFFF"/>
                </a:highlight>
                <a:latin typeface="Arial"/>
                <a:ea typeface="Arial"/>
                <a:cs typeface="Arial"/>
                <a:sym typeface="Arial"/>
              </a:rPr>
              <a:t>σ</a:t>
            </a:r>
            <a:r>
              <a:rPr b="0" i="0" lang="en-GB" sz="1800">
                <a:solidFill>
                  <a:schemeClr val="dk2"/>
                </a:solidFill>
                <a:highlight>
                  <a:srgbClr val="FFFFFF"/>
                </a:highlight>
                <a:latin typeface="Arial"/>
                <a:ea typeface="Arial"/>
                <a:cs typeface="Arial"/>
                <a:sym typeface="Arial"/>
              </a:rPr>
              <a:t>=</a:t>
            </a:r>
            <a:r>
              <a:rPr b="0" i="1" lang="en-GB" sz="1800">
                <a:solidFill>
                  <a:schemeClr val="dk2"/>
                </a:solidFill>
                <a:highlight>
                  <a:srgbClr val="FFFFFF"/>
                </a:highlight>
                <a:latin typeface="Arial"/>
                <a:ea typeface="Arial"/>
                <a:cs typeface="Arial"/>
                <a:sym typeface="Arial"/>
              </a:rPr>
              <a:t>P</a:t>
            </a:r>
            <a:r>
              <a:rPr b="0" i="0" lang="en-GB" sz="1800">
                <a:solidFill>
                  <a:schemeClr val="dk2"/>
                </a:solidFill>
                <a:highlight>
                  <a:srgbClr val="FFFFFF"/>
                </a:highlight>
                <a:latin typeface="Arial"/>
                <a:ea typeface="Arial"/>
                <a:cs typeface="Arial"/>
                <a:sym typeface="Arial"/>
              </a:rPr>
              <a:t>​/A</a:t>
            </a:r>
            <a:endParaRPr/>
          </a:p>
          <a:p>
            <a:pPr indent="0" lvl="0" marL="0" rtl="0" algn="just">
              <a:lnSpc>
                <a:spcPct val="90000"/>
              </a:lnSpc>
              <a:spcBef>
                <a:spcPts val="1000"/>
              </a:spcBef>
              <a:spcAft>
                <a:spcPts val="0"/>
              </a:spcAft>
              <a:buClr>
                <a:schemeClr val="dk2"/>
              </a:buClr>
              <a:buSzPts val="1800"/>
              <a:buNone/>
            </a:pPr>
            <a:r>
              <a:rPr b="0" i="1" lang="en-GB" sz="1800">
                <a:solidFill>
                  <a:schemeClr val="dk2"/>
                </a:solidFill>
                <a:highlight>
                  <a:srgbClr val="FFFFFF"/>
                </a:highlight>
                <a:latin typeface="Arial"/>
                <a:ea typeface="Arial"/>
                <a:cs typeface="Arial"/>
                <a:sym typeface="Arial"/>
              </a:rPr>
              <a:t>σ</a:t>
            </a:r>
            <a:r>
              <a:rPr b="0" i="0" lang="en-GB" sz="1800">
                <a:solidFill>
                  <a:schemeClr val="dk2"/>
                </a:solidFill>
                <a:highlight>
                  <a:srgbClr val="FFFFFF"/>
                </a:highlight>
                <a:latin typeface="Arial"/>
                <a:ea typeface="Arial"/>
                <a:cs typeface="Arial"/>
                <a:sym typeface="Arial"/>
              </a:rPr>
              <a:t>=0.001m/25000 N​=5×106 Pa=5 MPa</a:t>
            </a:r>
            <a:endParaRPr/>
          </a:p>
          <a:p>
            <a:pPr indent="0" lvl="0" marL="0" rtl="0" algn="just">
              <a:lnSpc>
                <a:spcPct val="90000"/>
              </a:lnSpc>
              <a:spcBef>
                <a:spcPts val="1000"/>
              </a:spcBef>
              <a:spcAft>
                <a:spcPts val="0"/>
              </a:spcAft>
              <a:buClr>
                <a:schemeClr val="dk2"/>
              </a:buClr>
              <a:buSzPts val="1800"/>
              <a:buNone/>
            </a:pPr>
            <a:br>
              <a:rPr lang="en-GB" sz="1800">
                <a:solidFill>
                  <a:schemeClr val="dk2"/>
                </a:solidFill>
              </a:rPr>
            </a:br>
            <a:r>
              <a:rPr b="0" i="0" lang="en-GB" sz="1800">
                <a:solidFill>
                  <a:schemeClr val="dk2"/>
                </a:solidFill>
                <a:highlight>
                  <a:srgbClr val="FFFFFF"/>
                </a:highlight>
                <a:latin typeface="Arial"/>
                <a:ea typeface="Arial"/>
                <a:cs typeface="Arial"/>
                <a:sym typeface="Arial"/>
              </a:rPr>
              <a:t>The axial tensile stress (𝜎</a:t>
            </a:r>
            <a:r>
              <a:rPr b="0" i="1" lang="en-GB" sz="1800">
                <a:solidFill>
                  <a:schemeClr val="dk2"/>
                </a:solidFill>
                <a:highlight>
                  <a:srgbClr val="FFFFFF"/>
                </a:highlight>
                <a:latin typeface="Arial"/>
                <a:ea typeface="Arial"/>
                <a:cs typeface="Arial"/>
                <a:sym typeface="Arial"/>
              </a:rPr>
              <a:t>σ</a:t>
            </a:r>
            <a:r>
              <a:rPr b="0" i="0" lang="en-GB" sz="1800">
                <a:solidFill>
                  <a:schemeClr val="dk2"/>
                </a:solidFill>
                <a:highlight>
                  <a:srgbClr val="FFFFFF"/>
                </a:highlight>
                <a:latin typeface="Arial"/>
                <a:ea typeface="Arial"/>
                <a:cs typeface="Arial"/>
                <a:sym typeface="Arial"/>
              </a:rPr>
              <a:t>) in the butt joint is </a:t>
            </a:r>
            <a:r>
              <a:rPr b="1" i="0" lang="en-GB" sz="1800">
                <a:solidFill>
                  <a:schemeClr val="dk2"/>
                </a:solidFill>
                <a:highlight>
                  <a:srgbClr val="FFFFFF"/>
                </a:highlight>
                <a:latin typeface="Arial"/>
                <a:ea typeface="Arial"/>
                <a:cs typeface="Arial"/>
                <a:sym typeface="Arial"/>
              </a:rPr>
              <a:t>5</a:t>
            </a:r>
            <a:r>
              <a:rPr b="0" i="0" lang="en-GB" sz="1800">
                <a:solidFill>
                  <a:schemeClr val="dk2"/>
                </a:solidFill>
                <a:highlight>
                  <a:srgbClr val="FFFFFF"/>
                </a:highlight>
                <a:latin typeface="Arial"/>
                <a:ea typeface="Arial"/>
                <a:cs typeface="Arial"/>
                <a:sym typeface="Arial"/>
              </a:rPr>
              <a:t> MPa.</a:t>
            </a:r>
            <a:endParaRPr sz="1800">
              <a:solidFill>
                <a:schemeClr val="dk2"/>
              </a:solidFill>
              <a:highlight>
                <a:srgbClr val="FFFFFF"/>
              </a:highlight>
              <a:latin typeface="Arial"/>
              <a:ea typeface="Arial"/>
              <a:cs typeface="Arial"/>
              <a:sym typeface="Arial"/>
            </a:endParaRPr>
          </a:p>
          <a:p>
            <a:pPr indent="0" lvl="0" marL="0" rtl="0" algn="l">
              <a:lnSpc>
                <a:spcPct val="90000"/>
              </a:lnSpc>
              <a:spcBef>
                <a:spcPts val="1000"/>
              </a:spcBef>
              <a:spcAft>
                <a:spcPts val="0"/>
              </a:spcAft>
              <a:buClr>
                <a:schemeClr val="dk1"/>
              </a:buClr>
              <a:buSzPts val="1800"/>
              <a:buNone/>
            </a:pPr>
            <a:r>
              <a:t/>
            </a:r>
            <a:endParaRPr sz="1800">
              <a:solidFill>
                <a:schemeClr val="dk2"/>
              </a:solidFill>
            </a:endParaRPr>
          </a:p>
        </p:txBody>
      </p:sp>
      <p:pic>
        <p:nvPicPr>
          <p:cNvPr id="199" name="Google Shape;199;p9"/>
          <p:cNvPicPr preferRelativeResize="0"/>
          <p:nvPr/>
        </p:nvPicPr>
        <p:blipFill rotWithShape="1">
          <a:blip r:embed="rId3">
            <a:alphaModFix/>
          </a:blip>
          <a:srcRect b="0" l="0" r="0" t="0"/>
          <a:stretch/>
        </p:blipFill>
        <p:spPr>
          <a:xfrm>
            <a:off x="126754" y="157843"/>
            <a:ext cx="1889924" cy="414564"/>
          </a:xfrm>
          <a:prstGeom prst="rect">
            <a:avLst/>
          </a:prstGeom>
          <a:noFill/>
          <a:ln>
            <a:noFill/>
          </a:ln>
        </p:spPr>
      </p:pic>
      <p:pic>
        <p:nvPicPr>
          <p:cNvPr descr="A close-up of a logo&#10;&#10;Description automatically generated" id="200" name="Google Shape;200;p9"/>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6" name="Google Shape;206;p1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7" name="Google Shape;207;p1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 name="Google Shape;208;p10"/>
          <p:cNvSpPr txBox="1"/>
          <p:nvPr>
            <p:ph type="title"/>
          </p:nvPr>
        </p:nvSpPr>
        <p:spPr>
          <a:xfrm>
            <a:off x="1285240" y="1050595"/>
            <a:ext cx="8074815" cy="16184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Play"/>
              <a:buNone/>
            </a:pPr>
            <a:r>
              <a:rPr lang="en-GB" sz="7200"/>
              <a:t>Example 2</a:t>
            </a:r>
            <a:endParaRPr/>
          </a:p>
        </p:txBody>
      </p:sp>
      <p:sp>
        <p:nvSpPr>
          <p:cNvPr id="209" name="Google Shape;209;p10"/>
          <p:cNvSpPr txBox="1"/>
          <p:nvPr>
            <p:ph idx="1" type="body"/>
          </p:nvPr>
        </p:nvSpPr>
        <p:spPr>
          <a:xfrm>
            <a:off x="1285240" y="2969469"/>
            <a:ext cx="8074815" cy="20941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D0D0D"/>
              </a:buClr>
              <a:buSzPts val="2000"/>
              <a:buNone/>
            </a:pPr>
            <a:r>
              <a:rPr b="0" i="0" lang="en-GB" sz="2000">
                <a:solidFill>
                  <a:srgbClr val="0D0D0D"/>
                </a:solidFill>
                <a:highlight>
                  <a:srgbClr val="FFFFFF"/>
                </a:highlight>
                <a:latin typeface="Arial"/>
                <a:ea typeface="Arial"/>
                <a:cs typeface="Arial"/>
                <a:sym typeface="Arial"/>
              </a:rPr>
              <a:t>Determine the maximum allowable load </a:t>
            </a:r>
            <a:r>
              <a:rPr b="0" i="1" lang="en-GB" sz="2000">
                <a:solidFill>
                  <a:srgbClr val="0D0D0D"/>
                </a:solidFill>
                <a:highlight>
                  <a:srgbClr val="FFFFFF"/>
                </a:highlight>
                <a:latin typeface="Arial"/>
                <a:ea typeface="Arial"/>
                <a:cs typeface="Arial"/>
                <a:sym typeface="Arial"/>
              </a:rPr>
              <a:t>P</a:t>
            </a:r>
            <a:r>
              <a:rPr b="0" i="0" lang="en-GB" sz="2000">
                <a:solidFill>
                  <a:srgbClr val="0D0D0D"/>
                </a:solidFill>
                <a:highlight>
                  <a:srgbClr val="FFFFFF"/>
                </a:highlight>
                <a:latin typeface="Arial"/>
                <a:ea typeface="Arial"/>
                <a:cs typeface="Arial"/>
                <a:sym typeface="Arial"/>
              </a:rPr>
              <a:t> that a fillet weld can withstand based on given parameters</a:t>
            </a:r>
            <a:r>
              <a:rPr b="0" i="0" lang="en-GB" sz="1400">
                <a:solidFill>
                  <a:srgbClr val="0D0D0D"/>
                </a:solidFill>
                <a:highlight>
                  <a:srgbClr val="FFFFFF"/>
                </a:highlight>
                <a:latin typeface="Arial"/>
                <a:ea typeface="Arial"/>
                <a:cs typeface="Arial"/>
                <a:sym typeface="Arial"/>
              </a:rPr>
              <a:t>.</a:t>
            </a:r>
            <a:endParaRPr/>
          </a:p>
          <a:p>
            <a:pPr indent="-228600" lvl="0" marL="228600" rtl="0" algn="l">
              <a:lnSpc>
                <a:spcPct val="90000"/>
              </a:lnSpc>
              <a:spcBef>
                <a:spcPts val="1000"/>
              </a:spcBef>
              <a:spcAft>
                <a:spcPts val="0"/>
              </a:spcAft>
              <a:buClr>
                <a:srgbClr val="0D0D0D"/>
              </a:buClr>
              <a:buSzPts val="2000"/>
              <a:buFont typeface="Arial"/>
              <a:buChar char="•"/>
            </a:pPr>
            <a:r>
              <a:rPr b="0" i="0" lang="en-GB" sz="2000">
                <a:solidFill>
                  <a:srgbClr val="0D0D0D"/>
                </a:solidFill>
                <a:highlight>
                  <a:srgbClr val="FFFFFF"/>
                </a:highlight>
                <a:latin typeface="Arial"/>
                <a:ea typeface="Arial"/>
                <a:cs typeface="Arial"/>
                <a:sym typeface="Arial"/>
              </a:rPr>
              <a:t>Throat size (</a:t>
            </a:r>
            <a:r>
              <a:rPr b="0" i="1" lang="en-GB" sz="2000">
                <a:solidFill>
                  <a:srgbClr val="0D0D0D"/>
                </a:solidFill>
                <a:highlight>
                  <a:srgbClr val="FFFFFF"/>
                </a:highlight>
                <a:latin typeface="Arial"/>
                <a:ea typeface="Arial"/>
                <a:cs typeface="Arial"/>
                <a:sym typeface="Arial"/>
              </a:rPr>
              <a:t>h</a:t>
            </a:r>
            <a:r>
              <a:rPr b="0" i="0" lang="en-GB" sz="2000">
                <a:solidFill>
                  <a:srgbClr val="0D0D0D"/>
                </a:solidFill>
                <a:highlight>
                  <a:srgbClr val="FFFFFF"/>
                </a:highlight>
                <a:latin typeface="Arial"/>
                <a:ea typeface="Arial"/>
                <a:cs typeface="Arial"/>
                <a:sym typeface="Arial"/>
              </a:rPr>
              <a:t>): 6 mm</a:t>
            </a:r>
            <a:endParaRPr/>
          </a:p>
          <a:p>
            <a:pPr indent="-228600" lvl="0" marL="228600" rtl="0" algn="l">
              <a:lnSpc>
                <a:spcPct val="90000"/>
              </a:lnSpc>
              <a:spcBef>
                <a:spcPts val="1000"/>
              </a:spcBef>
              <a:spcAft>
                <a:spcPts val="0"/>
              </a:spcAft>
              <a:buClr>
                <a:srgbClr val="0D0D0D"/>
              </a:buClr>
              <a:buSzPts val="2000"/>
              <a:buFont typeface="Arial"/>
              <a:buChar char="•"/>
            </a:pPr>
            <a:r>
              <a:rPr b="0" i="0" lang="en-GB" sz="2000">
                <a:solidFill>
                  <a:srgbClr val="0D0D0D"/>
                </a:solidFill>
                <a:highlight>
                  <a:srgbClr val="FFFFFF"/>
                </a:highlight>
                <a:latin typeface="Arial"/>
                <a:ea typeface="Arial"/>
                <a:cs typeface="Arial"/>
                <a:sym typeface="Arial"/>
              </a:rPr>
              <a:t>Effective length (𝑙): 50 mm</a:t>
            </a:r>
            <a:endParaRPr/>
          </a:p>
          <a:p>
            <a:pPr indent="-228600" lvl="0" marL="228600" rtl="0" algn="l">
              <a:lnSpc>
                <a:spcPct val="90000"/>
              </a:lnSpc>
              <a:spcBef>
                <a:spcPts val="1000"/>
              </a:spcBef>
              <a:spcAft>
                <a:spcPts val="0"/>
              </a:spcAft>
              <a:buClr>
                <a:srgbClr val="0D0D0D"/>
              </a:buClr>
              <a:buSzPts val="2000"/>
              <a:buFont typeface="Arial"/>
              <a:buChar char="•"/>
            </a:pPr>
            <a:r>
              <a:rPr b="0" i="0" lang="en-GB" sz="2000">
                <a:solidFill>
                  <a:srgbClr val="0D0D0D"/>
                </a:solidFill>
                <a:highlight>
                  <a:srgbClr val="FFFFFF"/>
                </a:highlight>
                <a:latin typeface="Arial"/>
                <a:ea typeface="Arial"/>
                <a:cs typeface="Arial"/>
                <a:sym typeface="Arial"/>
              </a:rPr>
              <a:t>Allowable shear stress (𝜏): 120 MPa</a:t>
            </a:r>
            <a:endParaRPr/>
          </a:p>
          <a:p>
            <a:pPr indent="0" lvl="0" marL="0" rtl="0" algn="l">
              <a:lnSpc>
                <a:spcPct val="90000"/>
              </a:lnSpc>
              <a:spcBef>
                <a:spcPts val="1000"/>
              </a:spcBef>
              <a:spcAft>
                <a:spcPts val="0"/>
              </a:spcAft>
              <a:buClr>
                <a:schemeClr val="dk1"/>
              </a:buClr>
              <a:buSzPts val="2000"/>
              <a:buNone/>
            </a:pPr>
            <a:r>
              <a:t/>
            </a:r>
            <a:endParaRPr sz="2000">
              <a:solidFill>
                <a:srgbClr val="0D0D0D"/>
              </a:solidFill>
              <a:highlight>
                <a:srgbClr val="FFFFFF"/>
              </a:highlight>
              <a:latin typeface="Arial"/>
              <a:ea typeface="Arial"/>
              <a:cs typeface="Arial"/>
              <a:sym typeface="Arial"/>
            </a:endParaRPr>
          </a:p>
        </p:txBody>
      </p:sp>
      <p:pic>
        <p:nvPicPr>
          <p:cNvPr id="210" name="Google Shape;210;p10"/>
          <p:cNvPicPr preferRelativeResize="0"/>
          <p:nvPr/>
        </p:nvPicPr>
        <p:blipFill rotWithShape="1">
          <a:blip r:embed="rId3">
            <a:alphaModFix/>
          </a:blip>
          <a:srcRect b="0" l="0" r="0" t="0"/>
          <a:stretch/>
        </p:blipFill>
        <p:spPr>
          <a:xfrm>
            <a:off x="126754" y="157843"/>
            <a:ext cx="1889924" cy="414564"/>
          </a:xfrm>
          <a:prstGeom prst="rect">
            <a:avLst/>
          </a:prstGeom>
          <a:noFill/>
          <a:ln>
            <a:noFill/>
          </a:ln>
        </p:spPr>
      </p:pic>
      <p:pic>
        <p:nvPicPr>
          <p:cNvPr descr="A close-up of a logo&#10;&#10;Description automatically generated" id="211" name="Google Shape;211;p10"/>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1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 name="Google Shape;217;p11"/>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Arial"/>
              <a:ea typeface="Arial"/>
              <a:cs typeface="Arial"/>
              <a:sym typeface="Arial"/>
            </a:endParaRPr>
          </a:p>
        </p:txBody>
      </p:sp>
      <p:grpSp>
        <p:nvGrpSpPr>
          <p:cNvPr id="218" name="Google Shape;218;p11"/>
          <p:cNvGrpSpPr/>
          <p:nvPr/>
        </p:nvGrpSpPr>
        <p:grpSpPr>
          <a:xfrm>
            <a:off x="-21863" y="508838"/>
            <a:ext cx="5217958" cy="6239661"/>
            <a:chOff x="-19221" y="251144"/>
            <a:chExt cx="5217958" cy="6239661"/>
          </a:xfrm>
        </p:grpSpPr>
        <p:sp>
          <p:nvSpPr>
            <p:cNvPr id="219" name="Google Shape;219;p11"/>
            <p:cNvSpPr/>
            <p:nvPr/>
          </p:nvSpPr>
          <p:spPr>
            <a:xfrm>
              <a:off x="-19221" y="251144"/>
              <a:ext cx="5187198" cy="6239661"/>
            </a:xfrm>
            <a:custGeom>
              <a:rect b="b" l="l" r="r" t="t"/>
              <a:pathLst>
                <a:path extrusionOk="0" h="6239661" w="5187198">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0" name="Google Shape;220;p11"/>
            <p:cNvSpPr/>
            <p:nvPr/>
          </p:nvSpPr>
          <p:spPr>
            <a:xfrm>
              <a:off x="-19220" y="297400"/>
              <a:ext cx="5215811" cy="6107388"/>
            </a:xfrm>
            <a:custGeom>
              <a:rect b="b" l="l" r="r" t="t"/>
              <a:pathLst>
                <a:path extrusionOk="0" h="6107388" w="5215811">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1" name="Google Shape;221;p11"/>
            <p:cNvSpPr/>
            <p:nvPr/>
          </p:nvSpPr>
          <p:spPr>
            <a:xfrm>
              <a:off x="-19221" y="319367"/>
              <a:ext cx="5217956" cy="6100079"/>
            </a:xfrm>
            <a:custGeom>
              <a:rect b="b" l="l" r="r" t="t"/>
              <a:pathLst>
                <a:path extrusionOk="0" h="6100079" w="5217956">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11"/>
            <p:cNvSpPr/>
            <p:nvPr/>
          </p:nvSpPr>
          <p:spPr>
            <a:xfrm>
              <a:off x="-19220" y="319367"/>
              <a:ext cx="5217957" cy="6100079"/>
            </a:xfrm>
            <a:custGeom>
              <a:rect b="b" l="l" r="r" t="t"/>
              <a:pathLst>
                <a:path extrusionOk="0" h="6100079" w="5217957">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23" name="Google Shape;223;p11"/>
          <p:cNvSpPr txBox="1"/>
          <p:nvPr>
            <p:ph type="title"/>
          </p:nvPr>
        </p:nvSpPr>
        <p:spPr>
          <a:xfrm>
            <a:off x="640080" y="1243013"/>
            <a:ext cx="3855720" cy="437197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2"/>
              </a:buClr>
              <a:buSzPts val="3600"/>
              <a:buFont typeface="Play"/>
              <a:buNone/>
            </a:pPr>
            <a:r>
              <a:rPr lang="en-GB" sz="3600">
                <a:solidFill>
                  <a:schemeClr val="dk2"/>
                </a:solidFill>
              </a:rPr>
              <a:t>Solution</a:t>
            </a:r>
            <a:endParaRPr/>
          </a:p>
        </p:txBody>
      </p:sp>
      <p:sp>
        <p:nvSpPr>
          <p:cNvPr id="224" name="Google Shape;224;p11"/>
          <p:cNvSpPr txBox="1"/>
          <p:nvPr>
            <p:ph idx="1" type="body"/>
          </p:nvPr>
        </p:nvSpPr>
        <p:spPr>
          <a:xfrm>
            <a:off x="6172200" y="804672"/>
            <a:ext cx="5221224" cy="5230368"/>
          </a:xfrm>
          <a:prstGeom prst="rect">
            <a:avLst/>
          </a:prstGeom>
          <a:noFill/>
          <a:ln>
            <a:noFill/>
          </a:ln>
        </p:spPr>
        <p:txBody>
          <a:bodyPr anchorCtr="0" anchor="ctr" bIns="45700" lIns="91425" spcFirstLastPara="1" rIns="91425" wrap="square" tIns="45700">
            <a:normAutofit/>
          </a:bodyPr>
          <a:lstStyle/>
          <a:p>
            <a:pPr indent="-228600" lvl="0" marL="228600" rtl="0" algn="just">
              <a:lnSpc>
                <a:spcPct val="90000"/>
              </a:lnSpc>
              <a:spcBef>
                <a:spcPts val="0"/>
              </a:spcBef>
              <a:spcAft>
                <a:spcPts val="0"/>
              </a:spcAft>
              <a:buClr>
                <a:schemeClr val="dk2"/>
              </a:buClr>
              <a:buSzPts val="1800"/>
              <a:buChar char="•"/>
            </a:pPr>
            <a:r>
              <a:rPr lang="en-GB" sz="1800">
                <a:solidFill>
                  <a:schemeClr val="dk2"/>
                </a:solidFill>
              </a:rPr>
              <a:t>Step 1:Convert Dimensions to Meters</a:t>
            </a:r>
            <a:endParaRPr/>
          </a:p>
          <a:p>
            <a:pPr indent="0" lvl="0" marL="0" rtl="0" algn="just">
              <a:lnSpc>
                <a:spcPct val="90000"/>
              </a:lnSpc>
              <a:spcBef>
                <a:spcPts val="1000"/>
              </a:spcBef>
              <a:spcAft>
                <a:spcPts val="0"/>
              </a:spcAft>
              <a:buClr>
                <a:schemeClr val="dk2"/>
              </a:buClr>
              <a:buSzPts val="1800"/>
              <a:buNone/>
            </a:pPr>
            <a:r>
              <a:rPr b="0" i="0" lang="en-GB" sz="1800">
                <a:solidFill>
                  <a:schemeClr val="dk2"/>
                </a:solidFill>
                <a:highlight>
                  <a:srgbClr val="FFFFFF"/>
                </a:highlight>
                <a:latin typeface="Arial"/>
                <a:ea typeface="Arial"/>
                <a:cs typeface="Arial"/>
                <a:sym typeface="Arial"/>
              </a:rPr>
              <a:t>	Throat size </a:t>
            </a:r>
            <a:r>
              <a:rPr b="0" i="1" lang="en-GB" sz="1800">
                <a:solidFill>
                  <a:schemeClr val="dk2"/>
                </a:solidFill>
                <a:highlight>
                  <a:srgbClr val="FFFFFF"/>
                </a:highlight>
                <a:latin typeface="Arial"/>
                <a:ea typeface="Arial"/>
                <a:cs typeface="Arial"/>
                <a:sym typeface="Arial"/>
              </a:rPr>
              <a:t>h</a:t>
            </a:r>
            <a:r>
              <a:rPr b="0" i="0" lang="en-GB" sz="1800">
                <a:solidFill>
                  <a:schemeClr val="dk2"/>
                </a:solidFill>
                <a:highlight>
                  <a:srgbClr val="FFFFFF"/>
                </a:highlight>
                <a:latin typeface="Arial"/>
                <a:ea typeface="Arial"/>
                <a:cs typeface="Arial"/>
                <a:sym typeface="Arial"/>
              </a:rPr>
              <a:t>=6 mm =0.006=0.006 m</a:t>
            </a:r>
            <a:endParaRPr/>
          </a:p>
          <a:p>
            <a:pPr indent="0" lvl="0" marL="0" rtl="0" algn="just">
              <a:lnSpc>
                <a:spcPct val="90000"/>
              </a:lnSpc>
              <a:spcBef>
                <a:spcPts val="1000"/>
              </a:spcBef>
              <a:spcAft>
                <a:spcPts val="0"/>
              </a:spcAft>
              <a:buClr>
                <a:schemeClr val="dk2"/>
              </a:buClr>
              <a:buSzPts val="1800"/>
              <a:buNone/>
            </a:pPr>
            <a:r>
              <a:rPr b="0" i="0" lang="en-GB" sz="1800">
                <a:solidFill>
                  <a:schemeClr val="dk2"/>
                </a:solidFill>
                <a:highlight>
                  <a:srgbClr val="FFFFFF"/>
                </a:highlight>
                <a:latin typeface="Arial"/>
                <a:ea typeface="Arial"/>
                <a:cs typeface="Arial"/>
                <a:sym typeface="Arial"/>
              </a:rPr>
              <a:t> 	Effective length 𝑙=50 mm =0.05=0.05 m</a:t>
            </a:r>
            <a:endParaRPr/>
          </a:p>
          <a:p>
            <a:pPr indent="0" lvl="0" marL="0" rtl="0" algn="just">
              <a:lnSpc>
                <a:spcPct val="90000"/>
              </a:lnSpc>
              <a:spcBef>
                <a:spcPts val="1000"/>
              </a:spcBef>
              <a:spcAft>
                <a:spcPts val="0"/>
              </a:spcAft>
              <a:buClr>
                <a:schemeClr val="dk1"/>
              </a:buClr>
              <a:buSzPts val="1800"/>
              <a:buNone/>
            </a:pPr>
            <a:r>
              <a:t/>
            </a:r>
            <a:endParaRPr b="0" i="0" sz="1800">
              <a:solidFill>
                <a:schemeClr val="dk2"/>
              </a:solidFill>
              <a:highlight>
                <a:srgbClr val="FFFFFF"/>
              </a:highlight>
              <a:latin typeface="Arial"/>
              <a:ea typeface="Arial"/>
              <a:cs typeface="Arial"/>
              <a:sym typeface="Arial"/>
            </a:endParaRPr>
          </a:p>
          <a:p>
            <a:pPr indent="0" lvl="0" marL="0" rtl="0" algn="just">
              <a:lnSpc>
                <a:spcPct val="90000"/>
              </a:lnSpc>
              <a:spcBef>
                <a:spcPts val="1000"/>
              </a:spcBef>
              <a:spcAft>
                <a:spcPts val="0"/>
              </a:spcAft>
              <a:buClr>
                <a:schemeClr val="dk2"/>
              </a:buClr>
              <a:buSzPts val="1800"/>
              <a:buNone/>
            </a:pPr>
            <a:r>
              <a:rPr lang="en-GB" sz="1800">
                <a:solidFill>
                  <a:schemeClr val="dk2"/>
                </a:solidFill>
                <a:highlight>
                  <a:srgbClr val="FFFFFF"/>
                </a:highlight>
                <a:latin typeface="Arial"/>
                <a:ea typeface="Arial"/>
                <a:cs typeface="Arial"/>
                <a:sym typeface="Arial"/>
              </a:rPr>
              <a:t>Step 2:Apply Shear Stress Equation</a:t>
            </a:r>
            <a:endParaRPr/>
          </a:p>
          <a:p>
            <a:pPr indent="0" lvl="0" marL="0" rtl="0" algn="just">
              <a:lnSpc>
                <a:spcPct val="90000"/>
              </a:lnSpc>
              <a:spcBef>
                <a:spcPts val="1000"/>
              </a:spcBef>
              <a:spcAft>
                <a:spcPts val="0"/>
              </a:spcAft>
              <a:buClr>
                <a:schemeClr val="dk2"/>
              </a:buClr>
              <a:buSzPts val="1800"/>
              <a:buNone/>
            </a:pPr>
            <a:r>
              <a:rPr lang="en-GB" sz="1800">
                <a:solidFill>
                  <a:schemeClr val="dk2"/>
                </a:solidFill>
              </a:rPr>
              <a:t>	</a:t>
            </a:r>
            <a:r>
              <a:rPr b="0" i="1" lang="en-GB" sz="1800">
                <a:solidFill>
                  <a:schemeClr val="dk2"/>
                </a:solidFill>
                <a:highlight>
                  <a:srgbClr val="FFFFFF"/>
                </a:highlight>
                <a:latin typeface="Arial"/>
                <a:ea typeface="Arial"/>
                <a:cs typeface="Arial"/>
                <a:sym typeface="Arial"/>
              </a:rPr>
              <a:t>P</a:t>
            </a:r>
            <a:r>
              <a:rPr b="0" i="0" lang="en-GB" sz="1800">
                <a:solidFill>
                  <a:schemeClr val="dk2"/>
                </a:solidFill>
                <a:highlight>
                  <a:srgbClr val="FFFFFF"/>
                </a:highlight>
                <a:latin typeface="Arial"/>
                <a:ea typeface="Arial"/>
                <a:cs typeface="Arial"/>
                <a:sym typeface="Arial"/>
              </a:rPr>
              <a:t>=0.707×</a:t>
            </a:r>
            <a:r>
              <a:rPr b="0" i="1" lang="en-GB" sz="1800">
                <a:solidFill>
                  <a:schemeClr val="dk2"/>
                </a:solidFill>
                <a:highlight>
                  <a:srgbClr val="FFFFFF"/>
                </a:highlight>
                <a:latin typeface="Arial"/>
                <a:ea typeface="Arial"/>
                <a:cs typeface="Arial"/>
                <a:sym typeface="Arial"/>
              </a:rPr>
              <a:t>h</a:t>
            </a:r>
            <a:r>
              <a:rPr b="0" i="0" lang="en-GB" sz="1800">
                <a:solidFill>
                  <a:schemeClr val="dk2"/>
                </a:solidFill>
                <a:highlight>
                  <a:srgbClr val="FFFFFF"/>
                </a:highlight>
                <a:latin typeface="Arial"/>
                <a:ea typeface="Arial"/>
                <a:cs typeface="Arial"/>
                <a:sym typeface="Arial"/>
              </a:rPr>
              <a:t>×</a:t>
            </a:r>
            <a:r>
              <a:rPr b="0" i="1" lang="en-GB" sz="1800">
                <a:solidFill>
                  <a:schemeClr val="dk2"/>
                </a:solidFill>
                <a:highlight>
                  <a:srgbClr val="FFFFFF"/>
                </a:highlight>
                <a:latin typeface="Arial"/>
                <a:ea typeface="Arial"/>
                <a:cs typeface="Arial"/>
                <a:sym typeface="Arial"/>
              </a:rPr>
              <a:t>l</a:t>
            </a:r>
            <a:r>
              <a:rPr b="0" i="0" lang="en-GB" sz="1800">
                <a:solidFill>
                  <a:schemeClr val="dk2"/>
                </a:solidFill>
                <a:highlight>
                  <a:srgbClr val="FFFFFF"/>
                </a:highlight>
                <a:latin typeface="Arial"/>
                <a:ea typeface="Arial"/>
                <a:cs typeface="Arial"/>
                <a:sym typeface="Arial"/>
              </a:rPr>
              <a:t>×</a:t>
            </a:r>
            <a:r>
              <a:rPr b="0" i="1" lang="en-GB" sz="1800">
                <a:solidFill>
                  <a:schemeClr val="dk2"/>
                </a:solidFill>
                <a:highlight>
                  <a:srgbClr val="FFFFFF"/>
                </a:highlight>
                <a:latin typeface="Arial"/>
                <a:ea typeface="Arial"/>
                <a:cs typeface="Arial"/>
                <a:sym typeface="Arial"/>
              </a:rPr>
              <a:t>τ</a:t>
            </a:r>
            <a:endParaRPr/>
          </a:p>
          <a:p>
            <a:pPr indent="0" lvl="0" marL="0" rtl="0" algn="just">
              <a:lnSpc>
                <a:spcPct val="90000"/>
              </a:lnSpc>
              <a:spcBef>
                <a:spcPts val="1000"/>
              </a:spcBef>
              <a:spcAft>
                <a:spcPts val="0"/>
              </a:spcAft>
              <a:buClr>
                <a:schemeClr val="dk2"/>
              </a:buClr>
              <a:buSzPts val="1800"/>
              <a:buNone/>
            </a:pPr>
            <a:r>
              <a:rPr lang="en-GB" sz="1800">
                <a:solidFill>
                  <a:schemeClr val="dk2"/>
                </a:solidFill>
              </a:rPr>
              <a:t>	</a:t>
            </a:r>
            <a:r>
              <a:rPr b="0" i="1" lang="en-GB" sz="1800">
                <a:solidFill>
                  <a:schemeClr val="dk2"/>
                </a:solidFill>
                <a:highlight>
                  <a:srgbClr val="FFFFFF"/>
                </a:highlight>
                <a:latin typeface="Arial"/>
                <a:ea typeface="Arial"/>
                <a:cs typeface="Arial"/>
                <a:sym typeface="Arial"/>
              </a:rPr>
              <a:t>P</a:t>
            </a:r>
            <a:r>
              <a:rPr b="0" i="0" lang="en-GB" sz="1800">
                <a:solidFill>
                  <a:schemeClr val="dk2"/>
                </a:solidFill>
                <a:highlight>
                  <a:srgbClr val="FFFFFF"/>
                </a:highlight>
                <a:latin typeface="Arial"/>
                <a:ea typeface="Arial"/>
                <a:cs typeface="Arial"/>
                <a:sym typeface="Arial"/>
              </a:rPr>
              <a:t>= 0.707×0.006 m×0.05 m×120 MPa</a:t>
            </a:r>
            <a:endParaRPr/>
          </a:p>
          <a:p>
            <a:pPr indent="0" lvl="0" marL="0" rtl="0" algn="just">
              <a:lnSpc>
                <a:spcPct val="90000"/>
              </a:lnSpc>
              <a:spcBef>
                <a:spcPts val="1000"/>
              </a:spcBef>
              <a:spcAft>
                <a:spcPts val="0"/>
              </a:spcAft>
              <a:buClr>
                <a:schemeClr val="dk2"/>
              </a:buClr>
              <a:buSzPts val="1800"/>
              <a:buNone/>
            </a:pPr>
            <a:r>
              <a:rPr lang="en-GB" sz="1800">
                <a:solidFill>
                  <a:schemeClr val="dk2"/>
                </a:solidFill>
              </a:rPr>
              <a:t>	</a:t>
            </a:r>
            <a:r>
              <a:rPr b="0" i="1" lang="en-GB" sz="1800">
                <a:solidFill>
                  <a:schemeClr val="dk2"/>
                </a:solidFill>
                <a:highlight>
                  <a:srgbClr val="FFFFFF"/>
                </a:highlight>
                <a:latin typeface="Arial"/>
                <a:ea typeface="Arial"/>
                <a:cs typeface="Arial"/>
                <a:sym typeface="Arial"/>
              </a:rPr>
              <a:t>P</a:t>
            </a:r>
            <a:r>
              <a:rPr b="0" i="0" lang="en-GB" sz="1800">
                <a:solidFill>
                  <a:schemeClr val="dk2"/>
                </a:solidFill>
                <a:highlight>
                  <a:srgbClr val="FFFFFF"/>
                </a:highlight>
                <a:latin typeface="Arial"/>
                <a:ea typeface="Arial"/>
                <a:cs typeface="Arial"/>
                <a:sym typeface="Arial"/>
              </a:rPr>
              <a:t>=0.707×0.0003 m2×120 MPa</a:t>
            </a:r>
            <a:endParaRPr/>
          </a:p>
          <a:p>
            <a:pPr indent="0" lvl="0" marL="0" rtl="0" algn="just">
              <a:lnSpc>
                <a:spcPct val="90000"/>
              </a:lnSpc>
              <a:spcBef>
                <a:spcPts val="1000"/>
              </a:spcBef>
              <a:spcAft>
                <a:spcPts val="0"/>
              </a:spcAft>
              <a:buClr>
                <a:schemeClr val="dk2"/>
              </a:buClr>
              <a:buSzPts val="1800"/>
              <a:buNone/>
            </a:pPr>
            <a:r>
              <a:rPr lang="en-GB" sz="1800">
                <a:solidFill>
                  <a:schemeClr val="dk2"/>
                </a:solidFill>
              </a:rPr>
              <a:t>	</a:t>
            </a:r>
            <a:r>
              <a:rPr b="0" i="1" lang="en-GB" sz="1800">
                <a:solidFill>
                  <a:schemeClr val="dk2"/>
                </a:solidFill>
                <a:highlight>
                  <a:srgbClr val="FFFFFF"/>
                </a:highlight>
                <a:latin typeface="Arial"/>
                <a:ea typeface="Arial"/>
                <a:cs typeface="Arial"/>
                <a:sym typeface="Arial"/>
              </a:rPr>
              <a:t>P</a:t>
            </a:r>
            <a:r>
              <a:rPr b="0" i="0" lang="en-GB" sz="1800">
                <a:solidFill>
                  <a:schemeClr val="dk2"/>
                </a:solidFill>
                <a:highlight>
                  <a:srgbClr val="FFFFFF"/>
                </a:highlight>
                <a:latin typeface="Arial"/>
                <a:ea typeface="Arial"/>
                <a:cs typeface="Arial"/>
                <a:sym typeface="Arial"/>
              </a:rPr>
              <a:t>=25.452 MPa</a:t>
            </a:r>
            <a:endParaRPr sz="1800">
              <a:solidFill>
                <a:schemeClr val="dk2"/>
              </a:solidFill>
            </a:endParaRPr>
          </a:p>
          <a:p>
            <a:pPr indent="0" lvl="0" marL="0" rtl="0" algn="just">
              <a:lnSpc>
                <a:spcPct val="90000"/>
              </a:lnSpc>
              <a:spcBef>
                <a:spcPts val="1000"/>
              </a:spcBef>
              <a:spcAft>
                <a:spcPts val="0"/>
              </a:spcAft>
              <a:buClr>
                <a:schemeClr val="dk2"/>
              </a:buClr>
              <a:buSzPts val="1800"/>
              <a:buNone/>
            </a:pPr>
            <a:br>
              <a:rPr b="0" i="0" lang="en-GB" sz="1800">
                <a:solidFill>
                  <a:schemeClr val="dk2"/>
                </a:solidFill>
                <a:highlight>
                  <a:srgbClr val="FFFFFF"/>
                </a:highlight>
                <a:latin typeface="Arial"/>
                <a:ea typeface="Arial"/>
                <a:cs typeface="Arial"/>
                <a:sym typeface="Arial"/>
              </a:rPr>
            </a:br>
            <a:r>
              <a:rPr lang="en-GB" sz="1800">
                <a:solidFill>
                  <a:srgbClr val="0D0D0D"/>
                </a:solidFill>
                <a:highlight>
                  <a:srgbClr val="FFFFFF"/>
                </a:highlight>
                <a:latin typeface="Arial"/>
                <a:ea typeface="Arial"/>
                <a:cs typeface="Arial"/>
                <a:sym typeface="Arial"/>
              </a:rPr>
              <a:t>T</a:t>
            </a:r>
            <a:r>
              <a:rPr b="0" i="0" lang="en-GB" sz="1800">
                <a:solidFill>
                  <a:srgbClr val="0D0D0D"/>
                </a:solidFill>
                <a:highlight>
                  <a:srgbClr val="FFFFFF"/>
                </a:highlight>
                <a:latin typeface="Arial"/>
                <a:ea typeface="Arial"/>
                <a:cs typeface="Arial"/>
                <a:sym typeface="Arial"/>
              </a:rPr>
              <a:t>he maximum allowable load </a:t>
            </a:r>
            <a:r>
              <a:rPr b="0" i="1" lang="en-GB" sz="1800">
                <a:solidFill>
                  <a:srgbClr val="0D0D0D"/>
                </a:solidFill>
                <a:highlight>
                  <a:srgbClr val="FFFFFF"/>
                </a:highlight>
                <a:latin typeface="Arial"/>
                <a:ea typeface="Arial"/>
                <a:cs typeface="Arial"/>
                <a:sym typeface="Arial"/>
              </a:rPr>
              <a:t>P</a:t>
            </a:r>
            <a:r>
              <a:rPr b="0" i="0" lang="en-GB" sz="1800">
                <a:solidFill>
                  <a:srgbClr val="0D0D0D"/>
                </a:solidFill>
                <a:highlight>
                  <a:srgbClr val="FFFFFF"/>
                </a:highlight>
                <a:latin typeface="Arial"/>
                <a:ea typeface="Arial"/>
                <a:cs typeface="Arial"/>
                <a:sym typeface="Arial"/>
              </a:rPr>
              <a:t> that a fillet weld can withstand is </a:t>
            </a:r>
            <a:r>
              <a:rPr lang="en-GB" sz="1800">
                <a:solidFill>
                  <a:srgbClr val="0D0D0D"/>
                </a:solidFill>
                <a:highlight>
                  <a:srgbClr val="FFFFFF"/>
                </a:highlight>
                <a:latin typeface="Arial"/>
                <a:ea typeface="Arial"/>
                <a:cs typeface="Arial"/>
                <a:sym typeface="Arial"/>
              </a:rPr>
              <a:t>25.452 Mpa.</a:t>
            </a:r>
            <a:endParaRPr/>
          </a:p>
        </p:txBody>
      </p:sp>
      <p:pic>
        <p:nvPicPr>
          <p:cNvPr id="225" name="Google Shape;225;p11"/>
          <p:cNvPicPr preferRelativeResize="0"/>
          <p:nvPr/>
        </p:nvPicPr>
        <p:blipFill rotWithShape="1">
          <a:blip r:embed="rId3">
            <a:alphaModFix/>
          </a:blip>
          <a:srcRect b="0" l="0" r="0" t="0"/>
          <a:stretch/>
        </p:blipFill>
        <p:spPr>
          <a:xfrm>
            <a:off x="126754" y="157843"/>
            <a:ext cx="1889924" cy="414564"/>
          </a:xfrm>
          <a:prstGeom prst="rect">
            <a:avLst/>
          </a:prstGeom>
          <a:noFill/>
          <a:ln>
            <a:noFill/>
          </a:ln>
        </p:spPr>
      </p:pic>
      <p:pic>
        <p:nvPicPr>
          <p:cNvPr descr="A close-up of a logo&#10;&#10;Description automatically generated" id="226" name="Google Shape;226;p11"/>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2"/>
          <p:cNvSpPr txBox="1"/>
          <p:nvPr>
            <p:ph type="title"/>
          </p:nvPr>
        </p:nvSpPr>
        <p:spPr>
          <a:xfrm>
            <a:off x="838200" y="157843"/>
            <a:ext cx="10515600" cy="91306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en-GB"/>
              <a:t>References</a:t>
            </a:r>
            <a:endParaRPr/>
          </a:p>
        </p:txBody>
      </p:sp>
      <p:sp>
        <p:nvSpPr>
          <p:cNvPr id="232" name="Google Shape;232;p12"/>
          <p:cNvSpPr txBox="1"/>
          <p:nvPr>
            <p:ph idx="1" type="body"/>
          </p:nvPr>
        </p:nvSpPr>
        <p:spPr>
          <a:xfrm>
            <a:off x="838200" y="918060"/>
            <a:ext cx="10515600" cy="5143144"/>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Clr>
                <a:schemeClr val="dk1"/>
              </a:buClr>
              <a:buSzPts val="1800"/>
              <a:buNone/>
            </a:pPr>
            <a:r>
              <a:rPr lang="en-GB" sz="1800">
                <a:latin typeface="Arial"/>
                <a:ea typeface="Arial"/>
                <a:cs typeface="Arial"/>
                <a:sym typeface="Arial"/>
              </a:rPr>
              <a:t>Butler, L. J., &amp; Kulak, G. L. (1971). Strength of fillet welds as a function of direction of load. </a:t>
            </a:r>
            <a:r>
              <a:rPr i="1" lang="en-GB" sz="1800">
                <a:latin typeface="Arial"/>
                <a:ea typeface="Arial"/>
                <a:cs typeface="Arial"/>
                <a:sym typeface="Arial"/>
              </a:rPr>
              <a:t>Welding Journal</a:t>
            </a:r>
            <a:r>
              <a:rPr lang="en-GB" sz="1800">
                <a:latin typeface="Arial"/>
                <a:ea typeface="Arial"/>
                <a:cs typeface="Arial"/>
                <a:sym typeface="Arial"/>
              </a:rPr>
              <a:t>, </a:t>
            </a:r>
            <a:r>
              <a:rPr i="1" lang="en-GB" sz="1800">
                <a:latin typeface="Arial"/>
                <a:ea typeface="Arial"/>
                <a:cs typeface="Arial"/>
                <a:sym typeface="Arial"/>
              </a:rPr>
              <a:t>50</a:t>
            </a:r>
            <a:r>
              <a:rPr lang="en-GB" sz="1800">
                <a:latin typeface="Arial"/>
                <a:ea typeface="Arial"/>
                <a:cs typeface="Arial"/>
                <a:sym typeface="Arial"/>
              </a:rPr>
              <a:t>(5), 231s-234s.</a:t>
            </a:r>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Doerk, O., Fricke, W., &amp; Weissenborn, C. (2003). Comparison of different calculation methods for structural stresses at welded joints. </a:t>
            </a:r>
            <a:r>
              <a:rPr i="1" lang="en-GB" sz="1800">
                <a:latin typeface="Arial"/>
                <a:ea typeface="Arial"/>
                <a:cs typeface="Arial"/>
                <a:sym typeface="Arial"/>
              </a:rPr>
              <a:t>International journal of fatigue</a:t>
            </a:r>
            <a:r>
              <a:rPr lang="en-GB" sz="1800">
                <a:latin typeface="Arial"/>
                <a:ea typeface="Arial"/>
                <a:cs typeface="Arial"/>
                <a:sym typeface="Arial"/>
              </a:rPr>
              <a:t>, </a:t>
            </a:r>
            <a:r>
              <a:rPr i="1" lang="en-GB" sz="1800">
                <a:latin typeface="Arial"/>
                <a:ea typeface="Arial"/>
                <a:cs typeface="Arial"/>
                <a:sym typeface="Arial"/>
              </a:rPr>
              <a:t>25</a:t>
            </a:r>
            <a:r>
              <a:rPr lang="en-GB" sz="1800">
                <a:latin typeface="Arial"/>
                <a:ea typeface="Arial"/>
                <a:cs typeface="Arial"/>
                <a:sym typeface="Arial"/>
              </a:rPr>
              <a:t>(5), 359-369.</a:t>
            </a:r>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Jarosch, K. H., &amp; Bowman, M. D. (1986). Tension butt joints with bolts and welds in combination. </a:t>
            </a:r>
            <a:r>
              <a:rPr i="1" lang="en-GB" sz="1800">
                <a:latin typeface="Arial"/>
                <a:ea typeface="Arial"/>
                <a:cs typeface="Arial"/>
                <a:sym typeface="Arial"/>
              </a:rPr>
              <a:t>Engineering Journal</a:t>
            </a:r>
            <a:r>
              <a:rPr lang="en-GB" sz="1800">
                <a:latin typeface="Arial"/>
                <a:ea typeface="Arial"/>
                <a:cs typeface="Arial"/>
                <a:sym typeface="Arial"/>
              </a:rPr>
              <a:t>, </a:t>
            </a:r>
            <a:r>
              <a:rPr i="1" lang="en-GB" sz="1800">
                <a:latin typeface="Arial"/>
                <a:ea typeface="Arial"/>
                <a:cs typeface="Arial"/>
                <a:sym typeface="Arial"/>
              </a:rPr>
              <a:t>23</a:t>
            </a:r>
            <a:r>
              <a:rPr lang="en-GB" sz="1800">
                <a:latin typeface="Arial"/>
                <a:ea typeface="Arial"/>
                <a:cs typeface="Arial"/>
                <a:sym typeface="Arial"/>
              </a:rPr>
              <a:t>(1), 25-34.</a:t>
            </a:r>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Oliveira, L. F., Simpson, D. M., &amp; Nadal, J. (1996). Calculation of area of stabilometric signals using principal component analysis. </a:t>
            </a:r>
            <a:r>
              <a:rPr i="1" lang="en-GB" sz="1800">
                <a:latin typeface="Arial"/>
                <a:ea typeface="Arial"/>
                <a:cs typeface="Arial"/>
                <a:sym typeface="Arial"/>
              </a:rPr>
              <a:t>Physiological measurement</a:t>
            </a:r>
            <a:r>
              <a:rPr lang="en-GB" sz="1800">
                <a:latin typeface="Arial"/>
                <a:ea typeface="Arial"/>
                <a:cs typeface="Arial"/>
                <a:sym typeface="Arial"/>
              </a:rPr>
              <a:t>, </a:t>
            </a:r>
            <a:r>
              <a:rPr i="1" lang="en-GB" sz="1800">
                <a:latin typeface="Arial"/>
                <a:ea typeface="Arial"/>
                <a:cs typeface="Arial"/>
                <a:sym typeface="Arial"/>
              </a:rPr>
              <a:t>17</a:t>
            </a:r>
            <a:r>
              <a:rPr lang="en-GB" sz="1800">
                <a:latin typeface="Arial"/>
                <a:ea typeface="Arial"/>
                <a:cs typeface="Arial"/>
                <a:sym typeface="Arial"/>
              </a:rPr>
              <a:t>(4), 305.</a:t>
            </a:r>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Teng, T. L., Fung, C. P., &amp; Chang, P. H. (2002). Effect of weld geometry and residual stresses on fatigue in butt-welded joints. </a:t>
            </a:r>
            <a:r>
              <a:rPr i="1" lang="en-GB" sz="1800">
                <a:latin typeface="Arial"/>
                <a:ea typeface="Arial"/>
                <a:cs typeface="Arial"/>
                <a:sym typeface="Arial"/>
              </a:rPr>
              <a:t>International journal of pressure vessels and piping</a:t>
            </a:r>
            <a:r>
              <a:rPr lang="en-GB" sz="1800">
                <a:latin typeface="Arial"/>
                <a:ea typeface="Arial"/>
                <a:cs typeface="Arial"/>
                <a:sym typeface="Arial"/>
              </a:rPr>
              <a:t>, </a:t>
            </a:r>
            <a:r>
              <a:rPr i="1" lang="en-GB" sz="1800">
                <a:latin typeface="Arial"/>
                <a:ea typeface="Arial"/>
                <a:cs typeface="Arial"/>
                <a:sym typeface="Arial"/>
              </a:rPr>
              <a:t>79</a:t>
            </a:r>
            <a:r>
              <a:rPr lang="en-GB" sz="1800">
                <a:latin typeface="Arial"/>
                <a:ea typeface="Arial"/>
                <a:cs typeface="Arial"/>
                <a:sym typeface="Arial"/>
              </a:rPr>
              <a:t>(7), 467-482.</a:t>
            </a:r>
            <a:endParaRPr/>
          </a:p>
          <a:p>
            <a:pPr indent="0" lvl="0" marL="0" rtl="0" algn="l">
              <a:lnSpc>
                <a:spcPct val="107000"/>
              </a:lnSpc>
              <a:spcBef>
                <a:spcPts val="1800"/>
              </a:spcBef>
              <a:spcAft>
                <a:spcPts val="0"/>
              </a:spcAft>
              <a:buClr>
                <a:schemeClr val="dk1"/>
              </a:buClr>
              <a:buSzPts val="1800"/>
              <a:buNone/>
            </a:pPr>
            <a:r>
              <a:rPr lang="en-GB" sz="1800">
                <a:latin typeface="Arial"/>
                <a:ea typeface="Arial"/>
                <a:cs typeface="Arial"/>
                <a:sym typeface="Arial"/>
              </a:rPr>
              <a:t>Yousefi, F., Witt, M., &amp; Zenner, H. (2001). Fatigue strength of welded joints under multiaxial loading: experiments and calculations. </a:t>
            </a:r>
            <a:r>
              <a:rPr i="1" lang="en-GB" sz="1800">
                <a:latin typeface="Arial"/>
                <a:ea typeface="Arial"/>
                <a:cs typeface="Arial"/>
                <a:sym typeface="Arial"/>
              </a:rPr>
              <a:t>Fatigue &amp; Fracture of Engineering Materials &amp; Structures</a:t>
            </a:r>
            <a:r>
              <a:rPr lang="en-GB" sz="1800">
                <a:latin typeface="Arial"/>
                <a:ea typeface="Arial"/>
                <a:cs typeface="Arial"/>
                <a:sym typeface="Arial"/>
              </a:rPr>
              <a:t>, </a:t>
            </a:r>
            <a:r>
              <a:rPr i="1" lang="en-GB" sz="1800">
                <a:latin typeface="Arial"/>
                <a:ea typeface="Arial"/>
                <a:cs typeface="Arial"/>
                <a:sym typeface="Arial"/>
              </a:rPr>
              <a:t>24</a:t>
            </a:r>
            <a:r>
              <a:rPr lang="en-GB" sz="1800">
                <a:latin typeface="Arial"/>
                <a:ea typeface="Arial"/>
                <a:cs typeface="Arial"/>
                <a:sym typeface="Arial"/>
              </a:rPr>
              <a:t>(5), 339-355.</a:t>
            </a:r>
            <a:endParaRPr/>
          </a:p>
        </p:txBody>
      </p:sp>
      <p:pic>
        <p:nvPicPr>
          <p:cNvPr id="233" name="Google Shape;233;p12"/>
          <p:cNvPicPr preferRelativeResize="0"/>
          <p:nvPr/>
        </p:nvPicPr>
        <p:blipFill rotWithShape="1">
          <a:blip r:embed="rId3">
            <a:alphaModFix/>
          </a:blip>
          <a:srcRect b="0" l="0" r="0" t="0"/>
          <a:stretch/>
        </p:blipFill>
        <p:spPr>
          <a:xfrm>
            <a:off x="126754" y="157843"/>
            <a:ext cx="1889924" cy="414564"/>
          </a:xfrm>
          <a:prstGeom prst="rect">
            <a:avLst/>
          </a:prstGeom>
          <a:noFill/>
          <a:ln>
            <a:noFill/>
          </a:ln>
        </p:spPr>
      </p:pic>
      <p:pic>
        <p:nvPicPr>
          <p:cNvPr descr="A close-up of a logo&#10;&#10;Description automatically generated" id="234" name="Google Shape;234;p12"/>
          <p:cNvPicPr preferRelativeResize="0"/>
          <p:nvPr/>
        </p:nvPicPr>
        <p:blipFill rotWithShape="1">
          <a:blip r:embed="rId4">
            <a:alphaModFix/>
          </a:blip>
          <a:srcRect b="0" l="0" r="0" t="0"/>
          <a:stretch/>
        </p:blipFill>
        <p:spPr>
          <a:xfrm>
            <a:off x="54796" y="6406857"/>
            <a:ext cx="1566808" cy="45114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2024-05-15T09:54:01Z</dcterms:created>
  <dc:creator>John Vanidis</dc:creator>
</cp:coreProperties>
</file>