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Play"/>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0" roundtripDataSignature="AMtx7mg7SkzULAvBbUO9lKNoi1sLmIV7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589855-DF14-4054-A780-8AEAC1B58A93}">
  <a:tblStyle styleId="{5E589855-DF14-4054-A780-8AEAC1B58A9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bold.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2"/>
          <p:cNvSpPr/>
          <p:nvPr>
            <p:ph idx="2" type="pic"/>
          </p:nvPr>
        </p:nvSpPr>
        <p:spPr>
          <a:xfrm>
            <a:off x="5183188" y="987425"/>
            <a:ext cx="6172200" cy="4873625"/>
          </a:xfrm>
          <a:prstGeom prst="rect">
            <a:avLst/>
          </a:prstGeom>
          <a:noFill/>
          <a:ln>
            <a:noFill/>
          </a:ln>
        </p:spPr>
      </p:sp>
      <p:sp>
        <p:nvSpPr>
          <p:cNvPr id="64" name="Google Shape;64;p3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9.jp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9.jpg"/><Relationship Id="rId5" Type="http://schemas.openxmlformats.org/officeDocument/2006/relationships/image" Target="../media/image14.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2.png"/><Relationship Id="rId9" Type="http://schemas.openxmlformats.org/officeDocument/2006/relationships/image" Target="../media/image20.png"/><Relationship Id="rId5" Type="http://schemas.openxmlformats.org/officeDocument/2006/relationships/image" Target="../media/image15.png"/><Relationship Id="rId6" Type="http://schemas.openxmlformats.org/officeDocument/2006/relationships/image" Target="../media/image27.png"/><Relationship Id="rId7" Type="http://schemas.openxmlformats.org/officeDocument/2006/relationships/image" Target="../media/image6.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9.jpg"/><Relationship Id="rId5" Type="http://schemas.openxmlformats.org/officeDocument/2006/relationships/image" Target="../media/image2.png"/><Relationship Id="rId6" Type="http://schemas.openxmlformats.org/officeDocument/2006/relationships/image" Target="../media/image22.png"/><Relationship Id="rId7" Type="http://schemas.openxmlformats.org/officeDocument/2006/relationships/image" Target="../media/image27.png"/><Relationship Id="rId8"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9.jp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2.png"/><Relationship Id="rId9" Type="http://schemas.openxmlformats.org/officeDocument/2006/relationships/image" Target="../media/image30.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28.png"/><Relationship Id="rId8"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jpg"/><Relationship Id="rId4" Type="http://schemas.openxmlformats.org/officeDocument/2006/relationships/image" Target="../media/image9.jpg"/><Relationship Id="rId5" Type="http://schemas.openxmlformats.org/officeDocument/2006/relationships/image" Target="../media/image2.png"/><Relationship Id="rId6" Type="http://schemas.openxmlformats.org/officeDocument/2006/relationships/image" Target="../media/image26.png"/><Relationship Id="rId7" Type="http://schemas.openxmlformats.org/officeDocument/2006/relationships/image" Target="../media/image32.png"/><Relationship Id="rId8"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4.jpg"/><Relationship Id="rId4" Type="http://schemas.openxmlformats.org/officeDocument/2006/relationships/image" Target="../media/image9.jp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9.jpg"/><Relationship Id="rId5" Type="http://schemas.openxmlformats.org/officeDocument/2006/relationships/image" Target="../media/image45.png"/><Relationship Id="rId6" Type="http://schemas.openxmlformats.org/officeDocument/2006/relationships/image" Target="../media/image43.png"/><Relationship Id="rId7"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8.jpg"/><Relationship Id="rId4" Type="http://schemas.openxmlformats.org/officeDocument/2006/relationships/image" Target="../media/image9.jp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5.jpg"/><Relationship Id="rId4" Type="http://schemas.openxmlformats.org/officeDocument/2006/relationships/image" Target="../media/image9.jp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jpg"/><Relationship Id="rId4" Type="http://schemas.openxmlformats.org/officeDocument/2006/relationships/image" Target="../media/image2.png"/><Relationship Id="rId9" Type="http://schemas.openxmlformats.org/officeDocument/2006/relationships/image" Target="../media/image39.png"/><Relationship Id="rId5" Type="http://schemas.openxmlformats.org/officeDocument/2006/relationships/image" Target="../media/image31.png"/><Relationship Id="rId6" Type="http://schemas.openxmlformats.org/officeDocument/2006/relationships/image" Target="../media/image42.png"/><Relationship Id="rId7" Type="http://schemas.openxmlformats.org/officeDocument/2006/relationships/image" Target="../media/image40.png"/><Relationship Id="rId8"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image" Target="../media/image46.png"/><Relationship Id="rId5" Type="http://schemas.openxmlformats.org/officeDocument/2006/relationships/image" Target="../media/image37.png"/><Relationship Id="rId6" Type="http://schemas.openxmlformats.org/officeDocument/2006/relationships/image" Target="../media/image44.png"/><Relationship Id="rId7"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1.jpg"/><Relationship Id="rId4" Type="http://schemas.openxmlformats.org/officeDocument/2006/relationships/image" Target="../media/image9.jpg"/><Relationship Id="rId5"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7.png"/><Relationship Id="rId4" Type="http://schemas.openxmlformats.org/officeDocument/2006/relationships/image" Target="../media/image9.jpg"/><Relationship Id="rId5"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8.jpg"/><Relationship Id="rId4" Type="http://schemas.openxmlformats.org/officeDocument/2006/relationships/image" Target="../media/image9.jp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0" y="0"/>
            <a:ext cx="12009304" cy="6858000"/>
          </a:xfrm>
          <a:custGeom>
            <a:rect b="b" l="l" r="r" t="t"/>
            <a:pathLst>
              <a:path extrusionOk="0" h="6858000" w="12009304">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close-up of a black text&#10;&#10;Description automatically generated" id="85" name="Google Shape;85;p1"/>
          <p:cNvPicPr preferRelativeResize="0"/>
          <p:nvPr/>
        </p:nvPicPr>
        <p:blipFill rotWithShape="1">
          <a:blip r:embed="rId3">
            <a:alphaModFix/>
          </a:blip>
          <a:srcRect b="0" l="0" r="0" t="0"/>
          <a:stretch/>
        </p:blipFill>
        <p:spPr>
          <a:xfrm>
            <a:off x="0" y="126685"/>
            <a:ext cx="1887925" cy="416033"/>
          </a:xfrm>
          <a:prstGeom prst="rect">
            <a:avLst/>
          </a:prstGeom>
          <a:noFill/>
          <a:ln>
            <a:noFill/>
          </a:ln>
        </p:spPr>
      </p:pic>
      <p:pic>
        <p:nvPicPr>
          <p:cNvPr descr="A close-up of a logo&#10;&#10;Description automatically generated" id="86" name="Google Shape;86;p1"/>
          <p:cNvPicPr preferRelativeResize="0"/>
          <p:nvPr/>
        </p:nvPicPr>
        <p:blipFill rotWithShape="1">
          <a:blip r:embed="rId4">
            <a:alphaModFix/>
          </a:blip>
          <a:srcRect b="0" l="0" r="0" t="0"/>
          <a:stretch/>
        </p:blipFill>
        <p:spPr>
          <a:xfrm>
            <a:off x="83433" y="6406968"/>
            <a:ext cx="1567520" cy="451032"/>
          </a:xfrm>
          <a:prstGeom prst="rect">
            <a:avLst/>
          </a:prstGeom>
          <a:noFill/>
          <a:ln>
            <a:noFill/>
          </a:ln>
        </p:spPr>
      </p:pic>
      <p:graphicFrame>
        <p:nvGraphicFramePr>
          <p:cNvPr id="87" name="Google Shape;87;p1"/>
          <p:cNvGraphicFramePr/>
          <p:nvPr/>
        </p:nvGraphicFramePr>
        <p:xfrm>
          <a:off x="1887914" y="2371437"/>
          <a:ext cx="3000000" cy="3000000"/>
        </p:xfrm>
        <a:graphic>
          <a:graphicData uri="http://schemas.openxmlformats.org/drawingml/2006/table">
            <a:tbl>
              <a:tblPr>
                <a:noFill/>
                <a:tableStyleId>{5E589855-DF14-4054-A780-8AEAC1B58A93}</a:tableStyleId>
              </a:tblPr>
              <a:tblGrid>
                <a:gridCol w="1669100"/>
                <a:gridCol w="2853375"/>
              </a:tblGrid>
              <a:tr h="550800">
                <a:tc>
                  <a:txBody>
                    <a:bodyPr/>
                    <a:lstStyle/>
                    <a:p>
                      <a:pPr indent="0" lvl="0" marL="0" marR="0" rtl="0" algn="l">
                        <a:lnSpc>
                          <a:spcPct val="107000"/>
                        </a:lnSpc>
                        <a:spcBef>
                          <a:spcPts val="0"/>
                        </a:spcBef>
                        <a:spcAft>
                          <a:spcPts val="0"/>
                        </a:spcAft>
                        <a:buNone/>
                      </a:pPr>
                      <a:r>
                        <a:rPr b="1" i="1" lang="en-GB" sz="3300" u="none" cap="none" strike="noStrike">
                          <a:solidFill>
                            <a:srgbClr val="000000"/>
                          </a:solidFill>
                          <a:highlight>
                            <a:srgbClr val="FFFF00"/>
                          </a:highlight>
                          <a:latin typeface="Calibri"/>
                          <a:ea typeface="Calibri"/>
                          <a:cs typeface="Calibri"/>
                          <a:sym typeface="Calibri"/>
                        </a:rPr>
                        <a:t>Field</a:t>
                      </a:r>
                      <a:endParaRPr sz="1000" u="none" cap="none" strike="noStrike">
                        <a:highlight>
                          <a:srgbClr val="FFFF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c>
                  <a:txBody>
                    <a:bodyPr/>
                    <a:lstStyle/>
                    <a:p>
                      <a:pPr indent="0" lvl="0" marL="0" marR="0" rtl="0" algn="l">
                        <a:lnSpc>
                          <a:spcPct val="107000"/>
                        </a:lnSpc>
                        <a:spcBef>
                          <a:spcPts val="0"/>
                        </a:spcBef>
                        <a:spcAft>
                          <a:spcPts val="0"/>
                        </a:spcAft>
                        <a:buNone/>
                      </a:pPr>
                      <a:r>
                        <a:rPr b="1" i="1" lang="en-GB" sz="3300" u="none" cap="none" strike="noStrike">
                          <a:highlight>
                            <a:srgbClr val="FFFF00"/>
                          </a:highlight>
                          <a:latin typeface="Calibri"/>
                          <a:ea typeface="Calibri"/>
                          <a:cs typeface="Calibri"/>
                          <a:sym typeface="Calibri"/>
                        </a:rPr>
                        <a:t> Mechanics</a:t>
                      </a:r>
                      <a:endParaRPr sz="1000" u="none" cap="none" strike="noStrike">
                        <a:highlight>
                          <a:srgbClr val="FFFF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r>
              <a:tr h="1088900">
                <a:tc>
                  <a:txBody>
                    <a:bodyPr/>
                    <a:lstStyle/>
                    <a:p>
                      <a:pPr indent="0" lvl="0" marL="0" marR="0" rtl="0" algn="l">
                        <a:lnSpc>
                          <a:spcPct val="107000"/>
                        </a:lnSpc>
                        <a:spcBef>
                          <a:spcPts val="0"/>
                        </a:spcBef>
                        <a:spcAft>
                          <a:spcPts val="0"/>
                        </a:spcAft>
                        <a:buNone/>
                      </a:pPr>
                      <a:r>
                        <a:rPr b="1" i="1" lang="en-GB" sz="3300" u="none" cap="none" strike="noStrike">
                          <a:solidFill>
                            <a:srgbClr val="000000"/>
                          </a:solidFill>
                          <a:highlight>
                            <a:srgbClr val="92D050"/>
                          </a:highlight>
                          <a:latin typeface="Calibri"/>
                          <a:ea typeface="Calibri"/>
                          <a:cs typeface="Calibri"/>
                          <a:sym typeface="Calibri"/>
                        </a:rPr>
                        <a:t>Chapter</a:t>
                      </a:r>
                      <a:endParaRPr sz="1000" u="none" cap="none" strike="noStrike">
                        <a:highlight>
                          <a:srgbClr val="92D05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c>
                  <a:txBody>
                    <a:bodyPr/>
                    <a:lstStyle/>
                    <a:p>
                      <a:pPr indent="0" lvl="0" marL="0" marR="0" rtl="0" algn="l">
                        <a:lnSpc>
                          <a:spcPct val="107000"/>
                        </a:lnSpc>
                        <a:spcBef>
                          <a:spcPts val="0"/>
                        </a:spcBef>
                        <a:spcAft>
                          <a:spcPts val="0"/>
                        </a:spcAft>
                        <a:buNone/>
                      </a:pPr>
                      <a:r>
                        <a:rPr b="1" i="1" lang="en-GB" sz="3300" u="none" cap="none" strike="noStrike">
                          <a:latin typeface="Calibri"/>
                          <a:ea typeface="Calibri"/>
                          <a:cs typeface="Calibri"/>
                          <a:sym typeface="Calibri"/>
                        </a:rPr>
                        <a:t>Calculations of Machine Parts</a:t>
                      </a:r>
                      <a:endParaRPr sz="1000" u="none" cap="none" strike="noStrike">
                        <a:highlight>
                          <a:srgbClr val="92D05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r>
              <a:tr h="550800">
                <a:tc>
                  <a:txBody>
                    <a:bodyPr/>
                    <a:lstStyle/>
                    <a:p>
                      <a:pPr indent="0" lvl="0" marL="0" marR="0" rtl="0" algn="l">
                        <a:lnSpc>
                          <a:spcPct val="107000"/>
                        </a:lnSpc>
                        <a:spcBef>
                          <a:spcPts val="0"/>
                        </a:spcBef>
                        <a:spcAft>
                          <a:spcPts val="0"/>
                        </a:spcAft>
                        <a:buNone/>
                      </a:pPr>
                      <a:r>
                        <a:rPr b="1" i="1" lang="en-GB" sz="3300" u="none" cap="none" strike="noStrike">
                          <a:solidFill>
                            <a:srgbClr val="000000"/>
                          </a:solidFill>
                          <a:highlight>
                            <a:srgbClr val="FFC000"/>
                          </a:highlight>
                          <a:latin typeface="Calibri"/>
                          <a:ea typeface="Calibri"/>
                          <a:cs typeface="Calibri"/>
                          <a:sym typeface="Calibri"/>
                        </a:rPr>
                        <a:t>Subtitle</a:t>
                      </a:r>
                      <a:endParaRPr sz="1000" u="none" cap="none" strike="noStrike">
                        <a:highlight>
                          <a:srgbClr val="FFC0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c>
                  <a:txBody>
                    <a:bodyPr/>
                    <a:lstStyle/>
                    <a:p>
                      <a:pPr indent="0" lvl="0" marL="0" marR="0" rtl="0" algn="l">
                        <a:lnSpc>
                          <a:spcPct val="107000"/>
                        </a:lnSpc>
                        <a:spcBef>
                          <a:spcPts val="0"/>
                        </a:spcBef>
                        <a:spcAft>
                          <a:spcPts val="0"/>
                        </a:spcAft>
                        <a:buNone/>
                      </a:pPr>
                      <a:r>
                        <a:rPr b="1" i="1" lang="en-GB" sz="3300" u="none" cap="none" strike="noStrike">
                          <a:highlight>
                            <a:srgbClr val="FFC000"/>
                          </a:highlight>
                          <a:latin typeface="Calibri"/>
                          <a:ea typeface="Calibri"/>
                          <a:cs typeface="Calibri"/>
                          <a:sym typeface="Calibri"/>
                        </a:rPr>
                        <a:t>Weld Methods </a:t>
                      </a:r>
                      <a:r>
                        <a:rPr b="1" i="1" lang="en-GB" sz="3300" u="none" cap="none" strike="noStrike">
                          <a:latin typeface="Calibri"/>
                          <a:ea typeface="Calibri"/>
                          <a:cs typeface="Calibri"/>
                          <a:sym typeface="Calibri"/>
                        </a:rPr>
                        <a:t>and their applications. </a:t>
                      </a:r>
                      <a:endParaRPr sz="1000" u="none" cap="none" strike="noStrike">
                        <a:highlight>
                          <a:srgbClr val="FFC0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3" name="Google Shape;93;p2"/>
          <p:cNvSpPr txBox="1"/>
          <p:nvPr>
            <p:ph type="title"/>
          </p:nvPr>
        </p:nvSpPr>
        <p:spPr>
          <a:xfrm>
            <a:off x="838201" y="365125"/>
            <a:ext cx="5251316" cy="1807305"/>
          </a:xfrm>
          <a:prstGeom prst="rect">
            <a:avLst/>
          </a:prstGeom>
          <a:noFill/>
          <a:ln>
            <a:noFill/>
          </a:ln>
        </p:spPr>
        <p:txBody>
          <a:bodyPr anchorCtr="0" anchor="ctr"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4400"/>
              <a:buFont typeface="Play"/>
              <a:buAutoNum type="arabicPeriod"/>
            </a:pPr>
            <a:r>
              <a:rPr b="1" lang="en-GB">
                <a:latin typeface="Arial"/>
                <a:ea typeface="Arial"/>
                <a:cs typeface="Arial"/>
                <a:sym typeface="Arial"/>
              </a:rPr>
              <a:t> Arc welding</a:t>
            </a:r>
            <a:br>
              <a:rPr lang="en-GB">
                <a:latin typeface="Arial"/>
                <a:ea typeface="Arial"/>
                <a:cs typeface="Arial"/>
                <a:sym typeface="Arial"/>
              </a:rPr>
            </a:br>
            <a:endParaRPr/>
          </a:p>
        </p:txBody>
      </p:sp>
      <p:sp>
        <p:nvSpPr>
          <p:cNvPr id="94" name="Google Shape;94;p2"/>
          <p:cNvSpPr txBox="1"/>
          <p:nvPr>
            <p:ph idx="1" type="body"/>
          </p:nvPr>
        </p:nvSpPr>
        <p:spPr>
          <a:xfrm>
            <a:off x="838200" y="2333297"/>
            <a:ext cx="4619621" cy="384366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900"/>
              <a:buChar char="•"/>
            </a:pPr>
            <a:r>
              <a:rPr lang="en-GB" sz="1900"/>
              <a:t>As the name suggests, arc welding unites materials by melting them with an electric arc. An electric arc is produced between a consumable or non-consumable electrode and the base metal by a power source in order to melt the metals at the point of contact. The welding region is typically surrounded by slag, mist, or any other type of shielding gas. This is because air interactions with the weld pool may lead to oxidation.This electric arc may reach temperatures up to 6300°F (3500°C), which is hot enough to melt metals like carbon steel. </a:t>
            </a:r>
            <a:endParaRPr/>
          </a:p>
        </p:txBody>
      </p:sp>
      <p:pic>
        <p:nvPicPr>
          <p:cNvPr descr="A person welding a pipe&#10;&#10;Description automatically generated" id="95" name="Google Shape;95;p2"/>
          <p:cNvPicPr preferRelativeResize="0"/>
          <p:nvPr/>
        </p:nvPicPr>
        <p:blipFill rotWithShape="1">
          <a:blip r:embed="rId3">
            <a:alphaModFix/>
          </a:blip>
          <a:srcRect b="6709" l="0" r="1" t="8469"/>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A close-up of a black text&#10;&#10;Description automatically generated" id="96" name="Google Shape;96;p2"/>
          <p:cNvPicPr preferRelativeResize="0"/>
          <p:nvPr/>
        </p:nvPicPr>
        <p:blipFill rotWithShape="1">
          <a:blip r:embed="rId4">
            <a:alphaModFix/>
          </a:blip>
          <a:srcRect b="0" l="0" r="0" t="0"/>
          <a:stretch/>
        </p:blipFill>
        <p:spPr>
          <a:xfrm>
            <a:off x="0" y="126685"/>
            <a:ext cx="1887925" cy="416033"/>
          </a:xfrm>
          <a:prstGeom prst="rect">
            <a:avLst/>
          </a:prstGeom>
          <a:noFill/>
          <a:ln>
            <a:noFill/>
          </a:ln>
        </p:spPr>
      </p:pic>
      <p:pic>
        <p:nvPicPr>
          <p:cNvPr descr="A close-up of a logo&#10;&#10;Description automatically generated" id="97" name="Google Shape;97;p2"/>
          <p:cNvPicPr preferRelativeResize="0"/>
          <p:nvPr/>
        </p:nvPicPr>
        <p:blipFill rotWithShape="1">
          <a:blip r:embed="rId5">
            <a:alphaModFix/>
          </a:blip>
          <a:srcRect b="0" l="0" r="0" t="0"/>
          <a:stretch/>
        </p:blipFill>
        <p:spPr>
          <a:xfrm>
            <a:off x="83433" y="6406968"/>
            <a:ext cx="1567520" cy="45103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
        <p:nvSpPr>
          <p:cNvPr id="102" name="Google Shape;102;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 name="Google Shape;103;p3"/>
          <p:cNvSpPr/>
          <p:nvPr/>
        </p:nvSpPr>
        <p:spPr>
          <a:xfrm flipH="1">
            <a:off x="2" y="0"/>
            <a:ext cx="12191998" cy="2170031"/>
          </a:xfrm>
          <a:prstGeom prst="rect">
            <a:avLst/>
          </a:prstGeom>
          <a:gradFill>
            <a:gsLst>
              <a:gs pos="0">
                <a:srgbClr val="000000">
                  <a:alpha val="95686"/>
                </a:srgbClr>
              </a:gs>
              <a:gs pos="100000">
                <a:srgbClr val="0F4861"/>
              </a:gs>
            </a:gsLst>
            <a:lin ang="197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4" name="Google Shape;104;p3"/>
          <p:cNvSpPr/>
          <p:nvPr/>
        </p:nvSpPr>
        <p:spPr>
          <a:xfrm flipH="1">
            <a:off x="8082819" y="0"/>
            <a:ext cx="4097211" cy="2170661"/>
          </a:xfrm>
          <a:prstGeom prst="rect">
            <a:avLst/>
          </a:prstGeom>
          <a:gradFill>
            <a:gsLst>
              <a:gs pos="0">
                <a:srgbClr val="0A3041">
                  <a:alpha val="67843"/>
                </a:srgbClr>
              </a:gs>
              <a:gs pos="19000">
                <a:srgbClr val="0A3041">
                  <a:alpha val="67843"/>
                </a:srgbClr>
              </a:gs>
              <a:gs pos="100000">
                <a:srgbClr val="156082">
                  <a:alpha val="4784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5" name="Google Shape;105;p3"/>
          <p:cNvSpPr/>
          <p:nvPr/>
        </p:nvSpPr>
        <p:spPr>
          <a:xfrm flipH="1" rot="-5400000">
            <a:off x="5010646" y="-5010043"/>
            <a:ext cx="2170709" cy="12192000"/>
          </a:xfrm>
          <a:prstGeom prst="rect">
            <a:avLst/>
          </a:prstGeom>
          <a:gradFill>
            <a:gsLst>
              <a:gs pos="0">
                <a:srgbClr val="0F4861">
                  <a:alpha val="15686"/>
                </a:srgbClr>
              </a:gs>
              <a:gs pos="23000">
                <a:srgbClr val="0F4861">
                  <a:alpha val="15686"/>
                </a:srgbClr>
              </a:gs>
              <a:gs pos="99000">
                <a:srgbClr val="000000">
                  <a:alpha val="44705"/>
                </a:srgbClr>
              </a:gs>
              <a:gs pos="100000">
                <a:srgbClr val="000000">
                  <a:alpha val="44705"/>
                </a:srgbClr>
              </a:gs>
            </a:gsLst>
            <a:lin ang="210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6" name="Google Shape;106;p3"/>
          <p:cNvSpPr txBox="1"/>
          <p:nvPr>
            <p:ph type="title"/>
          </p:nvPr>
        </p:nvSpPr>
        <p:spPr>
          <a:xfrm>
            <a:off x="1383564" y="348865"/>
            <a:ext cx="9718111" cy="157644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Arial"/>
              <a:buNone/>
            </a:pPr>
            <a:r>
              <a:rPr b="1" lang="en-GB" sz="4000">
                <a:solidFill>
                  <a:srgbClr val="FFFFFF"/>
                </a:solidFill>
                <a:latin typeface="Arial"/>
                <a:ea typeface="Arial"/>
                <a:cs typeface="Arial"/>
                <a:sym typeface="Arial"/>
              </a:rPr>
              <a:t>Applications for Arc Welding:</a:t>
            </a:r>
            <a:endParaRPr sz="4000">
              <a:solidFill>
                <a:srgbClr val="FFFFFF"/>
              </a:solidFill>
            </a:endParaRPr>
          </a:p>
        </p:txBody>
      </p:sp>
      <p:pic>
        <p:nvPicPr>
          <p:cNvPr descr="A close-up of a logo&#10;&#10;Description automatically generated" id="107" name="Google Shape;107;p3"/>
          <p:cNvPicPr preferRelativeResize="0"/>
          <p:nvPr/>
        </p:nvPicPr>
        <p:blipFill rotWithShape="1">
          <a:blip r:embed="rId3">
            <a:alphaModFix/>
          </a:blip>
          <a:srcRect b="0" l="0" r="0" t="0"/>
          <a:stretch/>
        </p:blipFill>
        <p:spPr>
          <a:xfrm>
            <a:off x="83433" y="6406968"/>
            <a:ext cx="1567520" cy="451032"/>
          </a:xfrm>
          <a:prstGeom prst="rect">
            <a:avLst/>
          </a:prstGeom>
          <a:noFill/>
          <a:ln>
            <a:noFill/>
          </a:ln>
        </p:spPr>
      </p:pic>
      <p:pic>
        <p:nvPicPr>
          <p:cNvPr descr="A close-up of a black text&#10;&#10;Description automatically generated" id="108" name="Google Shape;108;p3"/>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grpSp>
        <p:nvGrpSpPr>
          <p:cNvPr id="109" name="Google Shape;109;p3"/>
          <p:cNvGrpSpPr/>
          <p:nvPr/>
        </p:nvGrpSpPr>
        <p:grpSpPr>
          <a:xfrm>
            <a:off x="744738" y="3152485"/>
            <a:ext cx="10726464" cy="2616392"/>
            <a:chOff x="100682" y="536506"/>
            <a:chExt cx="10726464" cy="2616392"/>
          </a:xfrm>
        </p:grpSpPr>
        <p:sp>
          <p:nvSpPr>
            <p:cNvPr id="110" name="Google Shape;110;p3"/>
            <p:cNvSpPr/>
            <p:nvPr/>
          </p:nvSpPr>
          <p:spPr>
            <a:xfrm>
              <a:off x="562927" y="536506"/>
              <a:ext cx="1445998" cy="1445998"/>
            </a:xfrm>
            <a:prstGeom prst="ellipse">
              <a:avLst/>
            </a:prstGeom>
            <a:solidFill>
              <a:srgbClr val="E9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a:off x="871091" y="844670"/>
              <a:ext cx="829671" cy="829671"/>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a:off x="100682" y="2432898"/>
              <a:ext cx="2370489"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
            <p:cNvSpPr txBox="1"/>
            <p:nvPr/>
          </p:nvSpPr>
          <p:spPr>
            <a:xfrm>
              <a:off x="100682" y="2432898"/>
              <a:ext cx="2370489"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Arial"/>
                <a:buNone/>
              </a:pPr>
              <a:r>
                <a:rPr b="0" i="0" lang="en-GB" sz="2500" u="none" cap="none" strike="noStrike">
                  <a:solidFill>
                    <a:schemeClr val="dk1"/>
                  </a:solidFill>
                  <a:latin typeface="Arial"/>
                  <a:ea typeface="Arial"/>
                  <a:cs typeface="Arial"/>
                  <a:sym typeface="Arial"/>
                </a:rPr>
                <a:t>SHIPBUILDING.</a:t>
              </a:r>
              <a:endParaRPr b="0" i="0" sz="2500" u="none" cap="none" strike="noStrike">
                <a:solidFill>
                  <a:schemeClr val="dk1"/>
                </a:solidFill>
                <a:latin typeface="Arial"/>
                <a:ea typeface="Arial"/>
                <a:cs typeface="Arial"/>
                <a:sym typeface="Arial"/>
              </a:endParaRPr>
            </a:p>
          </p:txBody>
        </p:sp>
        <p:sp>
          <p:nvSpPr>
            <p:cNvPr id="114" name="Google Shape;114;p3"/>
            <p:cNvSpPr/>
            <p:nvPr/>
          </p:nvSpPr>
          <p:spPr>
            <a:xfrm>
              <a:off x="3348252" y="536506"/>
              <a:ext cx="1445998" cy="1445998"/>
            </a:xfrm>
            <a:prstGeom prst="ellipse">
              <a:avLst/>
            </a:prstGeom>
            <a:solidFill>
              <a:srgbClr val="176B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
            <p:cNvSpPr/>
            <p:nvPr/>
          </p:nvSpPr>
          <p:spPr>
            <a:xfrm>
              <a:off x="3656416" y="844670"/>
              <a:ext cx="829671" cy="829671"/>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a:off x="2886007" y="2432898"/>
              <a:ext cx="2370489"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
            <p:cNvSpPr txBox="1"/>
            <p:nvPr/>
          </p:nvSpPr>
          <p:spPr>
            <a:xfrm>
              <a:off x="2886007" y="2432898"/>
              <a:ext cx="2370489"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Arial"/>
                <a:buNone/>
              </a:pPr>
              <a:r>
                <a:rPr b="0" i="0" lang="en-GB" sz="2500" u="none" cap="none" strike="noStrike">
                  <a:solidFill>
                    <a:schemeClr val="dk1"/>
                  </a:solidFill>
                  <a:latin typeface="Arial"/>
                  <a:ea typeface="Arial"/>
                  <a:cs typeface="Arial"/>
                  <a:sym typeface="Arial"/>
                </a:rPr>
                <a:t>AUTOMOTIVE INDUSTRIES.</a:t>
              </a:r>
              <a:endParaRPr b="0" i="0" sz="2500" u="none" cap="none" strike="noStrike">
                <a:solidFill>
                  <a:schemeClr val="dk1"/>
                </a:solidFill>
                <a:latin typeface="Arial"/>
                <a:ea typeface="Arial"/>
                <a:cs typeface="Arial"/>
                <a:sym typeface="Arial"/>
              </a:endParaRPr>
            </a:p>
          </p:txBody>
        </p:sp>
        <p:sp>
          <p:nvSpPr>
            <p:cNvPr id="118" name="Google Shape;118;p3"/>
            <p:cNvSpPr/>
            <p:nvPr/>
          </p:nvSpPr>
          <p:spPr>
            <a:xfrm>
              <a:off x="6133577" y="536506"/>
              <a:ext cx="1445998" cy="1445998"/>
            </a:xfrm>
            <a:prstGeom prst="ellipse">
              <a:avLst/>
            </a:prstGeom>
            <a:solidFill>
              <a:srgbClr val="0C9E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p:nvPr/>
          </p:nvSpPr>
          <p:spPr>
            <a:xfrm>
              <a:off x="6441741" y="844670"/>
              <a:ext cx="829671" cy="829671"/>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3"/>
            <p:cNvSpPr/>
            <p:nvPr/>
          </p:nvSpPr>
          <p:spPr>
            <a:xfrm>
              <a:off x="5671332" y="2432898"/>
              <a:ext cx="2370489"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
            <p:cNvSpPr txBox="1"/>
            <p:nvPr/>
          </p:nvSpPr>
          <p:spPr>
            <a:xfrm>
              <a:off x="5671332" y="2432898"/>
              <a:ext cx="2370489"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Arial"/>
                <a:buNone/>
              </a:pPr>
              <a:r>
                <a:rPr b="0" i="0" lang="en-GB" sz="2500" u="none" cap="none" strike="noStrike">
                  <a:solidFill>
                    <a:schemeClr val="dk1"/>
                  </a:solidFill>
                  <a:latin typeface="Arial"/>
                  <a:ea typeface="Arial"/>
                  <a:cs typeface="Arial"/>
                  <a:sym typeface="Arial"/>
                </a:rPr>
                <a:t>CONSTRUCTION INDUSTRIES.</a:t>
              </a:r>
              <a:endParaRPr b="0" i="0" sz="2500" u="none" cap="none" strike="noStrike">
                <a:solidFill>
                  <a:schemeClr val="dk1"/>
                </a:solidFill>
                <a:latin typeface="Arial"/>
                <a:ea typeface="Arial"/>
                <a:cs typeface="Arial"/>
                <a:sym typeface="Arial"/>
              </a:endParaRPr>
            </a:p>
          </p:txBody>
        </p:sp>
        <p:sp>
          <p:nvSpPr>
            <p:cNvPr id="122" name="Google Shape;122;p3"/>
            <p:cNvSpPr/>
            <p:nvPr/>
          </p:nvSpPr>
          <p:spPr>
            <a:xfrm>
              <a:off x="8918902" y="536506"/>
              <a:ext cx="1445998" cy="1445998"/>
            </a:xfrm>
            <a:prstGeom prst="ellipse">
              <a:avLst/>
            </a:prstGeom>
            <a:solidFill>
              <a:srgbClr val="A028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9227066" y="844670"/>
              <a:ext cx="829671" cy="829671"/>
            </a:xfrm>
            <a:prstGeom prst="rect">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p:nvPr/>
          </p:nvSpPr>
          <p:spPr>
            <a:xfrm>
              <a:off x="8456657" y="2432898"/>
              <a:ext cx="2370489"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3"/>
            <p:cNvSpPr txBox="1"/>
            <p:nvPr/>
          </p:nvSpPr>
          <p:spPr>
            <a:xfrm>
              <a:off x="8456657" y="2432898"/>
              <a:ext cx="2370489"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Arial"/>
                <a:buNone/>
              </a:pPr>
              <a:r>
                <a:rPr b="0" i="0" lang="en-GB" sz="2500" u="none" cap="none" strike="noStrike">
                  <a:solidFill>
                    <a:schemeClr val="dk1"/>
                  </a:solidFill>
                  <a:latin typeface="Arial"/>
                  <a:ea typeface="Arial"/>
                  <a:cs typeface="Arial"/>
                  <a:sym typeface="Arial"/>
                </a:rPr>
                <a:t>MECHANICAL INDUSTRIES.</a:t>
              </a:r>
              <a:endParaRPr b="0" i="0" sz="2500" u="none" cap="none" strike="noStrike">
                <a:solidFill>
                  <a:schemeClr val="dk1"/>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9" name="Shape 129"/>
        <p:cNvGrpSpPr/>
        <p:nvPr/>
      </p:nvGrpSpPr>
      <p:grpSpPr>
        <a:xfrm>
          <a:off x="0" y="0"/>
          <a:ext cx="0" cy="0"/>
          <a:chOff x="0" y="0"/>
          <a:chExt cx="0" cy="0"/>
        </a:xfrm>
      </p:grpSpPr>
      <p:sp>
        <p:nvSpPr>
          <p:cNvPr id="130" name="Google Shape;130;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1" name="Google Shape;131;p4"/>
          <p:cNvSpPr/>
          <p:nvPr/>
        </p:nvSpPr>
        <p:spPr>
          <a:xfrm>
            <a:off x="-1" y="0"/>
            <a:ext cx="4818889" cy="6858000"/>
          </a:xfrm>
          <a:custGeom>
            <a:rect b="b" l="l" r="r" t="t"/>
            <a:pathLst>
              <a:path extrusionOk="0" h="6858000" w="4818889">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solidFill>
            <a:schemeClr val="lt1"/>
          </a:solidFill>
          <a:ln cap="flat" cmpd="sng" w="9525">
            <a:solidFill>
              <a:srgbClr val="EFEFEF"/>
            </a:solidFill>
            <a:prstDash val="solid"/>
            <a:miter lim="800000"/>
            <a:headEnd len="sm" w="sm" type="none"/>
            <a:tailEnd len="sm" w="sm" type="none"/>
          </a:ln>
          <a:effectLst>
            <a:outerShdw blurRad="88900" rotWithShape="0" algn="l" dist="38100">
              <a:srgbClr val="D8D8D8">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2" name="Google Shape;132;p4"/>
          <p:cNvSpPr/>
          <p:nvPr/>
        </p:nvSpPr>
        <p:spPr>
          <a:xfrm>
            <a:off x="1" y="0"/>
            <a:ext cx="4811477" cy="6858000"/>
          </a:xfrm>
          <a:custGeom>
            <a:rect b="b" l="l" r="r" t="t"/>
            <a:pathLst>
              <a:path extrusionOk="0" h="6858000" w="4811477">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3" name="Google Shape;133;p4"/>
          <p:cNvSpPr txBox="1"/>
          <p:nvPr>
            <p:ph type="title"/>
          </p:nvPr>
        </p:nvSpPr>
        <p:spPr>
          <a:xfrm>
            <a:off x="621792" y="1161288"/>
            <a:ext cx="3602736" cy="45262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b="1" lang="en-GB" sz="4000">
                <a:latin typeface="Arial"/>
                <a:ea typeface="Arial"/>
                <a:cs typeface="Arial"/>
                <a:sym typeface="Arial"/>
              </a:rPr>
              <a:t>Advantages of Arc welding:</a:t>
            </a:r>
            <a:br>
              <a:rPr lang="en-GB" sz="4000">
                <a:latin typeface="Arial"/>
                <a:ea typeface="Arial"/>
                <a:cs typeface="Arial"/>
                <a:sym typeface="Arial"/>
              </a:rPr>
            </a:br>
            <a:endParaRPr sz="4000"/>
          </a:p>
        </p:txBody>
      </p:sp>
      <p:sp>
        <p:nvSpPr>
          <p:cNvPr id="134" name="Google Shape;134;p4"/>
          <p:cNvSpPr/>
          <p:nvPr/>
        </p:nvSpPr>
        <p:spPr>
          <a:xfrm>
            <a:off x="0" y="3081528"/>
            <a:ext cx="128016"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A close-up of a black text&#10;&#10;Description automatically generated" id="135" name="Google Shape;135;p4"/>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pic>
        <p:nvPicPr>
          <p:cNvPr descr="A close-up of a logo&#10;&#10;Description automatically generated" id="136" name="Google Shape;136;p4"/>
          <p:cNvPicPr preferRelativeResize="0"/>
          <p:nvPr/>
        </p:nvPicPr>
        <p:blipFill rotWithShape="1">
          <a:blip r:embed="rId4">
            <a:alphaModFix/>
          </a:blip>
          <a:srcRect b="0" l="0" r="0" t="0"/>
          <a:stretch/>
        </p:blipFill>
        <p:spPr>
          <a:xfrm>
            <a:off x="83433" y="6406968"/>
            <a:ext cx="1567520" cy="451032"/>
          </a:xfrm>
          <a:prstGeom prst="rect">
            <a:avLst/>
          </a:prstGeom>
          <a:noFill/>
          <a:ln>
            <a:noFill/>
          </a:ln>
        </p:spPr>
      </p:pic>
      <p:grpSp>
        <p:nvGrpSpPr>
          <p:cNvPr id="137" name="Google Shape;137;p4"/>
          <p:cNvGrpSpPr/>
          <p:nvPr/>
        </p:nvGrpSpPr>
        <p:grpSpPr>
          <a:xfrm>
            <a:off x="5303520" y="680963"/>
            <a:ext cx="6364224" cy="5505217"/>
            <a:chOff x="0" y="4307"/>
            <a:chExt cx="6364224" cy="5505217"/>
          </a:xfrm>
        </p:grpSpPr>
        <p:sp>
          <p:nvSpPr>
            <p:cNvPr id="138" name="Google Shape;138;p4"/>
            <p:cNvSpPr/>
            <p:nvPr/>
          </p:nvSpPr>
          <p:spPr>
            <a:xfrm>
              <a:off x="0" y="4307"/>
              <a:ext cx="6364224" cy="91753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
            <p:cNvSpPr/>
            <p:nvPr/>
          </p:nvSpPr>
          <p:spPr>
            <a:xfrm>
              <a:off x="277554" y="210753"/>
              <a:ext cx="504644" cy="504644"/>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
            <p:cNvSpPr/>
            <p:nvPr/>
          </p:nvSpPr>
          <p:spPr>
            <a:xfrm>
              <a:off x="1059754" y="4307"/>
              <a:ext cx="5304469" cy="91753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
            <p:cNvSpPr txBox="1"/>
            <p:nvPr/>
          </p:nvSpPr>
          <p:spPr>
            <a:xfrm>
              <a:off x="1059754" y="4307"/>
              <a:ext cx="5304469" cy="917536"/>
            </a:xfrm>
            <a:prstGeom prst="rect">
              <a:avLst/>
            </a:prstGeom>
            <a:noFill/>
            <a:ln>
              <a:noFill/>
            </a:ln>
          </p:spPr>
          <p:txBody>
            <a:bodyPr anchorCtr="0" anchor="ctr" bIns="97100" lIns="97100" spcFirstLastPara="1" rIns="97100" wrap="square" tIns="97100">
              <a:noAutofit/>
            </a:bodyPr>
            <a:lstStyle/>
            <a:p>
              <a:pPr indent="0" lvl="0" marL="0" marR="0" rtl="0" algn="l">
                <a:lnSpc>
                  <a:spcPct val="90000"/>
                </a:lnSpc>
                <a:spcBef>
                  <a:spcPts val="0"/>
                </a:spcBef>
                <a:spcAft>
                  <a:spcPts val="0"/>
                </a:spcAft>
                <a:buClr>
                  <a:schemeClr val="dk1"/>
                </a:buClr>
                <a:buSzPts val="1900"/>
                <a:buFont typeface="Arial"/>
                <a:buNone/>
              </a:pPr>
              <a:r>
                <a:rPr b="0" i="0" lang="en-GB" sz="1900" u="none" cap="none" strike="noStrike">
                  <a:solidFill>
                    <a:schemeClr val="dk1"/>
                  </a:solidFill>
                  <a:latin typeface="Arial"/>
                  <a:ea typeface="Arial"/>
                  <a:cs typeface="Arial"/>
                  <a:sym typeface="Arial"/>
                </a:rPr>
                <a:t>Appropriate for high-speed welding. </a:t>
              </a:r>
              <a:endParaRPr b="0" i="0" sz="1900" u="none" cap="none" strike="noStrike">
                <a:solidFill>
                  <a:schemeClr val="dk1"/>
                </a:solidFill>
                <a:latin typeface="Arial"/>
                <a:ea typeface="Arial"/>
                <a:cs typeface="Arial"/>
                <a:sym typeface="Arial"/>
              </a:endParaRPr>
            </a:p>
          </p:txBody>
        </p:sp>
        <p:sp>
          <p:nvSpPr>
            <p:cNvPr id="142" name="Google Shape;142;p4"/>
            <p:cNvSpPr/>
            <p:nvPr/>
          </p:nvSpPr>
          <p:spPr>
            <a:xfrm>
              <a:off x="0" y="1151227"/>
              <a:ext cx="6364224" cy="91753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4"/>
            <p:cNvSpPr/>
            <p:nvPr/>
          </p:nvSpPr>
          <p:spPr>
            <a:xfrm>
              <a:off x="277554" y="1357673"/>
              <a:ext cx="504644" cy="504644"/>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4"/>
            <p:cNvSpPr/>
            <p:nvPr/>
          </p:nvSpPr>
          <p:spPr>
            <a:xfrm>
              <a:off x="1059754" y="1151227"/>
              <a:ext cx="5304469" cy="91753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4"/>
            <p:cNvSpPr txBox="1"/>
            <p:nvPr/>
          </p:nvSpPr>
          <p:spPr>
            <a:xfrm>
              <a:off x="1059754" y="1151227"/>
              <a:ext cx="5304469" cy="917536"/>
            </a:xfrm>
            <a:prstGeom prst="rect">
              <a:avLst/>
            </a:prstGeom>
            <a:noFill/>
            <a:ln>
              <a:noFill/>
            </a:ln>
          </p:spPr>
          <p:txBody>
            <a:bodyPr anchorCtr="0" anchor="ctr" bIns="97100" lIns="97100" spcFirstLastPara="1" rIns="97100" wrap="square" tIns="97100">
              <a:noAutofit/>
            </a:bodyPr>
            <a:lstStyle/>
            <a:p>
              <a:pPr indent="0" lvl="0" marL="0" marR="0" rtl="0" algn="l">
                <a:lnSpc>
                  <a:spcPct val="90000"/>
                </a:lnSpc>
                <a:spcBef>
                  <a:spcPts val="0"/>
                </a:spcBef>
                <a:spcAft>
                  <a:spcPts val="0"/>
                </a:spcAft>
                <a:buClr>
                  <a:schemeClr val="dk1"/>
                </a:buClr>
                <a:buSzPts val="1900"/>
                <a:buFont typeface="Arial"/>
                <a:buNone/>
              </a:pPr>
              <a:r>
                <a:rPr b="0" i="0" lang="en-GB" sz="1900" u="none" cap="none" strike="noStrike">
                  <a:solidFill>
                    <a:schemeClr val="dk1"/>
                  </a:solidFill>
                  <a:latin typeface="Arial"/>
                  <a:ea typeface="Arial"/>
                  <a:cs typeface="Arial"/>
                  <a:sym typeface="Arial"/>
                </a:rPr>
                <a:t>Basic equipment for welding. </a:t>
              </a:r>
              <a:endParaRPr b="0" i="0" sz="1900" u="none" cap="none" strike="noStrike">
                <a:solidFill>
                  <a:schemeClr val="dk1"/>
                </a:solidFill>
                <a:latin typeface="Arial"/>
                <a:ea typeface="Arial"/>
                <a:cs typeface="Arial"/>
                <a:sym typeface="Arial"/>
              </a:endParaRPr>
            </a:p>
          </p:txBody>
        </p:sp>
        <p:sp>
          <p:nvSpPr>
            <p:cNvPr id="146" name="Google Shape;146;p4"/>
            <p:cNvSpPr/>
            <p:nvPr/>
          </p:nvSpPr>
          <p:spPr>
            <a:xfrm>
              <a:off x="0" y="2298147"/>
              <a:ext cx="6364224" cy="91753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4"/>
            <p:cNvSpPr/>
            <p:nvPr/>
          </p:nvSpPr>
          <p:spPr>
            <a:xfrm>
              <a:off x="277554" y="2504593"/>
              <a:ext cx="504644" cy="504644"/>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4"/>
            <p:cNvSpPr/>
            <p:nvPr/>
          </p:nvSpPr>
          <p:spPr>
            <a:xfrm>
              <a:off x="1059754" y="2298147"/>
              <a:ext cx="5304469" cy="91753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4"/>
            <p:cNvSpPr txBox="1"/>
            <p:nvPr/>
          </p:nvSpPr>
          <p:spPr>
            <a:xfrm>
              <a:off x="1059754" y="2298147"/>
              <a:ext cx="5304469" cy="917536"/>
            </a:xfrm>
            <a:prstGeom prst="rect">
              <a:avLst/>
            </a:prstGeom>
            <a:noFill/>
            <a:ln>
              <a:noFill/>
            </a:ln>
          </p:spPr>
          <p:txBody>
            <a:bodyPr anchorCtr="0" anchor="ctr" bIns="97100" lIns="97100" spcFirstLastPara="1" rIns="97100" wrap="square" tIns="97100">
              <a:noAutofit/>
            </a:bodyPr>
            <a:lstStyle/>
            <a:p>
              <a:pPr indent="0" lvl="0" marL="0" marR="0" rtl="0" algn="l">
                <a:lnSpc>
                  <a:spcPct val="90000"/>
                </a:lnSpc>
                <a:spcBef>
                  <a:spcPts val="0"/>
                </a:spcBef>
                <a:spcAft>
                  <a:spcPts val="0"/>
                </a:spcAft>
                <a:buClr>
                  <a:schemeClr val="dk1"/>
                </a:buClr>
                <a:buSzPts val="1900"/>
                <a:buFont typeface="Arial"/>
                <a:buNone/>
              </a:pPr>
              <a:r>
                <a:rPr b="0" i="0" lang="en-GB" sz="1900" u="none" cap="none" strike="noStrike">
                  <a:solidFill>
                    <a:schemeClr val="dk1"/>
                  </a:solidFill>
                  <a:latin typeface="Arial"/>
                  <a:ea typeface="Arial"/>
                  <a:cs typeface="Arial"/>
                  <a:sym typeface="Arial"/>
                </a:rPr>
                <a:t>Portability due to the basic equipment. </a:t>
              </a:r>
              <a:endParaRPr b="0" i="0" sz="1900" u="none" cap="none" strike="noStrike">
                <a:solidFill>
                  <a:schemeClr val="dk1"/>
                </a:solidFill>
                <a:latin typeface="Arial"/>
                <a:ea typeface="Arial"/>
                <a:cs typeface="Arial"/>
                <a:sym typeface="Arial"/>
              </a:endParaRPr>
            </a:p>
          </p:txBody>
        </p:sp>
        <p:sp>
          <p:nvSpPr>
            <p:cNvPr id="150" name="Google Shape;150;p4"/>
            <p:cNvSpPr/>
            <p:nvPr/>
          </p:nvSpPr>
          <p:spPr>
            <a:xfrm>
              <a:off x="0" y="3445068"/>
              <a:ext cx="6364224" cy="91753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
            <p:cNvSpPr/>
            <p:nvPr/>
          </p:nvSpPr>
          <p:spPr>
            <a:xfrm>
              <a:off x="277554" y="3651513"/>
              <a:ext cx="504644" cy="504644"/>
            </a:xfrm>
            <a:prstGeom prst="rect">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4"/>
            <p:cNvSpPr/>
            <p:nvPr/>
          </p:nvSpPr>
          <p:spPr>
            <a:xfrm>
              <a:off x="1059754" y="3445068"/>
              <a:ext cx="5304469" cy="91753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4"/>
            <p:cNvSpPr txBox="1"/>
            <p:nvPr/>
          </p:nvSpPr>
          <p:spPr>
            <a:xfrm>
              <a:off x="1059754" y="3445068"/>
              <a:ext cx="5304469" cy="917536"/>
            </a:xfrm>
            <a:prstGeom prst="rect">
              <a:avLst/>
            </a:prstGeom>
            <a:noFill/>
            <a:ln>
              <a:noFill/>
            </a:ln>
          </p:spPr>
          <p:txBody>
            <a:bodyPr anchorCtr="0" anchor="ctr" bIns="97100" lIns="97100" spcFirstLastPara="1" rIns="97100" wrap="square" tIns="97100">
              <a:noAutofit/>
            </a:bodyPr>
            <a:lstStyle/>
            <a:p>
              <a:pPr indent="0" lvl="0" marL="0" marR="0" rtl="0" algn="l">
                <a:lnSpc>
                  <a:spcPct val="90000"/>
                </a:lnSpc>
                <a:spcBef>
                  <a:spcPts val="0"/>
                </a:spcBef>
                <a:spcAft>
                  <a:spcPts val="0"/>
                </a:spcAft>
                <a:buClr>
                  <a:schemeClr val="dk1"/>
                </a:buClr>
                <a:buSzPts val="1900"/>
                <a:buFont typeface="Arial"/>
                <a:buNone/>
              </a:pPr>
              <a:r>
                <a:rPr b="0" i="0" lang="en-GB" sz="1900" u="none" cap="none" strike="noStrike">
                  <a:solidFill>
                    <a:schemeClr val="dk1"/>
                  </a:solidFill>
                  <a:latin typeface="Arial"/>
                  <a:ea typeface="Arial"/>
                  <a:cs typeface="Arial"/>
                  <a:sym typeface="Arial"/>
                </a:rPr>
                <a:t>Able to operate on both AC and DC. </a:t>
              </a:r>
              <a:endParaRPr b="0" i="0" sz="1900" u="none" cap="none" strike="noStrike">
                <a:solidFill>
                  <a:schemeClr val="dk1"/>
                </a:solidFill>
                <a:latin typeface="Arial"/>
                <a:ea typeface="Arial"/>
                <a:cs typeface="Arial"/>
                <a:sym typeface="Arial"/>
              </a:endParaRPr>
            </a:p>
          </p:txBody>
        </p:sp>
        <p:sp>
          <p:nvSpPr>
            <p:cNvPr id="154" name="Google Shape;154;p4"/>
            <p:cNvSpPr/>
            <p:nvPr/>
          </p:nvSpPr>
          <p:spPr>
            <a:xfrm>
              <a:off x="0" y="4591988"/>
              <a:ext cx="6364224" cy="91753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
            <p:cNvSpPr/>
            <p:nvPr/>
          </p:nvSpPr>
          <p:spPr>
            <a:xfrm>
              <a:off x="277554" y="4798433"/>
              <a:ext cx="504644" cy="504644"/>
            </a:xfrm>
            <a:prstGeom prst="rect">
              <a:avLst/>
            </a:prstGeom>
            <a:blipFill rotWithShape="1">
              <a:blip r:embed="rId9">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4"/>
            <p:cNvSpPr/>
            <p:nvPr/>
          </p:nvSpPr>
          <p:spPr>
            <a:xfrm>
              <a:off x="1059754" y="4591988"/>
              <a:ext cx="5304469" cy="91753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4"/>
            <p:cNvSpPr txBox="1"/>
            <p:nvPr/>
          </p:nvSpPr>
          <p:spPr>
            <a:xfrm>
              <a:off x="1059754" y="4591988"/>
              <a:ext cx="5304469" cy="917536"/>
            </a:xfrm>
            <a:prstGeom prst="rect">
              <a:avLst/>
            </a:prstGeom>
            <a:noFill/>
            <a:ln>
              <a:noFill/>
            </a:ln>
          </p:spPr>
          <p:txBody>
            <a:bodyPr anchorCtr="0" anchor="ctr" bIns="97100" lIns="97100" spcFirstLastPara="1" rIns="97100" wrap="square" tIns="97100">
              <a:noAutofit/>
            </a:bodyPr>
            <a:lstStyle/>
            <a:p>
              <a:pPr indent="0" lvl="0" marL="0" marR="0" rtl="0" algn="l">
                <a:lnSpc>
                  <a:spcPct val="90000"/>
                </a:lnSpc>
                <a:spcBef>
                  <a:spcPts val="0"/>
                </a:spcBef>
                <a:spcAft>
                  <a:spcPts val="0"/>
                </a:spcAft>
                <a:buClr>
                  <a:schemeClr val="dk1"/>
                </a:buClr>
                <a:buSzPts val="1900"/>
                <a:buFont typeface="Arial"/>
                <a:buNone/>
              </a:pPr>
              <a:r>
                <a:rPr b="0" i="0" lang="en-GB" sz="1900" u="none" cap="none" strike="noStrike">
                  <a:solidFill>
                    <a:schemeClr val="dk1"/>
                  </a:solidFill>
                  <a:latin typeface="Arial"/>
                  <a:ea typeface="Arial"/>
                  <a:cs typeface="Arial"/>
                  <a:sym typeface="Arial"/>
                </a:rPr>
                <a:t>Ideal temperatures. </a:t>
              </a:r>
              <a:endParaRPr b="0" i="0" sz="1900" u="none" cap="none" strike="noStrike">
                <a:solidFill>
                  <a:schemeClr val="dk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1" name="Shape 161"/>
        <p:cNvGrpSpPr/>
        <p:nvPr/>
      </p:nvGrpSpPr>
      <p:grpSpPr>
        <a:xfrm>
          <a:off x="0" y="0"/>
          <a:ext cx="0" cy="0"/>
          <a:chOff x="0" y="0"/>
          <a:chExt cx="0" cy="0"/>
        </a:xfrm>
      </p:grpSpPr>
      <p:sp>
        <p:nvSpPr>
          <p:cNvPr id="162" name="Google Shape;162;p5"/>
          <p:cNvSpPr/>
          <p:nvPr/>
        </p:nvSpPr>
        <p:spPr>
          <a:xfrm>
            <a:off x="0" y="4375"/>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3" name="Google Shape;163;p5"/>
          <p:cNvSpPr txBox="1"/>
          <p:nvPr>
            <p:ph type="title"/>
          </p:nvPr>
        </p:nvSpPr>
        <p:spPr>
          <a:xfrm>
            <a:off x="838200" y="365125"/>
            <a:ext cx="10515599"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en-GB">
                <a:latin typeface="Arial"/>
                <a:ea typeface="Arial"/>
                <a:cs typeface="Arial"/>
                <a:sym typeface="Arial"/>
              </a:rPr>
              <a:t>Disadvantages of Arc welding:</a:t>
            </a:r>
            <a:endParaRPr/>
          </a:p>
        </p:txBody>
      </p:sp>
      <p:pic>
        <p:nvPicPr>
          <p:cNvPr id="164" name="Google Shape;164;p5"/>
          <p:cNvPicPr preferRelativeResize="0"/>
          <p:nvPr/>
        </p:nvPicPr>
        <p:blipFill rotWithShape="1">
          <a:blip r:embed="rId3">
            <a:alphaModFix/>
          </a:blip>
          <a:srcRect b="-2" l="0" r="-2" t="0"/>
          <a:stretch/>
        </p:blipFill>
        <p:spPr>
          <a:xfrm>
            <a:off x="6848918" y="1771078"/>
            <a:ext cx="4504881" cy="4504881"/>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165" name="Google Shape;165;p5"/>
          <p:cNvSpPr/>
          <p:nvPr/>
        </p:nvSpPr>
        <p:spPr>
          <a:xfrm flipH="1" rot="10389197">
            <a:off x="6980527" y="1929807"/>
            <a:ext cx="4556632" cy="4556632"/>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6" name="Google Shape;166;p5"/>
          <p:cNvSpPr/>
          <p:nvPr/>
        </p:nvSpPr>
        <p:spPr>
          <a:xfrm>
            <a:off x="10300988" y="1969050"/>
            <a:ext cx="666675" cy="64859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A close-up of a black text&#10;&#10;Description automatically generated" id="167" name="Google Shape;167;p5"/>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168" name="Google Shape;168;p5"/>
          <p:cNvPicPr preferRelativeResize="0"/>
          <p:nvPr/>
        </p:nvPicPr>
        <p:blipFill rotWithShape="1">
          <a:blip r:embed="rId5">
            <a:alphaModFix/>
          </a:blip>
          <a:srcRect b="0" l="0" r="0" t="0"/>
          <a:stretch/>
        </p:blipFill>
        <p:spPr>
          <a:xfrm>
            <a:off x="83433" y="6406968"/>
            <a:ext cx="1567520" cy="451032"/>
          </a:xfrm>
          <a:prstGeom prst="rect">
            <a:avLst/>
          </a:prstGeom>
          <a:noFill/>
          <a:ln>
            <a:noFill/>
          </a:ln>
        </p:spPr>
      </p:pic>
      <p:grpSp>
        <p:nvGrpSpPr>
          <p:cNvPr id="169" name="Google Shape;169;p5"/>
          <p:cNvGrpSpPr/>
          <p:nvPr/>
        </p:nvGrpSpPr>
        <p:grpSpPr>
          <a:xfrm>
            <a:off x="838200" y="1826156"/>
            <a:ext cx="5393361" cy="4350274"/>
            <a:chOff x="0" y="531"/>
            <a:chExt cx="5393361" cy="4350274"/>
          </a:xfrm>
        </p:grpSpPr>
        <p:sp>
          <p:nvSpPr>
            <p:cNvPr id="170" name="Google Shape;170;p5"/>
            <p:cNvSpPr/>
            <p:nvPr/>
          </p:nvSpPr>
          <p:spPr>
            <a:xfrm>
              <a:off x="0" y="531"/>
              <a:ext cx="5393361" cy="1242935"/>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5"/>
            <p:cNvSpPr/>
            <p:nvPr/>
          </p:nvSpPr>
          <p:spPr>
            <a:xfrm>
              <a:off x="375988" y="280191"/>
              <a:ext cx="683614" cy="683614"/>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5"/>
            <p:cNvSpPr/>
            <p:nvPr/>
          </p:nvSpPr>
          <p:spPr>
            <a:xfrm>
              <a:off x="1435590" y="531"/>
              <a:ext cx="3957770" cy="12429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5"/>
            <p:cNvSpPr txBox="1"/>
            <p:nvPr/>
          </p:nvSpPr>
          <p:spPr>
            <a:xfrm>
              <a:off x="1435590" y="531"/>
              <a:ext cx="3957770"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90000"/>
                </a:lnSpc>
                <a:spcBef>
                  <a:spcPts val="0"/>
                </a:spcBef>
                <a:spcAft>
                  <a:spcPts val="0"/>
                </a:spcAft>
                <a:buClr>
                  <a:schemeClr val="dk1"/>
                </a:buClr>
                <a:buSzPts val="2300"/>
                <a:buFont typeface="Arial"/>
                <a:buNone/>
              </a:pPr>
              <a:r>
                <a:rPr b="0" i="0" lang="en-GB" sz="2300" u="none" cap="none" strike="noStrike">
                  <a:solidFill>
                    <a:schemeClr val="dk1"/>
                  </a:solidFill>
                  <a:latin typeface="Arial"/>
                  <a:ea typeface="Arial"/>
                  <a:cs typeface="Arial"/>
                  <a:sym typeface="Arial"/>
                </a:rPr>
                <a:t>Irregular for joining thin metals.</a:t>
              </a:r>
              <a:endParaRPr b="0" i="0" sz="2300" u="none" cap="none" strike="noStrike">
                <a:solidFill>
                  <a:schemeClr val="dk1"/>
                </a:solidFill>
                <a:latin typeface="Arial"/>
                <a:ea typeface="Arial"/>
                <a:cs typeface="Arial"/>
                <a:sym typeface="Arial"/>
              </a:endParaRPr>
            </a:p>
          </p:txBody>
        </p:sp>
        <p:sp>
          <p:nvSpPr>
            <p:cNvPr id="174" name="Google Shape;174;p5"/>
            <p:cNvSpPr/>
            <p:nvPr/>
          </p:nvSpPr>
          <p:spPr>
            <a:xfrm>
              <a:off x="0" y="1554201"/>
              <a:ext cx="5393361" cy="1242935"/>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5"/>
            <p:cNvSpPr/>
            <p:nvPr/>
          </p:nvSpPr>
          <p:spPr>
            <a:xfrm>
              <a:off x="375988" y="1833861"/>
              <a:ext cx="683614" cy="683614"/>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5"/>
            <p:cNvSpPr/>
            <p:nvPr/>
          </p:nvSpPr>
          <p:spPr>
            <a:xfrm>
              <a:off x="1435590" y="1554201"/>
              <a:ext cx="3957770" cy="12429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5"/>
            <p:cNvSpPr txBox="1"/>
            <p:nvPr/>
          </p:nvSpPr>
          <p:spPr>
            <a:xfrm>
              <a:off x="1435590" y="1554201"/>
              <a:ext cx="3957770"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90000"/>
                </a:lnSpc>
                <a:spcBef>
                  <a:spcPts val="0"/>
                </a:spcBef>
                <a:spcAft>
                  <a:spcPts val="0"/>
                </a:spcAft>
                <a:buClr>
                  <a:schemeClr val="dk1"/>
                </a:buClr>
                <a:buSzPts val="2300"/>
                <a:buFont typeface="Arial"/>
                <a:buNone/>
              </a:pPr>
              <a:r>
                <a:rPr b="0" i="0" lang="en-GB" sz="2300" u="none" cap="none" strike="noStrike">
                  <a:solidFill>
                    <a:schemeClr val="dk1"/>
                  </a:solidFill>
                  <a:latin typeface="Arial"/>
                  <a:ea typeface="Arial"/>
                  <a:cs typeface="Arial"/>
                  <a:sym typeface="Arial"/>
                </a:rPr>
                <a:t>Needs experienced welders.</a:t>
              </a:r>
              <a:endParaRPr b="0" i="0" sz="2300" u="none" cap="none" strike="noStrike">
                <a:solidFill>
                  <a:schemeClr val="dk1"/>
                </a:solidFill>
                <a:latin typeface="Arial"/>
                <a:ea typeface="Arial"/>
                <a:cs typeface="Arial"/>
                <a:sym typeface="Arial"/>
              </a:endParaRPr>
            </a:p>
          </p:txBody>
        </p:sp>
        <p:sp>
          <p:nvSpPr>
            <p:cNvPr id="178" name="Google Shape;178;p5"/>
            <p:cNvSpPr/>
            <p:nvPr/>
          </p:nvSpPr>
          <p:spPr>
            <a:xfrm>
              <a:off x="0" y="3107870"/>
              <a:ext cx="5393361" cy="1242935"/>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5"/>
            <p:cNvSpPr/>
            <p:nvPr/>
          </p:nvSpPr>
          <p:spPr>
            <a:xfrm>
              <a:off x="375988" y="3387531"/>
              <a:ext cx="683614" cy="683614"/>
            </a:xfrm>
            <a:prstGeom prst="rect">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5"/>
            <p:cNvSpPr/>
            <p:nvPr/>
          </p:nvSpPr>
          <p:spPr>
            <a:xfrm>
              <a:off x="1435590" y="3107870"/>
              <a:ext cx="3957770" cy="12429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5"/>
            <p:cNvSpPr txBox="1"/>
            <p:nvPr/>
          </p:nvSpPr>
          <p:spPr>
            <a:xfrm>
              <a:off x="1435590" y="3107870"/>
              <a:ext cx="3957770"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90000"/>
                </a:lnSpc>
                <a:spcBef>
                  <a:spcPts val="0"/>
                </a:spcBef>
                <a:spcAft>
                  <a:spcPts val="0"/>
                </a:spcAft>
                <a:buClr>
                  <a:schemeClr val="dk1"/>
                </a:buClr>
                <a:buSzPts val="2300"/>
                <a:buFont typeface="Arial"/>
                <a:buNone/>
              </a:pPr>
              <a:r>
                <a:rPr b="0" i="0" lang="en-GB" sz="2300" u="none" cap="none" strike="noStrike">
                  <a:solidFill>
                    <a:schemeClr val="dk1"/>
                  </a:solidFill>
                  <a:latin typeface="Arial"/>
                  <a:ea typeface="Arial"/>
                  <a:cs typeface="Arial"/>
                  <a:sym typeface="Arial"/>
                </a:rPr>
                <a:t>Not suitable for use with reactive metals such as titanium or aluminium.</a:t>
              </a:r>
              <a:endParaRPr b="0" i="0" sz="2300" u="none" cap="none" strike="noStrike">
                <a:solidFill>
                  <a:schemeClr val="dk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 name="Shape 185"/>
        <p:cNvGrpSpPr/>
        <p:nvPr/>
      </p:nvGrpSpPr>
      <p:grpSpPr>
        <a:xfrm>
          <a:off x="0" y="0"/>
          <a:ext cx="0" cy="0"/>
          <a:chOff x="0" y="0"/>
          <a:chExt cx="0" cy="0"/>
        </a:xfrm>
      </p:grpSpPr>
      <p:sp>
        <p:nvSpPr>
          <p:cNvPr id="186" name="Google Shape;186;p6"/>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7" name="Google Shape;187;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en-GB">
                <a:latin typeface="Arial"/>
                <a:ea typeface="Arial"/>
                <a:cs typeface="Arial"/>
                <a:sym typeface="Arial"/>
              </a:rPr>
              <a:t>2. MIG welding </a:t>
            </a:r>
            <a:endParaRPr/>
          </a:p>
        </p:txBody>
      </p:sp>
      <p:sp>
        <p:nvSpPr>
          <p:cNvPr id="188" name="Google Shape;188;p6"/>
          <p:cNvSpPr txBox="1"/>
          <p:nvPr>
            <p:ph idx="1" type="body"/>
          </p:nvPr>
        </p:nvSpPr>
        <p:spPr>
          <a:xfrm>
            <a:off x="838201" y="2013625"/>
            <a:ext cx="4614759" cy="416333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lang="en-GB" sz="1700">
                <a:latin typeface="Arial"/>
                <a:ea typeface="Arial"/>
                <a:cs typeface="Arial"/>
                <a:sym typeface="Arial"/>
              </a:rPr>
              <a:t>Metal inert gas welding, or MIG welding, is an additional method for producing welds using an electric arc. MIG, on the other hand, uses a continuous solid wire electrode that is heated and injected into the pool of weld using a welding pistol. The two base pieces fuse together to form a junction. In MIG welding, connecting the two metals is made simpler by the melted electrode. Because of this, MIG is ideal for joining various metals. Shielding gas is additionally supplied via the weld cannon to stop the weld pool from interacting with the air and oxidizing the weld zone. </a:t>
            </a:r>
            <a:endParaRPr sz="1700">
              <a:latin typeface="Arial"/>
              <a:ea typeface="Arial"/>
              <a:cs typeface="Arial"/>
              <a:sym typeface="Arial"/>
            </a:endParaRPr>
          </a:p>
          <a:p>
            <a:pPr indent="-120650" lvl="0" marL="228600" rtl="0" algn="l">
              <a:lnSpc>
                <a:spcPct val="90000"/>
              </a:lnSpc>
              <a:spcBef>
                <a:spcPts val="1000"/>
              </a:spcBef>
              <a:spcAft>
                <a:spcPts val="0"/>
              </a:spcAft>
              <a:buClr>
                <a:schemeClr val="dk1"/>
              </a:buClr>
              <a:buSzPts val="1700"/>
              <a:buNone/>
            </a:pPr>
            <a:r>
              <a:t/>
            </a:r>
            <a:endParaRPr sz="1700"/>
          </a:p>
        </p:txBody>
      </p:sp>
      <p:pic>
        <p:nvPicPr>
          <p:cNvPr descr="A person wearing a helmet welding&#10;&#10;Description automatically generated" id="189" name="Google Shape;189;p6"/>
          <p:cNvPicPr preferRelativeResize="0"/>
          <p:nvPr/>
        </p:nvPicPr>
        <p:blipFill rotWithShape="1">
          <a:blip r:embed="rId3">
            <a:alphaModFix/>
          </a:blip>
          <a:srcRect b="-1" l="6000" r="-1" t="0"/>
          <a:stretch/>
        </p:blipFill>
        <p:spPr>
          <a:xfrm>
            <a:off x="6101338" y="2015168"/>
            <a:ext cx="5283866" cy="4210442"/>
          </a:xfrm>
          <a:custGeom>
            <a:rect b="b" l="l" r="r" t="t"/>
            <a:pathLst>
              <a:path extrusionOk="0" h="4210442" w="5283866">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ln>
            <a:noFill/>
          </a:ln>
        </p:spPr>
      </p:pic>
      <p:pic>
        <p:nvPicPr>
          <p:cNvPr descr="A close-up of a black text&#10;&#10;Description automatically generated" id="190" name="Google Shape;190;p6"/>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191" name="Google Shape;191;p6"/>
          <p:cNvPicPr preferRelativeResize="0"/>
          <p:nvPr/>
        </p:nvPicPr>
        <p:blipFill rotWithShape="1">
          <a:blip r:embed="rId5">
            <a:alphaModFix/>
          </a:blip>
          <a:srcRect b="0" l="0" r="0" t="0"/>
          <a:stretch/>
        </p:blipFill>
        <p:spPr>
          <a:xfrm>
            <a:off x="83433" y="6406968"/>
            <a:ext cx="1567520" cy="45103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7" name="Google Shape;197;p7"/>
          <p:cNvSpPr/>
          <p:nvPr/>
        </p:nvSpPr>
        <p:spPr>
          <a:xfrm flipH="1">
            <a:off x="2" y="0"/>
            <a:ext cx="12191998" cy="1575955"/>
          </a:xfrm>
          <a:prstGeom prst="rect">
            <a:avLst/>
          </a:prstGeom>
          <a:gradFill>
            <a:gsLst>
              <a:gs pos="0">
                <a:srgbClr val="000000">
                  <a:alpha val="95686"/>
                </a:srgbClr>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8" name="Google Shape;198;p7"/>
          <p:cNvSpPr/>
          <p:nvPr/>
        </p:nvSpPr>
        <p:spPr>
          <a:xfrm flipH="1" rot="10800000">
            <a:off x="8128857" y="0"/>
            <a:ext cx="4063143" cy="1576412"/>
          </a:xfrm>
          <a:prstGeom prst="rect">
            <a:avLst/>
          </a:prstGeom>
          <a:gradFill>
            <a:gsLst>
              <a:gs pos="0">
                <a:srgbClr val="0A3041">
                  <a:alpha val="67843"/>
                </a:srgbClr>
              </a:gs>
              <a:gs pos="19000">
                <a:srgbClr val="0A3041">
                  <a:alpha val="67843"/>
                </a:srgbClr>
              </a:gs>
              <a:gs pos="100000">
                <a:srgbClr val="156082">
                  <a:alpha val="7882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9" name="Google Shape;199;p7"/>
          <p:cNvSpPr/>
          <p:nvPr/>
        </p:nvSpPr>
        <p:spPr>
          <a:xfrm rot="5400000">
            <a:off x="5307777" y="-5307778"/>
            <a:ext cx="1576446" cy="12192002"/>
          </a:xfrm>
          <a:prstGeom prst="rect">
            <a:avLst/>
          </a:prstGeom>
          <a:gradFill>
            <a:gsLst>
              <a:gs pos="0">
                <a:srgbClr val="156082">
                  <a:alpha val="0"/>
                </a:srgbClr>
              </a:gs>
              <a:gs pos="23000">
                <a:srgbClr val="156082">
                  <a:alpha val="0"/>
                </a:srgbClr>
              </a:gs>
              <a:gs pos="99000">
                <a:srgbClr val="000000">
                  <a:alpha val="73725"/>
                </a:srgbClr>
              </a:gs>
              <a:gs pos="100000">
                <a:srgbClr val="000000">
                  <a:alpha val="73725"/>
                </a:srgbClr>
              </a:gs>
            </a:gsLst>
            <a:lin ang="203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0" name="Google Shape;200;p7"/>
          <p:cNvSpPr txBox="1"/>
          <p:nvPr>
            <p:ph type="title"/>
          </p:nvPr>
        </p:nvSpPr>
        <p:spPr>
          <a:xfrm>
            <a:off x="3207247" y="429320"/>
            <a:ext cx="5777505" cy="8815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2800"/>
              <a:buFont typeface="Arial"/>
              <a:buNone/>
            </a:pPr>
            <a:r>
              <a:rPr b="1" lang="en-GB" sz="2800">
                <a:solidFill>
                  <a:srgbClr val="FFFFFF"/>
                </a:solidFill>
                <a:latin typeface="Arial"/>
                <a:ea typeface="Arial"/>
                <a:cs typeface="Arial"/>
                <a:sym typeface="Arial"/>
              </a:rPr>
              <a:t>Applications of MIG welding:</a:t>
            </a:r>
            <a:endParaRPr sz="2800">
              <a:solidFill>
                <a:srgbClr val="FFFFFF"/>
              </a:solidFill>
            </a:endParaRPr>
          </a:p>
        </p:txBody>
      </p:sp>
      <p:pic>
        <p:nvPicPr>
          <p:cNvPr descr="A close-up of a black text&#10;&#10;Description automatically generated" id="201" name="Google Shape;201;p7"/>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pic>
        <p:nvPicPr>
          <p:cNvPr descr="A close-up of a logo&#10;&#10;Description automatically generated" id="202" name="Google Shape;202;p7"/>
          <p:cNvPicPr preferRelativeResize="0"/>
          <p:nvPr/>
        </p:nvPicPr>
        <p:blipFill rotWithShape="1">
          <a:blip r:embed="rId4">
            <a:alphaModFix/>
          </a:blip>
          <a:srcRect b="0" l="0" r="0" t="0"/>
          <a:stretch/>
        </p:blipFill>
        <p:spPr>
          <a:xfrm>
            <a:off x="83433" y="6406968"/>
            <a:ext cx="1567520" cy="451032"/>
          </a:xfrm>
          <a:prstGeom prst="rect">
            <a:avLst/>
          </a:prstGeom>
          <a:noFill/>
          <a:ln>
            <a:noFill/>
          </a:ln>
        </p:spPr>
      </p:pic>
      <p:grpSp>
        <p:nvGrpSpPr>
          <p:cNvPr id="203" name="Google Shape;203;p7"/>
          <p:cNvGrpSpPr/>
          <p:nvPr/>
        </p:nvGrpSpPr>
        <p:grpSpPr>
          <a:xfrm>
            <a:off x="737501" y="2566481"/>
            <a:ext cx="10740938" cy="3285000"/>
            <a:chOff x="93445" y="453902"/>
            <a:chExt cx="10740938" cy="3285000"/>
          </a:xfrm>
        </p:grpSpPr>
        <p:sp>
          <p:nvSpPr>
            <p:cNvPr id="204" name="Google Shape;204;p7"/>
            <p:cNvSpPr/>
            <p:nvPr/>
          </p:nvSpPr>
          <p:spPr>
            <a:xfrm>
              <a:off x="718664" y="453902"/>
              <a:ext cx="1955812" cy="1955812"/>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7"/>
            <p:cNvSpPr/>
            <p:nvPr/>
          </p:nvSpPr>
          <p:spPr>
            <a:xfrm>
              <a:off x="1135476" y="870714"/>
              <a:ext cx="1122187" cy="112218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7"/>
            <p:cNvSpPr/>
            <p:nvPr/>
          </p:nvSpPr>
          <p:spPr>
            <a:xfrm>
              <a:off x="93445" y="3018902"/>
              <a:ext cx="32062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7"/>
            <p:cNvSpPr txBox="1"/>
            <p:nvPr/>
          </p:nvSpPr>
          <p:spPr>
            <a:xfrm>
              <a:off x="93445" y="3018902"/>
              <a:ext cx="32062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APPLIED TO THE MAJORITY OF SHEET METAL WELDING APPLICATIONS. </a:t>
              </a:r>
              <a:endParaRPr b="0" i="0" sz="1700" u="none" cap="none" strike="noStrike">
                <a:solidFill>
                  <a:schemeClr val="dk1"/>
                </a:solidFill>
                <a:latin typeface="Arial"/>
                <a:ea typeface="Arial"/>
                <a:cs typeface="Arial"/>
                <a:sym typeface="Arial"/>
              </a:endParaRPr>
            </a:p>
          </p:txBody>
        </p:sp>
        <p:sp>
          <p:nvSpPr>
            <p:cNvPr id="208" name="Google Shape;208;p7"/>
            <p:cNvSpPr/>
            <p:nvPr/>
          </p:nvSpPr>
          <p:spPr>
            <a:xfrm>
              <a:off x="4486008" y="453902"/>
              <a:ext cx="1955812" cy="1955812"/>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7"/>
            <p:cNvSpPr/>
            <p:nvPr/>
          </p:nvSpPr>
          <p:spPr>
            <a:xfrm>
              <a:off x="4902820" y="870714"/>
              <a:ext cx="1122187" cy="112218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7"/>
            <p:cNvSpPr/>
            <p:nvPr/>
          </p:nvSpPr>
          <p:spPr>
            <a:xfrm>
              <a:off x="3860789" y="3018902"/>
              <a:ext cx="32062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7"/>
            <p:cNvSpPr txBox="1"/>
            <p:nvPr/>
          </p:nvSpPr>
          <p:spPr>
            <a:xfrm>
              <a:off x="3860789" y="3018902"/>
              <a:ext cx="32062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FABRICATION OF STEEL STRUCTURES AND PRESSURE TANKS.</a:t>
              </a:r>
              <a:endParaRPr b="0" i="0" sz="1700" u="none" cap="none" strike="noStrike">
                <a:solidFill>
                  <a:schemeClr val="dk1"/>
                </a:solidFill>
                <a:latin typeface="Arial"/>
                <a:ea typeface="Arial"/>
                <a:cs typeface="Arial"/>
                <a:sym typeface="Arial"/>
              </a:endParaRPr>
            </a:p>
          </p:txBody>
        </p:sp>
        <p:sp>
          <p:nvSpPr>
            <p:cNvPr id="212" name="Google Shape;212;p7"/>
            <p:cNvSpPr/>
            <p:nvPr/>
          </p:nvSpPr>
          <p:spPr>
            <a:xfrm>
              <a:off x="8253352" y="453902"/>
              <a:ext cx="1955812" cy="1955812"/>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7"/>
            <p:cNvSpPr/>
            <p:nvPr/>
          </p:nvSpPr>
          <p:spPr>
            <a:xfrm>
              <a:off x="8670164" y="870714"/>
              <a:ext cx="1122187" cy="1122187"/>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7"/>
            <p:cNvSpPr/>
            <p:nvPr/>
          </p:nvSpPr>
          <p:spPr>
            <a:xfrm>
              <a:off x="7628133" y="3018902"/>
              <a:ext cx="32062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7"/>
            <p:cNvSpPr txBox="1"/>
            <p:nvPr/>
          </p:nvSpPr>
          <p:spPr>
            <a:xfrm>
              <a:off x="7628133" y="3018902"/>
              <a:ext cx="32062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AUTOMOTIVE INDUSTRY AND HOME IMPROVEMENT INDUSTRY.</a:t>
              </a:r>
              <a:endParaRPr b="0" i="0" sz="1700" u="none" cap="none" strike="noStrike">
                <a:solidFill>
                  <a:schemeClr val="dk1"/>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1" name="Google Shape;221;p8"/>
          <p:cNvSpPr/>
          <p:nvPr/>
        </p:nvSpPr>
        <p:spPr>
          <a:xfrm flipH="1">
            <a:off x="2" y="0"/>
            <a:ext cx="12191998" cy="1575955"/>
          </a:xfrm>
          <a:prstGeom prst="rect">
            <a:avLst/>
          </a:prstGeom>
          <a:gradFill>
            <a:gsLst>
              <a:gs pos="0">
                <a:srgbClr val="000000">
                  <a:alpha val="95686"/>
                </a:srgbClr>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2" name="Google Shape;222;p8"/>
          <p:cNvSpPr/>
          <p:nvPr/>
        </p:nvSpPr>
        <p:spPr>
          <a:xfrm flipH="1" rot="10800000">
            <a:off x="8128857" y="0"/>
            <a:ext cx="4063143" cy="1576412"/>
          </a:xfrm>
          <a:prstGeom prst="rect">
            <a:avLst/>
          </a:prstGeom>
          <a:gradFill>
            <a:gsLst>
              <a:gs pos="0">
                <a:srgbClr val="0A3041">
                  <a:alpha val="67843"/>
                </a:srgbClr>
              </a:gs>
              <a:gs pos="19000">
                <a:srgbClr val="0A3041">
                  <a:alpha val="67843"/>
                </a:srgbClr>
              </a:gs>
              <a:gs pos="100000">
                <a:srgbClr val="156082">
                  <a:alpha val="7882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3" name="Google Shape;223;p8"/>
          <p:cNvSpPr/>
          <p:nvPr/>
        </p:nvSpPr>
        <p:spPr>
          <a:xfrm rot="5400000">
            <a:off x="5307777" y="-5307778"/>
            <a:ext cx="1576446" cy="12192002"/>
          </a:xfrm>
          <a:prstGeom prst="rect">
            <a:avLst/>
          </a:prstGeom>
          <a:gradFill>
            <a:gsLst>
              <a:gs pos="0">
                <a:srgbClr val="156082">
                  <a:alpha val="0"/>
                </a:srgbClr>
              </a:gs>
              <a:gs pos="23000">
                <a:srgbClr val="156082">
                  <a:alpha val="0"/>
                </a:srgbClr>
              </a:gs>
              <a:gs pos="99000">
                <a:srgbClr val="000000">
                  <a:alpha val="73725"/>
                </a:srgbClr>
              </a:gs>
              <a:gs pos="100000">
                <a:srgbClr val="000000">
                  <a:alpha val="73725"/>
                </a:srgbClr>
              </a:gs>
            </a:gsLst>
            <a:lin ang="203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4" name="Google Shape;224;p8"/>
          <p:cNvSpPr txBox="1"/>
          <p:nvPr>
            <p:ph type="title"/>
          </p:nvPr>
        </p:nvSpPr>
        <p:spPr>
          <a:xfrm>
            <a:off x="3453579" y="308564"/>
            <a:ext cx="5284842" cy="9588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2800"/>
              <a:buFont typeface="Arial"/>
              <a:buNone/>
            </a:pPr>
            <a:r>
              <a:rPr b="1" lang="en-GB" sz="2800">
                <a:solidFill>
                  <a:srgbClr val="FFFFFF"/>
                </a:solidFill>
                <a:latin typeface="Arial"/>
                <a:ea typeface="Arial"/>
                <a:cs typeface="Arial"/>
                <a:sym typeface="Arial"/>
              </a:rPr>
              <a:t>Advantages of MIG welding:</a:t>
            </a:r>
            <a:endParaRPr sz="2800">
              <a:solidFill>
                <a:srgbClr val="FFFFFF"/>
              </a:solidFill>
            </a:endParaRPr>
          </a:p>
        </p:txBody>
      </p:sp>
      <p:pic>
        <p:nvPicPr>
          <p:cNvPr descr="A close-up of a black text&#10;&#10;Description automatically generated" id="225" name="Google Shape;225;p8"/>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pic>
        <p:nvPicPr>
          <p:cNvPr descr="A close-up of a logo&#10;&#10;Description automatically generated" id="226" name="Google Shape;226;p8"/>
          <p:cNvPicPr preferRelativeResize="0"/>
          <p:nvPr/>
        </p:nvPicPr>
        <p:blipFill rotWithShape="1">
          <a:blip r:embed="rId4">
            <a:alphaModFix/>
          </a:blip>
          <a:srcRect b="0" l="0" r="0" t="0"/>
          <a:stretch/>
        </p:blipFill>
        <p:spPr>
          <a:xfrm>
            <a:off x="83433" y="6406968"/>
            <a:ext cx="1567520" cy="451032"/>
          </a:xfrm>
          <a:prstGeom prst="rect">
            <a:avLst/>
          </a:prstGeom>
          <a:noFill/>
          <a:ln>
            <a:noFill/>
          </a:ln>
        </p:spPr>
      </p:pic>
      <p:grpSp>
        <p:nvGrpSpPr>
          <p:cNvPr id="227" name="Google Shape;227;p8"/>
          <p:cNvGrpSpPr/>
          <p:nvPr/>
        </p:nvGrpSpPr>
        <p:grpSpPr>
          <a:xfrm>
            <a:off x="977970" y="3308861"/>
            <a:ext cx="10260000" cy="1800240"/>
            <a:chOff x="333914" y="1196282"/>
            <a:chExt cx="10260000" cy="1800240"/>
          </a:xfrm>
        </p:grpSpPr>
        <p:sp>
          <p:nvSpPr>
            <p:cNvPr id="228" name="Google Shape;228;p8"/>
            <p:cNvSpPr/>
            <p:nvPr/>
          </p:nvSpPr>
          <p:spPr>
            <a:xfrm>
              <a:off x="828914" y="1196282"/>
              <a:ext cx="810000" cy="8100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8"/>
            <p:cNvSpPr/>
            <p:nvPr/>
          </p:nvSpPr>
          <p:spPr>
            <a:xfrm>
              <a:off x="333914" y="2276522"/>
              <a:ext cx="180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8"/>
            <p:cNvSpPr txBox="1"/>
            <p:nvPr/>
          </p:nvSpPr>
          <p:spPr>
            <a:xfrm>
              <a:off x="333914" y="2276522"/>
              <a:ext cx="180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Produces excellent welds.</a:t>
              </a:r>
              <a:endParaRPr b="0" i="0" sz="1700" u="none" cap="none" strike="noStrike">
                <a:solidFill>
                  <a:schemeClr val="dk1"/>
                </a:solidFill>
                <a:latin typeface="Arial"/>
                <a:ea typeface="Arial"/>
                <a:cs typeface="Arial"/>
                <a:sym typeface="Arial"/>
              </a:endParaRPr>
            </a:p>
          </p:txBody>
        </p:sp>
        <p:sp>
          <p:nvSpPr>
            <p:cNvPr id="231" name="Google Shape;231;p8"/>
            <p:cNvSpPr/>
            <p:nvPr/>
          </p:nvSpPr>
          <p:spPr>
            <a:xfrm>
              <a:off x="2943914" y="1196282"/>
              <a:ext cx="810000" cy="81000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8"/>
            <p:cNvSpPr/>
            <p:nvPr/>
          </p:nvSpPr>
          <p:spPr>
            <a:xfrm>
              <a:off x="2448914" y="2276522"/>
              <a:ext cx="180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8"/>
            <p:cNvSpPr txBox="1"/>
            <p:nvPr/>
          </p:nvSpPr>
          <p:spPr>
            <a:xfrm>
              <a:off x="2448914" y="2276522"/>
              <a:ext cx="180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Splatter from a minor weld.</a:t>
              </a:r>
              <a:endParaRPr b="0" i="0" sz="1700" u="none" cap="none" strike="noStrike">
                <a:solidFill>
                  <a:schemeClr val="dk1"/>
                </a:solidFill>
                <a:latin typeface="Arial"/>
                <a:ea typeface="Arial"/>
                <a:cs typeface="Arial"/>
                <a:sym typeface="Arial"/>
              </a:endParaRPr>
            </a:p>
          </p:txBody>
        </p:sp>
        <p:sp>
          <p:nvSpPr>
            <p:cNvPr id="234" name="Google Shape;234;p8"/>
            <p:cNvSpPr/>
            <p:nvPr/>
          </p:nvSpPr>
          <p:spPr>
            <a:xfrm>
              <a:off x="5058914" y="1196282"/>
              <a:ext cx="810000" cy="810000"/>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8"/>
            <p:cNvSpPr/>
            <p:nvPr/>
          </p:nvSpPr>
          <p:spPr>
            <a:xfrm>
              <a:off x="4563914" y="2276522"/>
              <a:ext cx="180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8"/>
            <p:cNvSpPr txBox="1"/>
            <p:nvPr/>
          </p:nvSpPr>
          <p:spPr>
            <a:xfrm>
              <a:off x="4563914" y="2276522"/>
              <a:ext cx="180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Able to unite disparate metals.</a:t>
              </a:r>
              <a:endParaRPr b="0" i="0" sz="1700" u="none" cap="none" strike="noStrike">
                <a:solidFill>
                  <a:schemeClr val="dk1"/>
                </a:solidFill>
                <a:latin typeface="Arial"/>
                <a:ea typeface="Arial"/>
                <a:cs typeface="Arial"/>
                <a:sym typeface="Arial"/>
              </a:endParaRPr>
            </a:p>
          </p:txBody>
        </p:sp>
        <p:sp>
          <p:nvSpPr>
            <p:cNvPr id="237" name="Google Shape;237;p8"/>
            <p:cNvSpPr/>
            <p:nvPr/>
          </p:nvSpPr>
          <p:spPr>
            <a:xfrm>
              <a:off x="7173914" y="1196282"/>
              <a:ext cx="810000" cy="810000"/>
            </a:xfrm>
            <a:prstGeom prst="rect">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8"/>
            <p:cNvSpPr/>
            <p:nvPr/>
          </p:nvSpPr>
          <p:spPr>
            <a:xfrm>
              <a:off x="6678914" y="2276522"/>
              <a:ext cx="180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8"/>
            <p:cNvSpPr txBox="1"/>
            <p:nvPr/>
          </p:nvSpPr>
          <p:spPr>
            <a:xfrm>
              <a:off x="6678914" y="2276522"/>
              <a:ext cx="180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Possibly fully or partially automated.</a:t>
              </a:r>
              <a:endParaRPr b="0" i="0" sz="1700" u="none" cap="none" strike="noStrike">
                <a:solidFill>
                  <a:schemeClr val="dk1"/>
                </a:solidFill>
                <a:latin typeface="Arial"/>
                <a:ea typeface="Arial"/>
                <a:cs typeface="Arial"/>
                <a:sym typeface="Arial"/>
              </a:endParaRPr>
            </a:p>
          </p:txBody>
        </p:sp>
        <p:sp>
          <p:nvSpPr>
            <p:cNvPr id="240" name="Google Shape;240;p8"/>
            <p:cNvSpPr/>
            <p:nvPr/>
          </p:nvSpPr>
          <p:spPr>
            <a:xfrm>
              <a:off x="9288914" y="1196282"/>
              <a:ext cx="810000" cy="810000"/>
            </a:xfrm>
            <a:prstGeom prst="rect">
              <a:avLst/>
            </a:prstGeom>
            <a:blipFill rotWithShape="1">
              <a:blip r:embed="rId9">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p:nvPr/>
          </p:nvSpPr>
          <p:spPr>
            <a:xfrm>
              <a:off x="8793914" y="2276522"/>
              <a:ext cx="180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8"/>
            <p:cNvSpPr txBox="1"/>
            <p:nvPr/>
          </p:nvSpPr>
          <p:spPr>
            <a:xfrm>
              <a:off x="8793914" y="2276522"/>
              <a:ext cx="180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Arial"/>
                <a:buNone/>
              </a:pPr>
              <a:r>
                <a:rPr b="0" i="0" lang="en-GB" sz="1700" u="none" cap="none" strike="noStrike">
                  <a:solidFill>
                    <a:schemeClr val="dk1"/>
                  </a:solidFill>
                  <a:latin typeface="Arial"/>
                  <a:ea typeface="Arial"/>
                  <a:cs typeface="Arial"/>
                  <a:sym typeface="Arial"/>
                </a:rPr>
                <a:t>Fast welding.</a:t>
              </a:r>
              <a:endParaRPr b="0" i="0" sz="1700" u="none" cap="none" strike="noStrike">
                <a:solidFill>
                  <a:schemeClr val="dk1"/>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6" name="Shape 246"/>
        <p:cNvGrpSpPr/>
        <p:nvPr/>
      </p:nvGrpSpPr>
      <p:grpSpPr>
        <a:xfrm>
          <a:off x="0" y="0"/>
          <a:ext cx="0" cy="0"/>
          <a:chOff x="0" y="0"/>
          <a:chExt cx="0" cy="0"/>
        </a:xfrm>
      </p:grpSpPr>
      <p:sp>
        <p:nvSpPr>
          <p:cNvPr id="247" name="Google Shape;247;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48" name="Google Shape;248;p9"/>
          <p:cNvSpPr txBox="1"/>
          <p:nvPr>
            <p:ph type="title"/>
          </p:nvPr>
        </p:nvSpPr>
        <p:spPr>
          <a:xfrm>
            <a:off x="838200" y="365125"/>
            <a:ext cx="53933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Arial"/>
              <a:buNone/>
            </a:pPr>
            <a:r>
              <a:rPr b="1" lang="en-GB" sz="2800">
                <a:latin typeface="Arial"/>
                <a:ea typeface="Arial"/>
                <a:cs typeface="Arial"/>
                <a:sym typeface="Arial"/>
              </a:rPr>
              <a:t>Disadvantages of MIG welding:</a:t>
            </a:r>
            <a:br>
              <a:rPr lang="en-GB" sz="2800">
                <a:latin typeface="Arial"/>
                <a:ea typeface="Arial"/>
                <a:cs typeface="Arial"/>
                <a:sym typeface="Arial"/>
              </a:rPr>
            </a:br>
            <a:endParaRPr sz="2800"/>
          </a:p>
        </p:txBody>
      </p:sp>
      <p:pic>
        <p:nvPicPr>
          <p:cNvPr id="249" name="Google Shape;249;p9"/>
          <p:cNvPicPr preferRelativeResize="0"/>
          <p:nvPr/>
        </p:nvPicPr>
        <p:blipFill rotWithShape="1">
          <a:blip r:embed="rId3">
            <a:alphaModFix/>
          </a:blip>
          <a:srcRect b="2" l="32974" r="2525" t="0"/>
          <a:stretch/>
        </p:blipFill>
        <p:spPr>
          <a:xfrm>
            <a:off x="6374920" y="758514"/>
            <a:ext cx="5122238" cy="5122238"/>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250" name="Google Shape;250;p9"/>
          <p:cNvSpPr/>
          <p:nvPr/>
        </p:nvSpPr>
        <p:spPr>
          <a:xfrm flipH="1" rot="10389197">
            <a:off x="6261882" y="687822"/>
            <a:ext cx="5471147" cy="5471147"/>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1" name="Google Shape;251;p9"/>
          <p:cNvSpPr/>
          <p:nvPr/>
        </p:nvSpPr>
        <p:spPr>
          <a:xfrm>
            <a:off x="10248561" y="921125"/>
            <a:ext cx="791021" cy="769563"/>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A close-up of a black text&#10;&#10;Description automatically generated" id="252" name="Google Shape;252;p9"/>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253" name="Google Shape;253;p9"/>
          <p:cNvPicPr preferRelativeResize="0"/>
          <p:nvPr/>
        </p:nvPicPr>
        <p:blipFill rotWithShape="1">
          <a:blip r:embed="rId5">
            <a:alphaModFix/>
          </a:blip>
          <a:srcRect b="0" l="0" r="0" t="0"/>
          <a:stretch/>
        </p:blipFill>
        <p:spPr>
          <a:xfrm>
            <a:off x="83433" y="6406968"/>
            <a:ext cx="1567520" cy="451032"/>
          </a:xfrm>
          <a:prstGeom prst="rect">
            <a:avLst/>
          </a:prstGeom>
          <a:noFill/>
          <a:ln>
            <a:noFill/>
          </a:ln>
        </p:spPr>
      </p:pic>
      <p:grpSp>
        <p:nvGrpSpPr>
          <p:cNvPr id="254" name="Google Shape;254;p9"/>
          <p:cNvGrpSpPr/>
          <p:nvPr/>
        </p:nvGrpSpPr>
        <p:grpSpPr>
          <a:xfrm>
            <a:off x="838200" y="1826156"/>
            <a:ext cx="5393361" cy="4350274"/>
            <a:chOff x="0" y="531"/>
            <a:chExt cx="5393361" cy="4350274"/>
          </a:xfrm>
        </p:grpSpPr>
        <p:sp>
          <p:nvSpPr>
            <p:cNvPr id="255" name="Google Shape;255;p9"/>
            <p:cNvSpPr/>
            <p:nvPr/>
          </p:nvSpPr>
          <p:spPr>
            <a:xfrm>
              <a:off x="0" y="531"/>
              <a:ext cx="5393361" cy="1242935"/>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9"/>
            <p:cNvSpPr/>
            <p:nvPr/>
          </p:nvSpPr>
          <p:spPr>
            <a:xfrm>
              <a:off x="375988" y="280191"/>
              <a:ext cx="683614" cy="683614"/>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9"/>
            <p:cNvSpPr/>
            <p:nvPr/>
          </p:nvSpPr>
          <p:spPr>
            <a:xfrm>
              <a:off x="1435590" y="531"/>
              <a:ext cx="3957770" cy="12429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9"/>
            <p:cNvSpPr txBox="1"/>
            <p:nvPr/>
          </p:nvSpPr>
          <p:spPr>
            <a:xfrm>
              <a:off x="1435590" y="531"/>
              <a:ext cx="3957770"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90000"/>
                </a:lnSpc>
                <a:spcBef>
                  <a:spcPts val="0"/>
                </a:spcBef>
                <a:spcAft>
                  <a:spcPts val="0"/>
                </a:spcAft>
                <a:buClr>
                  <a:schemeClr val="dk1"/>
                </a:buClr>
                <a:buSzPts val="2500"/>
                <a:buFont typeface="Arial"/>
                <a:buNone/>
              </a:pPr>
              <a:r>
                <a:rPr b="0" i="0" lang="en-GB" sz="2500" u="none" cap="none" strike="noStrike">
                  <a:solidFill>
                    <a:schemeClr val="dk1"/>
                  </a:solidFill>
                  <a:latin typeface="Arial"/>
                  <a:ea typeface="Arial"/>
                  <a:cs typeface="Arial"/>
                  <a:sym typeface="Arial"/>
                </a:rPr>
                <a:t>Not appropriate for welding outside.</a:t>
              </a:r>
              <a:endParaRPr b="0" i="0" sz="2500" u="none" cap="none" strike="noStrike">
                <a:solidFill>
                  <a:schemeClr val="dk1"/>
                </a:solidFill>
                <a:latin typeface="Arial"/>
                <a:ea typeface="Arial"/>
                <a:cs typeface="Arial"/>
                <a:sym typeface="Arial"/>
              </a:endParaRPr>
            </a:p>
          </p:txBody>
        </p:sp>
        <p:sp>
          <p:nvSpPr>
            <p:cNvPr id="259" name="Google Shape;259;p9"/>
            <p:cNvSpPr/>
            <p:nvPr/>
          </p:nvSpPr>
          <p:spPr>
            <a:xfrm>
              <a:off x="0" y="1554201"/>
              <a:ext cx="5393361" cy="1242935"/>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9"/>
            <p:cNvSpPr/>
            <p:nvPr/>
          </p:nvSpPr>
          <p:spPr>
            <a:xfrm>
              <a:off x="375988" y="1833861"/>
              <a:ext cx="683614" cy="683614"/>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9"/>
            <p:cNvSpPr/>
            <p:nvPr/>
          </p:nvSpPr>
          <p:spPr>
            <a:xfrm>
              <a:off x="1435590" y="1554201"/>
              <a:ext cx="3957770" cy="12429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9"/>
            <p:cNvSpPr txBox="1"/>
            <p:nvPr/>
          </p:nvSpPr>
          <p:spPr>
            <a:xfrm>
              <a:off x="1435590" y="1554201"/>
              <a:ext cx="3957770"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90000"/>
                </a:lnSpc>
                <a:spcBef>
                  <a:spcPts val="0"/>
                </a:spcBef>
                <a:spcAft>
                  <a:spcPts val="0"/>
                </a:spcAft>
                <a:buClr>
                  <a:schemeClr val="dk1"/>
                </a:buClr>
                <a:buSzPts val="2500"/>
                <a:buFont typeface="Arial"/>
                <a:buNone/>
              </a:pPr>
              <a:r>
                <a:rPr b="0" i="0" lang="en-GB" sz="2500" u="none" cap="none" strike="noStrike">
                  <a:solidFill>
                    <a:schemeClr val="dk1"/>
                  </a:solidFill>
                  <a:latin typeface="Arial"/>
                  <a:ea typeface="Arial"/>
                  <a:cs typeface="Arial"/>
                  <a:sym typeface="Arial"/>
                </a:rPr>
                <a:t>Not appropriate for heavy metals.</a:t>
              </a:r>
              <a:endParaRPr b="0" i="0" sz="2500" u="none" cap="none" strike="noStrike">
                <a:solidFill>
                  <a:schemeClr val="dk1"/>
                </a:solidFill>
                <a:latin typeface="Arial"/>
                <a:ea typeface="Arial"/>
                <a:cs typeface="Arial"/>
                <a:sym typeface="Arial"/>
              </a:endParaRPr>
            </a:p>
          </p:txBody>
        </p:sp>
        <p:sp>
          <p:nvSpPr>
            <p:cNvPr id="263" name="Google Shape;263;p9"/>
            <p:cNvSpPr/>
            <p:nvPr/>
          </p:nvSpPr>
          <p:spPr>
            <a:xfrm>
              <a:off x="0" y="3107870"/>
              <a:ext cx="5393361" cy="1242935"/>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9"/>
            <p:cNvSpPr/>
            <p:nvPr/>
          </p:nvSpPr>
          <p:spPr>
            <a:xfrm>
              <a:off x="375988" y="3387531"/>
              <a:ext cx="683614" cy="683614"/>
            </a:xfrm>
            <a:prstGeom prst="rect">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9"/>
            <p:cNvSpPr/>
            <p:nvPr/>
          </p:nvSpPr>
          <p:spPr>
            <a:xfrm>
              <a:off x="1435590" y="3107870"/>
              <a:ext cx="3957770" cy="12429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9"/>
            <p:cNvSpPr txBox="1"/>
            <p:nvPr/>
          </p:nvSpPr>
          <p:spPr>
            <a:xfrm>
              <a:off x="1435590" y="3107870"/>
              <a:ext cx="3957770"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90000"/>
                </a:lnSpc>
                <a:spcBef>
                  <a:spcPts val="0"/>
                </a:spcBef>
                <a:spcAft>
                  <a:spcPts val="0"/>
                </a:spcAft>
                <a:buClr>
                  <a:schemeClr val="dk1"/>
                </a:buClr>
                <a:buSzPts val="2500"/>
                <a:buFont typeface="Arial"/>
                <a:buNone/>
              </a:pPr>
              <a:r>
                <a:rPr b="0" i="0" lang="en-GB" sz="2500" u="none" cap="none" strike="noStrike">
                  <a:solidFill>
                    <a:schemeClr val="dk1"/>
                  </a:solidFill>
                  <a:latin typeface="Arial"/>
                  <a:ea typeface="Arial"/>
                  <a:cs typeface="Arial"/>
                  <a:sym typeface="Arial"/>
                </a:rPr>
                <a:t>Metal preparation is required.</a:t>
              </a:r>
              <a:endParaRPr b="0" i="0" sz="2500" u="none" cap="none" strike="noStrike">
                <a:solidFill>
                  <a:schemeClr val="dk1"/>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0" name="Shape 270"/>
        <p:cNvGrpSpPr/>
        <p:nvPr/>
      </p:nvGrpSpPr>
      <p:grpSpPr>
        <a:xfrm>
          <a:off x="0" y="0"/>
          <a:ext cx="0" cy="0"/>
          <a:chOff x="0" y="0"/>
          <a:chExt cx="0" cy="0"/>
        </a:xfrm>
      </p:grpSpPr>
      <p:sp>
        <p:nvSpPr>
          <p:cNvPr id="271" name="Google Shape;271;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2" name="Google Shape;272;p10"/>
          <p:cNvSpPr txBox="1"/>
          <p:nvPr>
            <p:ph type="title"/>
          </p:nvPr>
        </p:nvSpPr>
        <p:spPr>
          <a:xfrm>
            <a:off x="6769570" y="530578"/>
            <a:ext cx="4771178" cy="116011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en-GB">
                <a:latin typeface="Arial"/>
                <a:ea typeface="Arial"/>
                <a:cs typeface="Arial"/>
                <a:sym typeface="Arial"/>
              </a:rPr>
              <a:t>3.  TIG welding</a:t>
            </a:r>
            <a:endParaRPr/>
          </a:p>
        </p:txBody>
      </p:sp>
      <p:pic>
        <p:nvPicPr>
          <p:cNvPr descr="A person wearing a mask and welding&#10;&#10;Description automatically generated" id="273" name="Google Shape;273;p10"/>
          <p:cNvPicPr preferRelativeResize="0"/>
          <p:nvPr/>
        </p:nvPicPr>
        <p:blipFill rotWithShape="1">
          <a:blip r:embed="rId3">
            <a:alphaModFix/>
          </a:blip>
          <a:srcRect b="0" l="0" r="0" t="0"/>
          <a:stretch/>
        </p:blipFill>
        <p:spPr>
          <a:xfrm>
            <a:off x="838199" y="1439855"/>
            <a:ext cx="5440195" cy="3865401"/>
          </a:xfrm>
          <a:custGeom>
            <a:rect b="b" l="l" r="r" t="t"/>
            <a:pathLst>
              <a:path extrusionOk="0" h="5550370" w="4643496">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a:noFill/>
          <a:ln>
            <a:noFill/>
          </a:ln>
        </p:spPr>
      </p:pic>
      <p:sp>
        <p:nvSpPr>
          <p:cNvPr id="274" name="Google Shape;274;p10"/>
          <p:cNvSpPr/>
          <p:nvPr/>
        </p:nvSpPr>
        <p:spPr>
          <a:xfrm rot="6269068">
            <a:off x="8717845" y="3339275"/>
            <a:ext cx="2987899" cy="2987899"/>
          </a:xfrm>
          <a:prstGeom prst="arc">
            <a:avLst>
              <a:gd fmla="val 14441841" name="adj1"/>
              <a:gd fmla="val 0"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5" name="Google Shape;275;p10"/>
          <p:cNvSpPr txBox="1"/>
          <p:nvPr>
            <p:ph idx="1" type="body"/>
          </p:nvPr>
        </p:nvSpPr>
        <p:spPr>
          <a:xfrm>
            <a:off x="6769570" y="1825625"/>
            <a:ext cx="4771178" cy="438890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latin typeface="Arial"/>
                <a:ea typeface="Arial"/>
                <a:cs typeface="Arial"/>
                <a:sym typeface="Arial"/>
              </a:rPr>
              <a:t>An arc is created between the metals using tungsten inert gas welding (TIG), which uses a non-consumable tungsten electrode. An inert shielding gas (helium or argon) shields the electrode and weld region from oxidation and other ambient contaminants. Occasionally, a filler metal is also utilized.TIG welding is compatible with both DC and AC power supplies. The ability to fuse non-ferrous metals such as titanium, nickel, copper, magnesium, aluminum, and so on is one of TIG welding's biggest advantages.</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p>
        </p:txBody>
      </p:sp>
      <p:pic>
        <p:nvPicPr>
          <p:cNvPr descr="A close-up of a black text&#10;&#10;Description automatically generated" id="276" name="Google Shape;276;p10"/>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277" name="Google Shape;277;p10"/>
          <p:cNvPicPr preferRelativeResize="0"/>
          <p:nvPr/>
        </p:nvPicPr>
        <p:blipFill rotWithShape="1">
          <a:blip r:embed="rId5">
            <a:alphaModFix/>
          </a:blip>
          <a:srcRect b="0" l="0" r="0" t="0"/>
          <a:stretch/>
        </p:blipFill>
        <p:spPr>
          <a:xfrm>
            <a:off x="83433" y="6406968"/>
            <a:ext cx="1567520" cy="4510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1" name="Shape 281"/>
        <p:cNvGrpSpPr/>
        <p:nvPr/>
      </p:nvGrpSpPr>
      <p:grpSpPr>
        <a:xfrm>
          <a:off x="0" y="0"/>
          <a:ext cx="0" cy="0"/>
          <a:chOff x="0" y="0"/>
          <a:chExt cx="0" cy="0"/>
        </a:xfrm>
      </p:grpSpPr>
      <p:sp>
        <p:nvSpPr>
          <p:cNvPr id="282" name="Google Shape;282;p1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3" name="Google Shape;283;p11"/>
          <p:cNvSpPr txBox="1"/>
          <p:nvPr>
            <p:ph type="title"/>
          </p:nvPr>
        </p:nvSpPr>
        <p:spPr>
          <a:xfrm>
            <a:off x="838200" y="365125"/>
            <a:ext cx="984223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300"/>
              <a:buFont typeface="Arial"/>
              <a:buNone/>
            </a:pPr>
            <a:r>
              <a:rPr b="1" lang="en-GB" sz="4300">
                <a:latin typeface="Arial"/>
                <a:ea typeface="Arial"/>
                <a:cs typeface="Arial"/>
                <a:sym typeface="Arial"/>
              </a:rPr>
              <a:t>Applications of TIG welding:</a:t>
            </a:r>
            <a:br>
              <a:rPr lang="en-GB" sz="4300">
                <a:latin typeface="Arial"/>
                <a:ea typeface="Arial"/>
                <a:cs typeface="Arial"/>
                <a:sym typeface="Arial"/>
              </a:rPr>
            </a:br>
            <a:endParaRPr sz="4300"/>
          </a:p>
        </p:txBody>
      </p:sp>
      <p:cxnSp>
        <p:nvCxnSpPr>
          <p:cNvPr id="284" name="Google Shape;284;p11"/>
          <p:cNvCxnSpPr/>
          <p:nvPr/>
        </p:nvCxnSpPr>
        <p:spPr>
          <a:xfrm>
            <a:off x="715890" y="356812"/>
            <a:ext cx="0" cy="6492875"/>
          </a:xfrm>
          <a:prstGeom prst="straightConnector1">
            <a:avLst/>
          </a:prstGeom>
          <a:noFill/>
          <a:ln cap="sq" cmpd="sng" w="25400">
            <a:solidFill>
              <a:schemeClr val="accent1"/>
            </a:solidFill>
            <a:prstDash val="solid"/>
            <a:bevel/>
            <a:headEnd len="sm" w="sm" type="none"/>
            <a:tailEnd len="sm" w="sm" type="none"/>
          </a:ln>
        </p:spPr>
      </p:cxnSp>
      <p:sp>
        <p:nvSpPr>
          <p:cNvPr id="285" name="Google Shape;285;p11"/>
          <p:cNvSpPr/>
          <p:nvPr/>
        </p:nvSpPr>
        <p:spPr>
          <a:xfrm>
            <a:off x="10903882" y="591829"/>
            <a:ext cx="139039" cy="139039"/>
          </a:xfrm>
          <a:custGeom>
            <a:rect b="b" l="l" r="r" t="t"/>
            <a:pathLst>
              <a:path extrusionOk="0" h="139039" w="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6" name="Google Shape;286;p11"/>
          <p:cNvSpPr/>
          <p:nvPr/>
        </p:nvSpPr>
        <p:spPr>
          <a:xfrm>
            <a:off x="11262662" y="821124"/>
            <a:ext cx="91138" cy="91138"/>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7" name="Google Shape;287;p11"/>
          <p:cNvSpPr/>
          <p:nvPr/>
        </p:nvSpPr>
        <p:spPr>
          <a:xfrm>
            <a:off x="10888342" y="1336268"/>
            <a:ext cx="127714" cy="127714"/>
          </a:xfrm>
          <a:custGeom>
            <a:rect b="b" l="l" r="r" t="t"/>
            <a:pathLst>
              <a:path extrusionOk="0" h="127714" w="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A close-up of a logo&#10;&#10;Description automatically generated" id="288" name="Google Shape;288;p11"/>
          <p:cNvPicPr preferRelativeResize="0"/>
          <p:nvPr/>
        </p:nvPicPr>
        <p:blipFill rotWithShape="1">
          <a:blip r:embed="rId3">
            <a:alphaModFix/>
          </a:blip>
          <a:srcRect b="0" l="0" r="0" t="0"/>
          <a:stretch/>
        </p:blipFill>
        <p:spPr>
          <a:xfrm>
            <a:off x="83433" y="6406968"/>
            <a:ext cx="1567520" cy="451032"/>
          </a:xfrm>
          <a:prstGeom prst="rect">
            <a:avLst/>
          </a:prstGeom>
          <a:noFill/>
          <a:ln>
            <a:noFill/>
          </a:ln>
        </p:spPr>
      </p:pic>
      <p:pic>
        <p:nvPicPr>
          <p:cNvPr descr="A close-up of a black text&#10;&#10;Description automatically generated" id="289" name="Google Shape;289;p11"/>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grpSp>
        <p:nvGrpSpPr>
          <p:cNvPr id="290" name="Google Shape;290;p11"/>
          <p:cNvGrpSpPr/>
          <p:nvPr/>
        </p:nvGrpSpPr>
        <p:grpSpPr>
          <a:xfrm>
            <a:off x="913968" y="2403793"/>
            <a:ext cx="10364063" cy="3195001"/>
            <a:chOff x="75768" y="578168"/>
            <a:chExt cx="10364063" cy="3195001"/>
          </a:xfrm>
        </p:grpSpPr>
        <p:sp>
          <p:nvSpPr>
            <p:cNvPr id="291" name="Google Shape;291;p11"/>
            <p:cNvSpPr/>
            <p:nvPr/>
          </p:nvSpPr>
          <p:spPr>
            <a:xfrm>
              <a:off x="679050" y="578168"/>
              <a:ext cx="1887187" cy="1887187"/>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1"/>
            <p:cNvSpPr/>
            <p:nvPr/>
          </p:nvSpPr>
          <p:spPr>
            <a:xfrm>
              <a:off x="1081237" y="980356"/>
              <a:ext cx="1082812" cy="1082812"/>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1"/>
            <p:cNvSpPr/>
            <p:nvPr/>
          </p:nvSpPr>
          <p:spPr>
            <a:xfrm>
              <a:off x="75768" y="3053169"/>
              <a:ext cx="30937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1"/>
            <p:cNvSpPr txBox="1"/>
            <p:nvPr/>
          </p:nvSpPr>
          <p:spPr>
            <a:xfrm>
              <a:off x="75768" y="3053169"/>
              <a:ext cx="30937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300"/>
                <a:buFont typeface="Arial"/>
                <a:buNone/>
              </a:pPr>
              <a:r>
                <a:rPr lang="en-GB" sz="2300" cap="none">
                  <a:solidFill>
                    <a:schemeClr val="dk1"/>
                  </a:solidFill>
                  <a:latin typeface="Arial"/>
                  <a:ea typeface="Arial"/>
                  <a:cs typeface="Arial"/>
                  <a:sym typeface="Arial"/>
                </a:rPr>
                <a:t>AIRPLANE AND AEROSPACE BUILDING. </a:t>
              </a:r>
              <a:endParaRPr sz="2300">
                <a:solidFill>
                  <a:schemeClr val="dk1"/>
                </a:solidFill>
                <a:latin typeface="Arial"/>
                <a:ea typeface="Arial"/>
                <a:cs typeface="Arial"/>
                <a:sym typeface="Arial"/>
              </a:endParaRPr>
            </a:p>
          </p:txBody>
        </p:sp>
        <p:sp>
          <p:nvSpPr>
            <p:cNvPr id="295" name="Google Shape;295;p11"/>
            <p:cNvSpPr/>
            <p:nvPr/>
          </p:nvSpPr>
          <p:spPr>
            <a:xfrm>
              <a:off x="4314206" y="578168"/>
              <a:ext cx="1887187" cy="1887187"/>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4716393" y="980356"/>
              <a:ext cx="1082812" cy="1082812"/>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1"/>
            <p:cNvSpPr/>
            <p:nvPr/>
          </p:nvSpPr>
          <p:spPr>
            <a:xfrm>
              <a:off x="3710925" y="3053169"/>
              <a:ext cx="30937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txBox="1"/>
            <p:nvPr/>
          </p:nvSpPr>
          <p:spPr>
            <a:xfrm>
              <a:off x="3710925" y="3053169"/>
              <a:ext cx="30937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300"/>
                <a:buFont typeface="Arial"/>
                <a:buNone/>
              </a:pPr>
              <a:r>
                <a:rPr lang="en-GB" sz="2300" cap="none">
                  <a:solidFill>
                    <a:schemeClr val="dk1"/>
                  </a:solidFill>
                  <a:latin typeface="Arial"/>
                  <a:ea typeface="Arial"/>
                  <a:cs typeface="Arial"/>
                  <a:sym typeface="Arial"/>
                </a:rPr>
                <a:t>AUTOMOBILE SECTOR. </a:t>
              </a:r>
              <a:endParaRPr sz="2300">
                <a:solidFill>
                  <a:schemeClr val="dk1"/>
                </a:solidFill>
                <a:latin typeface="Arial"/>
                <a:ea typeface="Arial"/>
                <a:cs typeface="Arial"/>
                <a:sym typeface="Arial"/>
              </a:endParaRPr>
            </a:p>
          </p:txBody>
        </p:sp>
        <p:sp>
          <p:nvSpPr>
            <p:cNvPr id="299" name="Google Shape;299;p11"/>
            <p:cNvSpPr/>
            <p:nvPr/>
          </p:nvSpPr>
          <p:spPr>
            <a:xfrm>
              <a:off x="7949362" y="578168"/>
              <a:ext cx="1887187" cy="1887187"/>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1"/>
            <p:cNvSpPr/>
            <p:nvPr/>
          </p:nvSpPr>
          <p:spPr>
            <a:xfrm>
              <a:off x="8351550" y="980356"/>
              <a:ext cx="1082812" cy="1082812"/>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1"/>
            <p:cNvSpPr/>
            <p:nvPr/>
          </p:nvSpPr>
          <p:spPr>
            <a:xfrm>
              <a:off x="7346081" y="3053169"/>
              <a:ext cx="30937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1"/>
            <p:cNvSpPr txBox="1"/>
            <p:nvPr/>
          </p:nvSpPr>
          <p:spPr>
            <a:xfrm>
              <a:off x="7346081" y="3053169"/>
              <a:ext cx="30937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300"/>
                <a:buFont typeface="Arial"/>
                <a:buNone/>
              </a:pPr>
              <a:r>
                <a:rPr lang="en-GB" sz="2300" cap="none">
                  <a:solidFill>
                    <a:schemeClr val="dk1"/>
                  </a:solidFill>
                  <a:latin typeface="Arial"/>
                  <a:ea typeface="Arial"/>
                  <a:cs typeface="Arial"/>
                  <a:sym typeface="Arial"/>
                </a:rPr>
                <a:t>AUTO BODY MAINTENANCE.</a:t>
              </a:r>
              <a:endParaRPr sz="2300">
                <a:solidFill>
                  <a:schemeClr val="dk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6" name="Shape 306"/>
        <p:cNvGrpSpPr/>
        <p:nvPr/>
      </p:nvGrpSpPr>
      <p:grpSpPr>
        <a:xfrm>
          <a:off x="0" y="0"/>
          <a:ext cx="0" cy="0"/>
          <a:chOff x="0" y="0"/>
          <a:chExt cx="0" cy="0"/>
        </a:xfrm>
      </p:grpSpPr>
      <p:sp>
        <p:nvSpPr>
          <p:cNvPr id="307" name="Google Shape;307;p12"/>
          <p:cNvSpPr/>
          <p:nvPr/>
        </p:nvSpPr>
        <p:spPr>
          <a:xfrm>
            <a:off x="0"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08" name="Google Shape;308;p12"/>
          <p:cNvPicPr preferRelativeResize="0"/>
          <p:nvPr/>
        </p:nvPicPr>
        <p:blipFill rotWithShape="1">
          <a:blip r:embed="rId3">
            <a:alphaModFix/>
          </a:blip>
          <a:srcRect b="-2" l="8594" r="34441" t="0"/>
          <a:stretch/>
        </p:blipFill>
        <p:spPr>
          <a:xfrm>
            <a:off x="-9527" y="3725"/>
            <a:ext cx="5846165" cy="6850548"/>
          </a:xfrm>
          <a:prstGeom prst="rect">
            <a:avLst/>
          </a:prstGeom>
          <a:noFill/>
          <a:ln>
            <a:noFill/>
          </a:ln>
        </p:spPr>
      </p:pic>
      <p:grpSp>
        <p:nvGrpSpPr>
          <p:cNvPr id="309" name="Google Shape;309;p12"/>
          <p:cNvGrpSpPr/>
          <p:nvPr/>
        </p:nvGrpSpPr>
        <p:grpSpPr>
          <a:xfrm>
            <a:off x="-9527" y="-6558"/>
            <a:ext cx="6254832" cy="6874766"/>
            <a:chOff x="-9149" y="3725"/>
            <a:chExt cx="6254832" cy="6887203"/>
          </a:xfrm>
        </p:grpSpPr>
        <p:sp>
          <p:nvSpPr>
            <p:cNvPr id="310" name="Google Shape;310;p12"/>
            <p:cNvSpPr/>
            <p:nvPr/>
          </p:nvSpPr>
          <p:spPr>
            <a:xfrm>
              <a:off x="-9149" y="238645"/>
              <a:ext cx="5933139" cy="6387893"/>
            </a:xfrm>
            <a:custGeom>
              <a:rect b="b" l="l" r="r" t="t"/>
              <a:pathLst>
                <a:path extrusionOk="0" h="6335678" w="5933139">
                  <a:moveTo>
                    <a:pt x="5852909" y="2469528"/>
                  </a:moveTo>
                  <a:lnTo>
                    <a:pt x="5830799" y="2394015"/>
                  </a:lnTo>
                  <a:lnTo>
                    <a:pt x="5805878" y="2319439"/>
                  </a:lnTo>
                  <a:cubicBezTo>
                    <a:pt x="5797446" y="2294705"/>
                    <a:pt x="5787890" y="2270346"/>
                    <a:pt x="5778708" y="2245800"/>
                  </a:cubicBezTo>
                  <a:cubicBezTo>
                    <a:pt x="5740858" y="2148364"/>
                    <a:pt x="5699073" y="2052614"/>
                    <a:pt x="5652978" y="1959675"/>
                  </a:cubicBezTo>
                  <a:cubicBezTo>
                    <a:pt x="5559664" y="1773985"/>
                    <a:pt x="5450986" y="1597663"/>
                    <a:pt x="5327691" y="1432958"/>
                  </a:cubicBezTo>
                  <a:cubicBezTo>
                    <a:pt x="5204960" y="1268067"/>
                    <a:pt x="5068362" y="1114980"/>
                    <a:pt x="4921458" y="973322"/>
                  </a:cubicBezTo>
                  <a:cubicBezTo>
                    <a:pt x="4774742" y="831665"/>
                    <a:pt x="4616408" y="703125"/>
                    <a:pt x="4450018" y="586764"/>
                  </a:cubicBezTo>
                  <a:cubicBezTo>
                    <a:pt x="4366822" y="528489"/>
                    <a:pt x="4281003" y="474337"/>
                    <a:pt x="4193311" y="423558"/>
                  </a:cubicBezTo>
                  <a:cubicBezTo>
                    <a:pt x="4105806" y="372404"/>
                    <a:pt x="4015865" y="325560"/>
                    <a:pt x="3924237" y="281901"/>
                  </a:cubicBezTo>
                  <a:cubicBezTo>
                    <a:pt x="3740983" y="195333"/>
                    <a:pt x="3549483" y="125067"/>
                    <a:pt x="3352175" y="75786"/>
                  </a:cubicBezTo>
                  <a:cubicBezTo>
                    <a:pt x="3253428" y="51240"/>
                    <a:pt x="3153368" y="31565"/>
                    <a:pt x="3051997" y="19011"/>
                  </a:cubicBezTo>
                  <a:cubicBezTo>
                    <a:pt x="2950814" y="5895"/>
                    <a:pt x="2848506" y="-851"/>
                    <a:pt x="2745823" y="86"/>
                  </a:cubicBezTo>
                  <a:cubicBezTo>
                    <a:pt x="2543643" y="1585"/>
                    <a:pt x="2341838" y="20135"/>
                    <a:pt x="2141720" y="55550"/>
                  </a:cubicBezTo>
                  <a:cubicBezTo>
                    <a:pt x="1941976" y="91339"/>
                    <a:pt x="1743356" y="143055"/>
                    <a:pt x="1551295" y="216319"/>
                  </a:cubicBezTo>
                  <a:cubicBezTo>
                    <a:pt x="1359233" y="289396"/>
                    <a:pt x="1173917" y="383459"/>
                    <a:pt x="1001718" y="498134"/>
                  </a:cubicBezTo>
                  <a:cubicBezTo>
                    <a:pt x="915712" y="555659"/>
                    <a:pt x="832141" y="617119"/>
                    <a:pt x="754755" y="685886"/>
                  </a:cubicBezTo>
                  <a:cubicBezTo>
                    <a:pt x="677555" y="754841"/>
                    <a:pt x="604666" y="828293"/>
                    <a:pt x="533462" y="903056"/>
                  </a:cubicBezTo>
                  <a:cubicBezTo>
                    <a:pt x="323413" y="1125660"/>
                    <a:pt x="143906" y="1376370"/>
                    <a:pt x="0" y="1646568"/>
                  </a:cubicBezTo>
                  <a:lnTo>
                    <a:pt x="0" y="4709059"/>
                  </a:lnTo>
                  <a:cubicBezTo>
                    <a:pt x="37850" y="4776702"/>
                    <a:pt x="78136" y="4843033"/>
                    <a:pt x="120671" y="4907491"/>
                  </a:cubicBezTo>
                  <a:cubicBezTo>
                    <a:pt x="234034" y="5078941"/>
                    <a:pt x="365198" y="5239336"/>
                    <a:pt x="507979" y="5384178"/>
                  </a:cubicBezTo>
                  <a:cubicBezTo>
                    <a:pt x="650948" y="5529395"/>
                    <a:pt x="805909" y="5662059"/>
                    <a:pt x="972112" y="5778607"/>
                  </a:cubicBezTo>
                  <a:cubicBezTo>
                    <a:pt x="1055308" y="5836881"/>
                    <a:pt x="1141314" y="5890846"/>
                    <a:pt x="1229943" y="5939939"/>
                  </a:cubicBezTo>
                  <a:cubicBezTo>
                    <a:pt x="1318385" y="5989406"/>
                    <a:pt x="1409450" y="6033815"/>
                    <a:pt x="1502389" y="6073913"/>
                  </a:cubicBezTo>
                  <a:cubicBezTo>
                    <a:pt x="1874145" y="6233559"/>
                    <a:pt x="2272884" y="6320689"/>
                    <a:pt x="2673870" y="6333993"/>
                  </a:cubicBezTo>
                  <a:lnTo>
                    <a:pt x="2749196" y="6335679"/>
                  </a:lnTo>
                  <a:lnTo>
                    <a:pt x="2787983" y="6335492"/>
                  </a:lnTo>
                  <a:lnTo>
                    <a:pt x="2826770" y="6334368"/>
                  </a:lnTo>
                  <a:cubicBezTo>
                    <a:pt x="2878486" y="6332494"/>
                    <a:pt x="2930390" y="6327247"/>
                    <a:pt x="2981918" y="6319939"/>
                  </a:cubicBezTo>
                  <a:cubicBezTo>
                    <a:pt x="3085163" y="6304949"/>
                    <a:pt x="3187096" y="6278529"/>
                    <a:pt x="3285282" y="6241803"/>
                  </a:cubicBezTo>
                  <a:cubicBezTo>
                    <a:pt x="3383467" y="6205265"/>
                    <a:pt x="3477530" y="6158608"/>
                    <a:pt x="3566347" y="6104831"/>
                  </a:cubicBezTo>
                  <a:cubicBezTo>
                    <a:pt x="3655164" y="6051053"/>
                    <a:pt x="3739109" y="5990905"/>
                    <a:pt x="3818369" y="5926823"/>
                  </a:cubicBezTo>
                  <a:cubicBezTo>
                    <a:pt x="3897630" y="5862739"/>
                    <a:pt x="3973143" y="5795471"/>
                    <a:pt x="4044908" y="5726329"/>
                  </a:cubicBezTo>
                  <a:cubicBezTo>
                    <a:pt x="4080884" y="5691852"/>
                    <a:pt x="4116299" y="5656999"/>
                    <a:pt x="4151151" y="5622147"/>
                  </a:cubicBezTo>
                  <a:cubicBezTo>
                    <a:pt x="4185816" y="5586920"/>
                    <a:pt x="4220106" y="5552068"/>
                    <a:pt x="4253834" y="5516841"/>
                  </a:cubicBezTo>
                  <a:cubicBezTo>
                    <a:pt x="4321289" y="5446388"/>
                    <a:pt x="4387808" y="5376871"/>
                    <a:pt x="4452453" y="5306979"/>
                  </a:cubicBezTo>
                  <a:lnTo>
                    <a:pt x="4548578" y="5202797"/>
                  </a:lnTo>
                  <a:lnTo>
                    <a:pt x="4596546" y="5151456"/>
                  </a:lnTo>
                  <a:cubicBezTo>
                    <a:pt x="4612661" y="5134592"/>
                    <a:pt x="4627276" y="5119040"/>
                    <a:pt x="4643016" y="5103300"/>
                  </a:cubicBezTo>
                  <a:cubicBezTo>
                    <a:pt x="4674308" y="5072196"/>
                    <a:pt x="4706162" y="5041841"/>
                    <a:pt x="4739515" y="5013172"/>
                  </a:cubicBezTo>
                  <a:cubicBezTo>
                    <a:pt x="4772493" y="4984128"/>
                    <a:pt x="4806596" y="4956397"/>
                    <a:pt x="4842198" y="4930164"/>
                  </a:cubicBezTo>
                  <a:cubicBezTo>
                    <a:pt x="4913026" y="4876949"/>
                    <a:pt x="4988914" y="4828980"/>
                    <a:pt x="5071360" y="4780449"/>
                  </a:cubicBezTo>
                  <a:cubicBezTo>
                    <a:pt x="5153243" y="4731544"/>
                    <a:pt x="5243372" y="4682076"/>
                    <a:pt x="5332001" y="4615932"/>
                  </a:cubicBezTo>
                  <a:cubicBezTo>
                    <a:pt x="5354111" y="4599443"/>
                    <a:pt x="5376035" y="4582205"/>
                    <a:pt x="5397396" y="4563655"/>
                  </a:cubicBezTo>
                  <a:cubicBezTo>
                    <a:pt x="5418757" y="4545104"/>
                    <a:pt x="5439368" y="4525617"/>
                    <a:pt x="5459417" y="4505380"/>
                  </a:cubicBezTo>
                  <a:cubicBezTo>
                    <a:pt x="5499329" y="4464719"/>
                    <a:pt x="5535493" y="4420311"/>
                    <a:pt x="5567159" y="4374029"/>
                  </a:cubicBezTo>
                  <a:cubicBezTo>
                    <a:pt x="5599388" y="4328121"/>
                    <a:pt x="5626558" y="4279965"/>
                    <a:pt x="5651292" y="4231810"/>
                  </a:cubicBezTo>
                  <a:cubicBezTo>
                    <a:pt x="5675651" y="4183466"/>
                    <a:pt x="5697012" y="4134561"/>
                    <a:pt x="5716686" y="4085655"/>
                  </a:cubicBezTo>
                  <a:cubicBezTo>
                    <a:pt x="5756223" y="3987845"/>
                    <a:pt x="5789576" y="3891158"/>
                    <a:pt x="5820681" y="3791848"/>
                  </a:cubicBezTo>
                  <a:cubicBezTo>
                    <a:pt x="5851972" y="3692726"/>
                    <a:pt x="5878955" y="3591167"/>
                    <a:pt x="5898629" y="3487922"/>
                  </a:cubicBezTo>
                  <a:cubicBezTo>
                    <a:pt x="5918116" y="3384490"/>
                    <a:pt x="5929172" y="3279372"/>
                    <a:pt x="5932170" y="3174066"/>
                  </a:cubicBezTo>
                  <a:cubicBezTo>
                    <a:pt x="5937604" y="2963454"/>
                    <a:pt x="5920552" y="2750968"/>
                    <a:pt x="5872209" y="2545978"/>
                  </a:cubicBezTo>
                  <a:cubicBezTo>
                    <a:pt x="5865838" y="2520307"/>
                    <a:pt x="5860029" y="2494637"/>
                    <a:pt x="5852909" y="2469528"/>
                  </a:cubicBezTo>
                  <a:close/>
                  <a:moveTo>
                    <a:pt x="5507386" y="3724580"/>
                  </a:moveTo>
                  <a:cubicBezTo>
                    <a:pt x="5497830" y="3814521"/>
                    <a:pt x="5480591" y="3905586"/>
                    <a:pt x="5453609" y="3989906"/>
                  </a:cubicBezTo>
                  <a:cubicBezTo>
                    <a:pt x="5426439" y="4074413"/>
                    <a:pt x="5390088" y="4152924"/>
                    <a:pt x="5344181" y="4220380"/>
                  </a:cubicBezTo>
                  <a:cubicBezTo>
                    <a:pt x="5297898" y="4287835"/>
                    <a:pt x="5241311" y="4342549"/>
                    <a:pt x="5171419" y="4388644"/>
                  </a:cubicBezTo>
                  <a:cubicBezTo>
                    <a:pt x="5136755" y="4411879"/>
                    <a:pt x="5098342" y="4433052"/>
                    <a:pt x="5057868" y="4453851"/>
                  </a:cubicBezTo>
                  <a:cubicBezTo>
                    <a:pt x="5017395" y="4474837"/>
                    <a:pt x="4974298" y="4495449"/>
                    <a:pt x="4930265" y="4516810"/>
                  </a:cubicBezTo>
                  <a:cubicBezTo>
                    <a:pt x="4841823" y="4559719"/>
                    <a:pt x="4748696" y="4607126"/>
                    <a:pt x="4660067" y="4664276"/>
                  </a:cubicBezTo>
                  <a:cubicBezTo>
                    <a:pt x="4571251" y="4721238"/>
                    <a:pt x="4486181" y="4786071"/>
                    <a:pt x="4408794" y="4857836"/>
                  </a:cubicBezTo>
                  <a:cubicBezTo>
                    <a:pt x="4389682" y="4875637"/>
                    <a:pt x="4370008" y="4894375"/>
                    <a:pt x="4352207" y="4911988"/>
                  </a:cubicBezTo>
                  <a:lnTo>
                    <a:pt x="4299366" y="4965390"/>
                  </a:lnTo>
                  <a:cubicBezTo>
                    <a:pt x="4264514" y="5001179"/>
                    <a:pt x="4230599" y="5037531"/>
                    <a:pt x="4197621" y="5074257"/>
                  </a:cubicBezTo>
                  <a:cubicBezTo>
                    <a:pt x="4131664" y="5147896"/>
                    <a:pt x="4070204" y="5223784"/>
                    <a:pt x="4008744" y="5297985"/>
                  </a:cubicBezTo>
                  <a:lnTo>
                    <a:pt x="3917304" y="5409100"/>
                  </a:lnTo>
                  <a:cubicBezTo>
                    <a:pt x="3886949" y="5446013"/>
                    <a:pt x="3856782" y="5482364"/>
                    <a:pt x="3826052" y="5518153"/>
                  </a:cubicBezTo>
                  <a:cubicBezTo>
                    <a:pt x="3764592" y="5589544"/>
                    <a:pt x="3702758" y="5659435"/>
                    <a:pt x="3637925" y="5725017"/>
                  </a:cubicBezTo>
                  <a:cubicBezTo>
                    <a:pt x="3573093" y="5790412"/>
                    <a:pt x="3505637" y="5852059"/>
                    <a:pt x="3433497" y="5906586"/>
                  </a:cubicBezTo>
                  <a:cubicBezTo>
                    <a:pt x="3361544" y="5961112"/>
                    <a:pt x="3285469" y="6009268"/>
                    <a:pt x="3204522" y="6046744"/>
                  </a:cubicBezTo>
                  <a:cubicBezTo>
                    <a:pt x="3123763" y="6084594"/>
                    <a:pt x="3038506" y="6112513"/>
                    <a:pt x="2950439" y="6129190"/>
                  </a:cubicBezTo>
                  <a:cubicBezTo>
                    <a:pt x="2906405" y="6137809"/>
                    <a:pt x="2861810" y="6143055"/>
                    <a:pt x="2816839" y="6146428"/>
                  </a:cubicBezTo>
                  <a:cubicBezTo>
                    <a:pt x="2794354" y="6147927"/>
                    <a:pt x="2771681" y="6148677"/>
                    <a:pt x="2749009" y="6149051"/>
                  </a:cubicBezTo>
                  <a:lnTo>
                    <a:pt x="2678930" y="6148677"/>
                  </a:lnTo>
                  <a:cubicBezTo>
                    <a:pt x="2491927" y="6144367"/>
                    <a:pt x="2305675" y="6116260"/>
                    <a:pt x="2125793" y="6065481"/>
                  </a:cubicBezTo>
                  <a:cubicBezTo>
                    <a:pt x="1945911" y="6014515"/>
                    <a:pt x="1773524" y="5940501"/>
                    <a:pt x="1610506" y="5851310"/>
                  </a:cubicBezTo>
                  <a:cubicBezTo>
                    <a:pt x="1528997" y="5806714"/>
                    <a:pt x="1449924" y="5757808"/>
                    <a:pt x="1373099" y="5706279"/>
                  </a:cubicBezTo>
                  <a:lnTo>
                    <a:pt x="1315949" y="5666743"/>
                  </a:lnTo>
                  <a:lnTo>
                    <a:pt x="1259923" y="5625894"/>
                  </a:lnTo>
                  <a:lnTo>
                    <a:pt x="1204647" y="5583922"/>
                  </a:lnTo>
                  <a:cubicBezTo>
                    <a:pt x="1186284" y="5569869"/>
                    <a:pt x="1168483" y="5555066"/>
                    <a:pt x="1150308" y="5540826"/>
                  </a:cubicBezTo>
                  <a:cubicBezTo>
                    <a:pt x="1006402" y="5424839"/>
                    <a:pt x="872615" y="5296860"/>
                    <a:pt x="751569" y="5158015"/>
                  </a:cubicBezTo>
                  <a:cubicBezTo>
                    <a:pt x="721214" y="5123350"/>
                    <a:pt x="691983" y="5087935"/>
                    <a:pt x="663315" y="5052146"/>
                  </a:cubicBezTo>
                  <a:cubicBezTo>
                    <a:pt x="635021" y="5016170"/>
                    <a:pt x="607289" y="4980006"/>
                    <a:pt x="580869" y="4942718"/>
                  </a:cubicBezTo>
                  <a:cubicBezTo>
                    <a:pt x="527654" y="4868517"/>
                    <a:pt x="478186" y="4791880"/>
                    <a:pt x="432279" y="4713369"/>
                  </a:cubicBezTo>
                  <a:cubicBezTo>
                    <a:pt x="340651" y="4556159"/>
                    <a:pt x="264764" y="4390330"/>
                    <a:pt x="205553" y="4219443"/>
                  </a:cubicBezTo>
                  <a:cubicBezTo>
                    <a:pt x="146154" y="4048555"/>
                    <a:pt x="104369" y="3872045"/>
                    <a:pt x="79448" y="3693850"/>
                  </a:cubicBezTo>
                  <a:cubicBezTo>
                    <a:pt x="67268" y="3604659"/>
                    <a:pt x="58087" y="3515092"/>
                    <a:pt x="53590" y="3425339"/>
                  </a:cubicBezTo>
                  <a:cubicBezTo>
                    <a:pt x="47969" y="3335585"/>
                    <a:pt x="47406" y="3245644"/>
                    <a:pt x="49655" y="3155890"/>
                  </a:cubicBezTo>
                  <a:cubicBezTo>
                    <a:pt x="52278" y="3066137"/>
                    <a:pt x="58274" y="2976383"/>
                    <a:pt x="67830" y="2886817"/>
                  </a:cubicBezTo>
                  <a:cubicBezTo>
                    <a:pt x="77761" y="2797438"/>
                    <a:pt x="91253" y="2708246"/>
                    <a:pt x="108679" y="2619992"/>
                  </a:cubicBezTo>
                  <a:cubicBezTo>
                    <a:pt x="143906" y="2443108"/>
                    <a:pt x="195809" y="2269409"/>
                    <a:pt x="263077" y="2101520"/>
                  </a:cubicBezTo>
                  <a:cubicBezTo>
                    <a:pt x="397614" y="1765740"/>
                    <a:pt x="593048" y="1453382"/>
                    <a:pt x="837575" y="1186370"/>
                  </a:cubicBezTo>
                  <a:cubicBezTo>
                    <a:pt x="898473" y="1119289"/>
                    <a:pt x="964242" y="1056893"/>
                    <a:pt x="1031698" y="996932"/>
                  </a:cubicBezTo>
                  <a:cubicBezTo>
                    <a:pt x="1099154" y="936784"/>
                    <a:pt x="1166235" y="876261"/>
                    <a:pt x="1236688" y="819298"/>
                  </a:cubicBezTo>
                  <a:cubicBezTo>
                    <a:pt x="1377221" y="704999"/>
                    <a:pt x="1526935" y="600442"/>
                    <a:pt x="1687143" y="511438"/>
                  </a:cubicBezTo>
                  <a:cubicBezTo>
                    <a:pt x="1847163" y="422621"/>
                    <a:pt x="2017676" y="348795"/>
                    <a:pt x="2196246" y="300639"/>
                  </a:cubicBezTo>
                  <a:cubicBezTo>
                    <a:pt x="2374629" y="251921"/>
                    <a:pt x="2560320" y="227749"/>
                    <a:pt x="2745823" y="229248"/>
                  </a:cubicBezTo>
                  <a:cubicBezTo>
                    <a:pt x="2837076" y="230372"/>
                    <a:pt x="2928516" y="238055"/>
                    <a:pt x="3019206" y="252108"/>
                  </a:cubicBezTo>
                  <a:cubicBezTo>
                    <a:pt x="3109710" y="266724"/>
                    <a:pt x="3199650" y="286773"/>
                    <a:pt x="3288092" y="313006"/>
                  </a:cubicBezTo>
                  <a:cubicBezTo>
                    <a:pt x="3376347" y="339426"/>
                    <a:pt x="3463477" y="370343"/>
                    <a:pt x="3548172" y="407069"/>
                  </a:cubicBezTo>
                  <a:cubicBezTo>
                    <a:pt x="3569345" y="416438"/>
                    <a:pt x="3590519" y="425432"/>
                    <a:pt x="3611505" y="435176"/>
                  </a:cubicBezTo>
                  <a:lnTo>
                    <a:pt x="3674089" y="464968"/>
                  </a:lnTo>
                  <a:lnTo>
                    <a:pt x="3735736" y="496823"/>
                  </a:lnTo>
                  <a:cubicBezTo>
                    <a:pt x="3756160" y="507690"/>
                    <a:pt x="3776397" y="519120"/>
                    <a:pt x="3796634" y="530176"/>
                  </a:cubicBezTo>
                  <a:cubicBezTo>
                    <a:pt x="3957965" y="621054"/>
                    <a:pt x="4110303" y="728046"/>
                    <a:pt x="4251585" y="847405"/>
                  </a:cubicBezTo>
                  <a:cubicBezTo>
                    <a:pt x="4393242" y="966390"/>
                    <a:pt x="4524781" y="1096991"/>
                    <a:pt x="4644515" y="1236775"/>
                  </a:cubicBezTo>
                  <a:cubicBezTo>
                    <a:pt x="4704663" y="1306479"/>
                    <a:pt x="4762375" y="1378057"/>
                    <a:pt x="4816527" y="1451883"/>
                  </a:cubicBezTo>
                  <a:cubicBezTo>
                    <a:pt x="4870679" y="1525897"/>
                    <a:pt x="4922020" y="1601598"/>
                    <a:pt x="4970738" y="1678610"/>
                  </a:cubicBezTo>
                  <a:cubicBezTo>
                    <a:pt x="5067799" y="1833008"/>
                    <a:pt x="5152494" y="1993965"/>
                    <a:pt x="5223885" y="2159232"/>
                  </a:cubicBezTo>
                  <a:cubicBezTo>
                    <a:pt x="5295275" y="2324686"/>
                    <a:pt x="5349615" y="2495199"/>
                    <a:pt x="5395709" y="2666087"/>
                  </a:cubicBezTo>
                  <a:cubicBezTo>
                    <a:pt x="5418757" y="2751718"/>
                    <a:pt x="5440680" y="2837537"/>
                    <a:pt x="5458855" y="2924292"/>
                  </a:cubicBezTo>
                  <a:cubicBezTo>
                    <a:pt x="5477406" y="3011048"/>
                    <a:pt x="5490522" y="3098740"/>
                    <a:pt x="5499142" y="3186995"/>
                  </a:cubicBezTo>
                  <a:cubicBezTo>
                    <a:pt x="5507761" y="3275250"/>
                    <a:pt x="5513944" y="3364254"/>
                    <a:pt x="5516755" y="3454007"/>
                  </a:cubicBezTo>
                  <a:cubicBezTo>
                    <a:pt x="5518629" y="3543761"/>
                    <a:pt x="5516755" y="3634264"/>
                    <a:pt x="5507386" y="3724580"/>
                  </a:cubicBez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1" name="Google Shape;311;p12"/>
            <p:cNvSpPr/>
            <p:nvPr/>
          </p:nvSpPr>
          <p:spPr>
            <a:xfrm>
              <a:off x="-9149" y="241478"/>
              <a:ext cx="5953893" cy="6434152"/>
            </a:xfrm>
            <a:custGeom>
              <a:rect b="b" l="l" r="r" t="t"/>
              <a:pathLst>
                <a:path extrusionOk="0" h="6434152" w="5953893">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317011" y="3797009"/>
                  </a:moveTo>
                  <a:cubicBezTo>
                    <a:pt x="5275976" y="3943538"/>
                    <a:pt x="5228756" y="4045658"/>
                    <a:pt x="5176478" y="4100747"/>
                  </a:cubicBezTo>
                  <a:cubicBezTo>
                    <a:pt x="5131883" y="4147591"/>
                    <a:pt x="5061991" y="4186004"/>
                    <a:pt x="4942257" y="4250274"/>
                  </a:cubicBezTo>
                  <a:cubicBezTo>
                    <a:pt x="4753381" y="4351458"/>
                    <a:pt x="4494613" y="4489929"/>
                    <a:pt x="4216171" y="4773243"/>
                  </a:cubicBezTo>
                  <a:cubicBezTo>
                    <a:pt x="4106555" y="4884733"/>
                    <a:pt x="4004247" y="4997159"/>
                    <a:pt x="3905125" y="5105837"/>
                  </a:cubicBezTo>
                  <a:cubicBezTo>
                    <a:pt x="3701071" y="5329753"/>
                    <a:pt x="3508260" y="5541302"/>
                    <a:pt x="3308329" y="5682022"/>
                  </a:cubicBezTo>
                  <a:cubicBezTo>
                    <a:pt x="3122826" y="5812624"/>
                    <a:pt x="2947441" y="5870898"/>
                    <a:pt x="2739452" y="5870898"/>
                  </a:cubicBezTo>
                  <a:cubicBezTo>
                    <a:pt x="2357765" y="5870898"/>
                    <a:pt x="1990319" y="5788452"/>
                    <a:pt x="1647419" y="5625809"/>
                  </a:cubicBezTo>
                  <a:cubicBezTo>
                    <a:pt x="1319509" y="5470286"/>
                    <a:pt x="1019893" y="5240187"/>
                    <a:pt x="781175" y="4960620"/>
                  </a:cubicBezTo>
                  <a:cubicBezTo>
                    <a:pt x="579370" y="4724151"/>
                    <a:pt x="421598" y="4456576"/>
                    <a:pt x="312545" y="4165205"/>
                  </a:cubicBezTo>
                  <a:cubicBezTo>
                    <a:pt x="199369" y="3863153"/>
                    <a:pt x="142032" y="3544237"/>
                    <a:pt x="142032" y="3217451"/>
                  </a:cubicBezTo>
                  <a:cubicBezTo>
                    <a:pt x="142032" y="2857688"/>
                    <a:pt x="211174" y="2509166"/>
                    <a:pt x="347210" y="2181444"/>
                  </a:cubicBezTo>
                  <a:cubicBezTo>
                    <a:pt x="478561" y="1865339"/>
                    <a:pt x="666688" y="1581275"/>
                    <a:pt x="906155" y="1337497"/>
                  </a:cubicBezTo>
                  <a:cubicBezTo>
                    <a:pt x="1396334" y="838512"/>
                    <a:pt x="2047469" y="563818"/>
                    <a:pt x="2739265" y="563818"/>
                  </a:cubicBezTo>
                  <a:cubicBezTo>
                    <a:pt x="3094157" y="563818"/>
                    <a:pt x="3478280" y="673808"/>
                    <a:pt x="3849849" y="881796"/>
                  </a:cubicBezTo>
                  <a:cubicBezTo>
                    <a:pt x="4226851" y="1092783"/>
                    <a:pt x="4567316" y="1390338"/>
                    <a:pt x="4834515" y="1742419"/>
                  </a:cubicBezTo>
                  <a:cubicBezTo>
                    <a:pt x="5070798" y="2053653"/>
                    <a:pt x="5240374" y="2399363"/>
                    <a:pt x="5325256" y="2742076"/>
                  </a:cubicBezTo>
                  <a:cubicBezTo>
                    <a:pt x="5414634" y="3102964"/>
                    <a:pt x="5411824" y="3458044"/>
                    <a:pt x="5317011" y="3797009"/>
                  </a:cubicBez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2" name="Google Shape;312;p12"/>
            <p:cNvSpPr/>
            <p:nvPr/>
          </p:nvSpPr>
          <p:spPr>
            <a:xfrm>
              <a:off x="-9149" y="231462"/>
              <a:ext cx="5953893" cy="6444167"/>
            </a:xfrm>
            <a:custGeom>
              <a:rect b="b" l="l" r="r" t="t"/>
              <a:pathLst>
                <a:path extrusionOk="0" h="6434152" w="5953893">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208520" y="3766654"/>
                  </a:moveTo>
                  <a:cubicBezTo>
                    <a:pt x="5173667" y="3891634"/>
                    <a:pt x="5133194" y="3982699"/>
                    <a:pt x="5094782" y="4022985"/>
                  </a:cubicBezTo>
                  <a:cubicBezTo>
                    <a:pt x="5060492" y="4058962"/>
                    <a:pt x="4984792" y="4099435"/>
                    <a:pt x="4888855" y="4150777"/>
                  </a:cubicBezTo>
                  <a:cubicBezTo>
                    <a:pt x="4693420" y="4255333"/>
                    <a:pt x="4426033" y="4398489"/>
                    <a:pt x="4135411" y="4694170"/>
                  </a:cubicBezTo>
                  <a:cubicBezTo>
                    <a:pt x="4024297" y="4807158"/>
                    <a:pt x="3921239" y="4920334"/>
                    <a:pt x="3821555" y="5029762"/>
                  </a:cubicBezTo>
                  <a:cubicBezTo>
                    <a:pt x="3385341" y="5508324"/>
                    <a:pt x="3138940" y="5758097"/>
                    <a:pt x="2739265" y="5758097"/>
                  </a:cubicBezTo>
                  <a:cubicBezTo>
                    <a:pt x="2374442" y="5758097"/>
                    <a:pt x="2023297" y="5679211"/>
                    <a:pt x="1695575" y="5523876"/>
                  </a:cubicBezTo>
                  <a:cubicBezTo>
                    <a:pt x="1381906" y="5375098"/>
                    <a:pt x="1095219" y="5154930"/>
                    <a:pt x="866619" y="4887356"/>
                  </a:cubicBezTo>
                  <a:cubicBezTo>
                    <a:pt x="673246" y="4661005"/>
                    <a:pt x="522220" y="4404673"/>
                    <a:pt x="417851" y="4125481"/>
                  </a:cubicBezTo>
                  <a:cubicBezTo>
                    <a:pt x="309547" y="3836171"/>
                    <a:pt x="254645" y="3530558"/>
                    <a:pt x="254645" y="3217264"/>
                  </a:cubicBezTo>
                  <a:cubicBezTo>
                    <a:pt x="254645" y="2872490"/>
                    <a:pt x="320790" y="2538585"/>
                    <a:pt x="451204" y="2224540"/>
                  </a:cubicBezTo>
                  <a:cubicBezTo>
                    <a:pt x="577121" y="1921739"/>
                    <a:pt x="757191" y="1649855"/>
                    <a:pt x="986540" y="1416383"/>
                  </a:cubicBezTo>
                  <a:cubicBezTo>
                    <a:pt x="1455357" y="939134"/>
                    <a:pt x="2078011" y="676244"/>
                    <a:pt x="2739452" y="676244"/>
                  </a:cubicBezTo>
                  <a:cubicBezTo>
                    <a:pt x="3075232" y="676244"/>
                    <a:pt x="3440243" y="781175"/>
                    <a:pt x="3794947" y="979795"/>
                  </a:cubicBezTo>
                  <a:cubicBezTo>
                    <a:pt x="4158459" y="1183286"/>
                    <a:pt x="4486931" y="1470348"/>
                    <a:pt x="4744762" y="1810250"/>
                  </a:cubicBezTo>
                  <a:cubicBezTo>
                    <a:pt x="4971862" y="2109491"/>
                    <a:pt x="5134693" y="2440961"/>
                    <a:pt x="5215827" y="2768871"/>
                  </a:cubicBezTo>
                  <a:cubicBezTo>
                    <a:pt x="5300334" y="3110834"/>
                    <a:pt x="5297898" y="3446614"/>
                    <a:pt x="5208520" y="3766654"/>
                  </a:cubicBez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3" name="Google Shape;313;p12"/>
            <p:cNvSpPr/>
            <p:nvPr/>
          </p:nvSpPr>
          <p:spPr>
            <a:xfrm>
              <a:off x="-9149" y="3725"/>
              <a:ext cx="5855313" cy="6880645"/>
            </a:xfrm>
            <a:custGeom>
              <a:rect b="b" l="l" r="r" t="t"/>
              <a:pathLst>
                <a:path extrusionOk="0" h="6880645" w="5855313">
                  <a:moveTo>
                    <a:pt x="5855313" y="4717843"/>
                  </a:moveTo>
                  <a:lnTo>
                    <a:pt x="5855313" y="6880645"/>
                  </a:lnTo>
                  <a:lnTo>
                    <a:pt x="0" y="6880645"/>
                  </a:lnTo>
                  <a:lnTo>
                    <a:pt x="0" y="5268859"/>
                  </a:lnTo>
                  <a:lnTo>
                    <a:pt x="36130" y="5327430"/>
                  </a:lnTo>
                  <a:cubicBezTo>
                    <a:pt x="631370" y="6195172"/>
                    <a:pt x="1639396" y="6765687"/>
                    <a:pt x="2782721" y="6765687"/>
                  </a:cubicBezTo>
                  <a:cubicBezTo>
                    <a:pt x="4154711" y="6765687"/>
                    <a:pt x="5331871" y="5944145"/>
                    <a:pt x="5834702" y="4773305"/>
                  </a:cubicBezTo>
                  <a:close/>
                  <a:moveTo>
                    <a:pt x="9148" y="0"/>
                  </a:moveTo>
                  <a:lnTo>
                    <a:pt x="5855312" y="0"/>
                  </a:lnTo>
                  <a:lnTo>
                    <a:pt x="5855312" y="96759"/>
                  </a:lnTo>
                  <a:lnTo>
                    <a:pt x="5855313" y="96759"/>
                  </a:lnTo>
                  <a:lnTo>
                    <a:pt x="5855313" y="2289203"/>
                  </a:lnTo>
                  <a:lnTo>
                    <a:pt x="5834702" y="2233742"/>
                  </a:lnTo>
                  <a:cubicBezTo>
                    <a:pt x="5331871" y="1062902"/>
                    <a:pt x="4154711" y="241359"/>
                    <a:pt x="2782721" y="241359"/>
                  </a:cubicBezTo>
                  <a:cubicBezTo>
                    <a:pt x="1639396" y="241359"/>
                    <a:pt x="631370" y="811875"/>
                    <a:pt x="36130" y="1679616"/>
                  </a:cubicBezTo>
                  <a:lnTo>
                    <a:pt x="0" y="1738187"/>
                  </a:lnTo>
                  <a:lnTo>
                    <a:pt x="0" y="96759"/>
                  </a:lnTo>
                  <a:lnTo>
                    <a:pt x="9148" y="96759"/>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4" name="Google Shape;314;p12"/>
            <p:cNvSpPr/>
            <p:nvPr/>
          </p:nvSpPr>
          <p:spPr>
            <a:xfrm>
              <a:off x="-9149" y="26370"/>
              <a:ext cx="6254832" cy="6864558"/>
            </a:xfrm>
            <a:custGeom>
              <a:rect b="b" l="l" r="r" t="t"/>
              <a:pathLst>
                <a:path extrusionOk="0" h="6864558" w="6254832">
                  <a:moveTo>
                    <a:pt x="2766060" y="0"/>
                  </a:moveTo>
                  <a:cubicBezTo>
                    <a:pt x="1639549" y="0"/>
                    <a:pt x="637831" y="525405"/>
                    <a:pt x="0" y="1340683"/>
                  </a:cubicBezTo>
                  <a:lnTo>
                    <a:pt x="0" y="2201306"/>
                  </a:lnTo>
                  <a:cubicBezTo>
                    <a:pt x="375" y="2200181"/>
                    <a:pt x="937" y="2198870"/>
                    <a:pt x="1312" y="2197746"/>
                  </a:cubicBezTo>
                  <a:cubicBezTo>
                    <a:pt x="142969" y="1837045"/>
                    <a:pt x="347959" y="1497143"/>
                    <a:pt x="612723" y="1201649"/>
                  </a:cubicBezTo>
                  <a:cubicBezTo>
                    <a:pt x="876550" y="906155"/>
                    <a:pt x="1201836" y="655258"/>
                    <a:pt x="1571344" y="483245"/>
                  </a:cubicBezTo>
                  <a:lnTo>
                    <a:pt x="1641235" y="452328"/>
                  </a:lnTo>
                  <a:cubicBezTo>
                    <a:pt x="1664658" y="442210"/>
                    <a:pt x="1687518" y="430967"/>
                    <a:pt x="1711502" y="422348"/>
                  </a:cubicBezTo>
                  <a:lnTo>
                    <a:pt x="1783080" y="395178"/>
                  </a:lnTo>
                  <a:cubicBezTo>
                    <a:pt x="1807064" y="386372"/>
                    <a:pt x="1830674" y="376441"/>
                    <a:pt x="1855220" y="369133"/>
                  </a:cubicBezTo>
                  <a:lnTo>
                    <a:pt x="1928297" y="345711"/>
                  </a:lnTo>
                  <a:cubicBezTo>
                    <a:pt x="1952656" y="338028"/>
                    <a:pt x="1976828" y="329409"/>
                    <a:pt x="2001749" y="323600"/>
                  </a:cubicBezTo>
                  <a:lnTo>
                    <a:pt x="2076138" y="304300"/>
                  </a:lnTo>
                  <a:lnTo>
                    <a:pt x="2113426" y="294744"/>
                  </a:lnTo>
                  <a:lnTo>
                    <a:pt x="2132163" y="290060"/>
                  </a:lnTo>
                  <a:lnTo>
                    <a:pt x="2151089" y="286312"/>
                  </a:lnTo>
                  <a:cubicBezTo>
                    <a:pt x="2351395" y="241716"/>
                    <a:pt x="2557322" y="219044"/>
                    <a:pt x="2763249" y="218482"/>
                  </a:cubicBezTo>
                  <a:cubicBezTo>
                    <a:pt x="2968802" y="218294"/>
                    <a:pt x="3174167" y="247900"/>
                    <a:pt x="3372225" y="301302"/>
                  </a:cubicBezTo>
                  <a:cubicBezTo>
                    <a:pt x="3471347" y="327910"/>
                    <a:pt x="3568596" y="360513"/>
                    <a:pt x="3663596" y="398364"/>
                  </a:cubicBezTo>
                  <a:cubicBezTo>
                    <a:pt x="3758784" y="435652"/>
                    <a:pt x="3851348" y="479311"/>
                    <a:pt x="3941663" y="526717"/>
                  </a:cubicBezTo>
                  <a:cubicBezTo>
                    <a:pt x="4031979" y="573936"/>
                    <a:pt x="4119297" y="626402"/>
                    <a:pt x="4204366" y="681678"/>
                  </a:cubicBezTo>
                  <a:cubicBezTo>
                    <a:pt x="4289060" y="737516"/>
                    <a:pt x="4370944" y="797289"/>
                    <a:pt x="4450018" y="860061"/>
                  </a:cubicBezTo>
                  <a:cubicBezTo>
                    <a:pt x="4529091" y="922832"/>
                    <a:pt x="4605540" y="988601"/>
                    <a:pt x="4678992" y="1057181"/>
                  </a:cubicBezTo>
                  <a:cubicBezTo>
                    <a:pt x="4752444" y="1125574"/>
                    <a:pt x="4822335" y="1197527"/>
                    <a:pt x="4889791" y="1271166"/>
                  </a:cubicBezTo>
                  <a:cubicBezTo>
                    <a:pt x="4957247" y="1344805"/>
                    <a:pt x="5021705" y="1420693"/>
                    <a:pt x="5083164" y="1498642"/>
                  </a:cubicBezTo>
                  <a:cubicBezTo>
                    <a:pt x="5144062" y="1576965"/>
                    <a:pt x="5202899" y="1656601"/>
                    <a:pt x="5257987" y="1738484"/>
                  </a:cubicBezTo>
                  <a:cubicBezTo>
                    <a:pt x="5313076" y="1820368"/>
                    <a:pt x="5365354" y="1903751"/>
                    <a:pt x="5413510" y="1989195"/>
                  </a:cubicBezTo>
                  <a:cubicBezTo>
                    <a:pt x="5462041" y="2074451"/>
                    <a:pt x="5507011" y="2161207"/>
                    <a:pt x="5548609" y="2249462"/>
                  </a:cubicBezTo>
                  <a:cubicBezTo>
                    <a:pt x="5631430" y="2426158"/>
                    <a:pt x="5698323" y="2608851"/>
                    <a:pt x="5747791" y="2795666"/>
                  </a:cubicBezTo>
                  <a:cubicBezTo>
                    <a:pt x="5771963" y="2889167"/>
                    <a:pt x="5791825" y="2983792"/>
                    <a:pt x="5806814" y="3078980"/>
                  </a:cubicBezTo>
                  <a:cubicBezTo>
                    <a:pt x="5810562" y="3102777"/>
                    <a:pt x="5814497" y="3126574"/>
                    <a:pt x="5816933" y="3150558"/>
                  </a:cubicBezTo>
                  <a:cubicBezTo>
                    <a:pt x="5819556" y="3174542"/>
                    <a:pt x="5823304" y="3198339"/>
                    <a:pt x="5825178" y="3222323"/>
                  </a:cubicBezTo>
                  <a:cubicBezTo>
                    <a:pt x="5827426" y="3246308"/>
                    <a:pt x="5830050" y="3270292"/>
                    <a:pt x="5831923" y="3294276"/>
                  </a:cubicBezTo>
                  <a:lnTo>
                    <a:pt x="5836233" y="3366416"/>
                  </a:lnTo>
                  <a:cubicBezTo>
                    <a:pt x="5839981" y="3462728"/>
                    <a:pt x="5839981" y="3559227"/>
                    <a:pt x="5833047" y="3655726"/>
                  </a:cubicBezTo>
                  <a:cubicBezTo>
                    <a:pt x="5830986" y="3679711"/>
                    <a:pt x="5830237" y="3704069"/>
                    <a:pt x="5827426" y="3728054"/>
                  </a:cubicBezTo>
                  <a:lnTo>
                    <a:pt x="5819556" y="3800194"/>
                  </a:lnTo>
                  <a:lnTo>
                    <a:pt x="5809063" y="3872147"/>
                  </a:lnTo>
                  <a:cubicBezTo>
                    <a:pt x="5805690" y="3896131"/>
                    <a:pt x="5800818" y="3919928"/>
                    <a:pt x="5796696" y="3943912"/>
                  </a:cubicBezTo>
                  <a:cubicBezTo>
                    <a:pt x="5778708" y="4039287"/>
                    <a:pt x="5755848" y="4134662"/>
                    <a:pt x="5725305" y="4225165"/>
                  </a:cubicBezTo>
                  <a:cubicBezTo>
                    <a:pt x="5694763" y="4315669"/>
                    <a:pt x="5656726" y="4402237"/>
                    <a:pt x="5605384" y="4478312"/>
                  </a:cubicBezTo>
                  <a:cubicBezTo>
                    <a:pt x="5554980" y="4555324"/>
                    <a:pt x="5489960" y="4620718"/>
                    <a:pt x="5412573" y="4677306"/>
                  </a:cubicBezTo>
                  <a:cubicBezTo>
                    <a:pt x="5335374" y="4734269"/>
                    <a:pt x="5245995" y="4782987"/>
                    <a:pt x="5155867" y="4834703"/>
                  </a:cubicBezTo>
                  <a:cubicBezTo>
                    <a:pt x="4973924" y="4936261"/>
                    <a:pt x="4794791" y="5058806"/>
                    <a:pt x="4645452" y="5207396"/>
                  </a:cubicBezTo>
                  <a:cubicBezTo>
                    <a:pt x="4607414" y="5244497"/>
                    <a:pt x="4571813" y="5281597"/>
                    <a:pt x="4536211" y="5319072"/>
                  </a:cubicBezTo>
                  <a:lnTo>
                    <a:pt x="4430343" y="5432061"/>
                  </a:lnTo>
                  <a:cubicBezTo>
                    <a:pt x="4360264" y="5507574"/>
                    <a:pt x="4290934" y="5583087"/>
                    <a:pt x="4220668" y="5657663"/>
                  </a:cubicBezTo>
                  <a:cubicBezTo>
                    <a:pt x="4185628" y="5694951"/>
                    <a:pt x="4150589" y="5732052"/>
                    <a:pt x="4115174" y="5768777"/>
                  </a:cubicBezTo>
                  <a:cubicBezTo>
                    <a:pt x="4079573" y="5805316"/>
                    <a:pt x="4043597" y="5841292"/>
                    <a:pt x="4007245" y="5876707"/>
                  </a:cubicBezTo>
                  <a:cubicBezTo>
                    <a:pt x="3934543" y="5947723"/>
                    <a:pt x="3859405" y="6015740"/>
                    <a:pt x="3781081" y="6078887"/>
                  </a:cubicBezTo>
                  <a:cubicBezTo>
                    <a:pt x="3702945" y="6142220"/>
                    <a:pt x="3620312" y="6199557"/>
                    <a:pt x="3534493" y="6249775"/>
                  </a:cubicBezTo>
                  <a:cubicBezTo>
                    <a:pt x="3448300" y="6299429"/>
                    <a:pt x="3358359" y="6341589"/>
                    <a:pt x="3265232" y="6373068"/>
                  </a:cubicBezTo>
                  <a:cubicBezTo>
                    <a:pt x="3241998" y="6381313"/>
                    <a:pt x="3218201" y="6387497"/>
                    <a:pt x="3194779" y="6394804"/>
                  </a:cubicBezTo>
                  <a:cubicBezTo>
                    <a:pt x="3171169" y="6401175"/>
                    <a:pt x="3147185" y="6406797"/>
                    <a:pt x="3123575" y="6412792"/>
                  </a:cubicBezTo>
                  <a:cubicBezTo>
                    <a:pt x="3099404" y="6417477"/>
                    <a:pt x="3075420" y="6422161"/>
                    <a:pt x="3051435" y="6426471"/>
                  </a:cubicBezTo>
                  <a:cubicBezTo>
                    <a:pt x="3027076" y="6429657"/>
                    <a:pt x="3002904" y="6433591"/>
                    <a:pt x="2978733" y="6436214"/>
                  </a:cubicBezTo>
                  <a:cubicBezTo>
                    <a:pt x="2954374" y="6438088"/>
                    <a:pt x="2930015" y="6440899"/>
                    <a:pt x="2905656" y="6442211"/>
                  </a:cubicBezTo>
                  <a:cubicBezTo>
                    <a:pt x="2881109" y="6442960"/>
                    <a:pt x="2856751" y="6444272"/>
                    <a:pt x="2832204" y="6444459"/>
                  </a:cubicBezTo>
                  <a:cubicBezTo>
                    <a:pt x="2807658" y="6444084"/>
                    <a:pt x="2783298" y="6444084"/>
                    <a:pt x="2758565" y="6443335"/>
                  </a:cubicBezTo>
                  <a:lnTo>
                    <a:pt x="2683239" y="6438463"/>
                  </a:lnTo>
                  <a:cubicBezTo>
                    <a:pt x="2482559" y="6425909"/>
                    <a:pt x="2284126" y="6393492"/>
                    <a:pt x="2091503" y="6343275"/>
                  </a:cubicBezTo>
                  <a:lnTo>
                    <a:pt x="1948347" y="6301490"/>
                  </a:lnTo>
                  <a:cubicBezTo>
                    <a:pt x="1901127" y="6286126"/>
                    <a:pt x="1854658" y="6268699"/>
                    <a:pt x="1807626" y="6252585"/>
                  </a:cubicBezTo>
                  <a:cubicBezTo>
                    <a:pt x="1784017" y="6245090"/>
                    <a:pt x="1761344" y="6234972"/>
                    <a:pt x="1738297" y="6225790"/>
                  </a:cubicBezTo>
                  <a:lnTo>
                    <a:pt x="1669529" y="6197684"/>
                  </a:lnTo>
                  <a:lnTo>
                    <a:pt x="1635239" y="6183630"/>
                  </a:lnTo>
                  <a:lnTo>
                    <a:pt x="1601699" y="6167891"/>
                  </a:lnTo>
                  <a:lnTo>
                    <a:pt x="1534618" y="6136411"/>
                  </a:lnTo>
                  <a:cubicBezTo>
                    <a:pt x="1179164" y="5964961"/>
                    <a:pt x="857250" y="5729616"/>
                    <a:pt x="592299" y="5443116"/>
                  </a:cubicBezTo>
                  <a:cubicBezTo>
                    <a:pt x="336904" y="5166173"/>
                    <a:pt x="137160" y="4842573"/>
                    <a:pt x="0" y="4496675"/>
                  </a:cubicBezTo>
                  <a:lnTo>
                    <a:pt x="0" y="5523875"/>
                  </a:lnTo>
                  <a:cubicBezTo>
                    <a:pt x="637831" y="6338966"/>
                    <a:pt x="1639549" y="6864559"/>
                    <a:pt x="2766060" y="6864559"/>
                  </a:cubicBezTo>
                  <a:cubicBezTo>
                    <a:pt x="4692858" y="6864559"/>
                    <a:pt x="6254833" y="5327879"/>
                    <a:pt x="6254833" y="3432373"/>
                  </a:cubicBezTo>
                  <a:cubicBezTo>
                    <a:pt x="6254833" y="1536679"/>
                    <a:pt x="4692858" y="0"/>
                    <a:pt x="276606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15" name="Google Shape;315;p12"/>
          <p:cNvSpPr txBox="1"/>
          <p:nvPr>
            <p:ph type="title"/>
          </p:nvPr>
        </p:nvSpPr>
        <p:spPr>
          <a:xfrm>
            <a:off x="6094105" y="802955"/>
            <a:ext cx="4977976" cy="145405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3300"/>
              <a:buFont typeface="Arial"/>
              <a:buNone/>
            </a:pPr>
            <a:r>
              <a:rPr b="1" lang="en-GB" sz="3300">
                <a:solidFill>
                  <a:schemeClr val="dk2"/>
                </a:solidFill>
                <a:latin typeface="Arial"/>
                <a:ea typeface="Arial"/>
                <a:cs typeface="Arial"/>
                <a:sym typeface="Arial"/>
              </a:rPr>
              <a:t>Advantages of TIG welding:</a:t>
            </a:r>
            <a:br>
              <a:rPr lang="en-GB" sz="3300">
                <a:solidFill>
                  <a:schemeClr val="dk2"/>
                </a:solidFill>
                <a:latin typeface="Arial"/>
                <a:ea typeface="Arial"/>
                <a:cs typeface="Arial"/>
                <a:sym typeface="Arial"/>
              </a:rPr>
            </a:br>
            <a:endParaRPr sz="3300">
              <a:solidFill>
                <a:schemeClr val="dk2"/>
              </a:solidFill>
            </a:endParaRPr>
          </a:p>
        </p:txBody>
      </p:sp>
      <p:pic>
        <p:nvPicPr>
          <p:cNvPr descr="A close-up of a black text&#10;&#10;Description automatically generated" id="316" name="Google Shape;316;p12"/>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317" name="Google Shape;317;p12"/>
          <p:cNvPicPr preferRelativeResize="0"/>
          <p:nvPr/>
        </p:nvPicPr>
        <p:blipFill rotWithShape="1">
          <a:blip r:embed="rId5">
            <a:alphaModFix/>
          </a:blip>
          <a:srcRect b="0" l="0" r="0" t="0"/>
          <a:stretch/>
        </p:blipFill>
        <p:spPr>
          <a:xfrm>
            <a:off x="83433" y="6406968"/>
            <a:ext cx="1567520" cy="451032"/>
          </a:xfrm>
          <a:prstGeom prst="rect">
            <a:avLst/>
          </a:prstGeom>
          <a:noFill/>
          <a:ln>
            <a:noFill/>
          </a:ln>
        </p:spPr>
      </p:pic>
      <p:grpSp>
        <p:nvGrpSpPr>
          <p:cNvPr id="318" name="Google Shape;318;p12"/>
          <p:cNvGrpSpPr/>
          <p:nvPr/>
        </p:nvGrpSpPr>
        <p:grpSpPr>
          <a:xfrm>
            <a:off x="6090574" y="3026070"/>
            <a:ext cx="4977578" cy="2418660"/>
            <a:chOff x="0" y="610314"/>
            <a:chExt cx="4977578" cy="2418660"/>
          </a:xfrm>
        </p:grpSpPr>
        <p:sp>
          <p:nvSpPr>
            <p:cNvPr id="319" name="Google Shape;319;p12"/>
            <p:cNvSpPr/>
            <p:nvPr/>
          </p:nvSpPr>
          <p:spPr>
            <a:xfrm>
              <a:off x="0" y="610314"/>
              <a:ext cx="4977578" cy="442260"/>
            </a:xfrm>
            <a:prstGeom prst="roundRect">
              <a:avLst>
                <a:gd fmla="val 16667" name="adj"/>
              </a:avLst>
            </a:prstGeom>
            <a:gradFill>
              <a:gsLst>
                <a:gs pos="0">
                  <a:srgbClr val="EC8154"/>
                </a:gs>
                <a:gs pos="50000">
                  <a:srgbClr val="F16E27"/>
                </a:gs>
                <a:gs pos="100000">
                  <a:srgbClr val="DF5D18"/>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2"/>
            <p:cNvSpPr txBox="1"/>
            <p:nvPr/>
          </p:nvSpPr>
          <p:spPr>
            <a:xfrm>
              <a:off x="21589" y="631903"/>
              <a:ext cx="4934400" cy="3990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Extremely clean welding</a:t>
              </a:r>
              <a:endParaRPr sz="1800">
                <a:solidFill>
                  <a:schemeClr val="lt1"/>
                </a:solidFill>
                <a:latin typeface="Arial"/>
                <a:ea typeface="Arial"/>
                <a:cs typeface="Arial"/>
                <a:sym typeface="Arial"/>
              </a:endParaRPr>
            </a:p>
          </p:txBody>
        </p:sp>
        <p:sp>
          <p:nvSpPr>
            <p:cNvPr id="321" name="Google Shape;321;p12"/>
            <p:cNvSpPr/>
            <p:nvPr/>
          </p:nvSpPr>
          <p:spPr>
            <a:xfrm>
              <a:off x="0" y="1104414"/>
              <a:ext cx="4977578" cy="442260"/>
            </a:xfrm>
            <a:prstGeom prst="roundRect">
              <a:avLst>
                <a:gd fmla="val 16667" name="adj"/>
              </a:avLst>
            </a:prstGeom>
            <a:gradFill>
              <a:gsLst>
                <a:gs pos="0">
                  <a:srgbClr val="497D4C"/>
                </a:gs>
                <a:gs pos="50000">
                  <a:srgbClr val="116F1D"/>
                </a:gs>
                <a:gs pos="100000">
                  <a:srgbClr val="0B6417"/>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2"/>
            <p:cNvSpPr txBox="1"/>
            <p:nvPr/>
          </p:nvSpPr>
          <p:spPr>
            <a:xfrm>
              <a:off x="21589" y="1126003"/>
              <a:ext cx="4934400" cy="3990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Gives the welder a high level of control.</a:t>
              </a:r>
              <a:endParaRPr sz="1800">
                <a:solidFill>
                  <a:schemeClr val="lt1"/>
                </a:solidFill>
                <a:latin typeface="Arial"/>
                <a:ea typeface="Arial"/>
                <a:cs typeface="Arial"/>
                <a:sym typeface="Arial"/>
              </a:endParaRPr>
            </a:p>
          </p:txBody>
        </p:sp>
        <p:sp>
          <p:nvSpPr>
            <p:cNvPr id="323" name="Google Shape;323;p12"/>
            <p:cNvSpPr/>
            <p:nvPr/>
          </p:nvSpPr>
          <p:spPr>
            <a:xfrm>
              <a:off x="0" y="1598514"/>
              <a:ext cx="4977578" cy="442260"/>
            </a:xfrm>
            <a:prstGeom prst="roundRect">
              <a:avLst>
                <a:gd fmla="val 16667" name="adj"/>
              </a:avLst>
            </a:prstGeom>
            <a:gradFill>
              <a:gsLst>
                <a:gs pos="0">
                  <a:srgbClr val="47A9DE"/>
                </a:gs>
                <a:gs pos="50000">
                  <a:srgbClr val="00A2DF"/>
                </a:gs>
                <a:gs pos="100000">
                  <a:srgbClr val="0093CC"/>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2"/>
            <p:cNvSpPr txBox="1"/>
            <p:nvPr/>
          </p:nvSpPr>
          <p:spPr>
            <a:xfrm>
              <a:off x="21589" y="1620103"/>
              <a:ext cx="4934400" cy="3990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Useful either way around with filler material.</a:t>
              </a:r>
              <a:endParaRPr sz="1800">
                <a:solidFill>
                  <a:schemeClr val="lt1"/>
                </a:solidFill>
                <a:latin typeface="Arial"/>
                <a:ea typeface="Arial"/>
                <a:cs typeface="Arial"/>
                <a:sym typeface="Arial"/>
              </a:endParaRPr>
            </a:p>
          </p:txBody>
        </p:sp>
        <p:sp>
          <p:nvSpPr>
            <p:cNvPr id="325" name="Google Shape;325;p12"/>
            <p:cNvSpPr/>
            <p:nvPr/>
          </p:nvSpPr>
          <p:spPr>
            <a:xfrm>
              <a:off x="0" y="2092614"/>
              <a:ext cx="4977578" cy="442260"/>
            </a:xfrm>
            <a:prstGeom prst="roundRect">
              <a:avLst>
                <a:gd fmla="val 16667" name="adj"/>
              </a:avLst>
            </a:prstGeom>
            <a:gradFill>
              <a:gsLst>
                <a:gs pos="0">
                  <a:srgbClr val="AB4E9D"/>
                </a:gs>
                <a:gs pos="50000">
                  <a:srgbClr val="A62094"/>
                </a:gs>
                <a:gs pos="100000">
                  <a:srgbClr val="961886"/>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2"/>
            <p:cNvSpPr txBox="1"/>
            <p:nvPr/>
          </p:nvSpPr>
          <p:spPr>
            <a:xfrm>
              <a:off x="21589" y="2114203"/>
              <a:ext cx="4934400" cy="3990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Able to be carried out manually or automatically.</a:t>
              </a:r>
              <a:endParaRPr sz="1800">
                <a:solidFill>
                  <a:schemeClr val="lt1"/>
                </a:solidFill>
                <a:latin typeface="Arial"/>
                <a:ea typeface="Arial"/>
                <a:cs typeface="Arial"/>
                <a:sym typeface="Arial"/>
              </a:endParaRPr>
            </a:p>
          </p:txBody>
        </p:sp>
        <p:sp>
          <p:nvSpPr>
            <p:cNvPr id="327" name="Google Shape;327;p12"/>
            <p:cNvSpPr/>
            <p:nvPr/>
          </p:nvSpPr>
          <p:spPr>
            <a:xfrm>
              <a:off x="0" y="2586714"/>
              <a:ext cx="4977578" cy="442260"/>
            </a:xfrm>
            <a:prstGeom prst="roundRect">
              <a:avLst>
                <a:gd fmla="val 16667" name="adj"/>
              </a:avLst>
            </a:prstGeom>
            <a:gradFill>
              <a:gsLst>
                <a:gs pos="0">
                  <a:srgbClr val="65B150"/>
                </a:gs>
                <a:gs pos="50000">
                  <a:srgbClr val="4AAC24"/>
                </a:gs>
                <a:gs pos="100000">
                  <a:srgbClr val="3F9D1A"/>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2"/>
            <p:cNvSpPr txBox="1"/>
            <p:nvPr/>
          </p:nvSpPr>
          <p:spPr>
            <a:xfrm>
              <a:off x="21589" y="2608303"/>
              <a:ext cx="4934400" cy="3990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Produces robust welds.</a:t>
              </a:r>
              <a:endParaRPr sz="1800">
                <a:solidFill>
                  <a:schemeClr val="lt1"/>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2" name="Shape 332"/>
        <p:cNvGrpSpPr/>
        <p:nvPr/>
      </p:nvGrpSpPr>
      <p:grpSpPr>
        <a:xfrm>
          <a:off x="0" y="0"/>
          <a:ext cx="0" cy="0"/>
          <a:chOff x="0" y="0"/>
          <a:chExt cx="0" cy="0"/>
        </a:xfrm>
      </p:grpSpPr>
      <p:sp>
        <p:nvSpPr>
          <p:cNvPr id="333" name="Google Shape;333;p13"/>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334" name="Google Shape;334;p13"/>
          <p:cNvGrpSpPr/>
          <p:nvPr/>
        </p:nvGrpSpPr>
        <p:grpSpPr>
          <a:xfrm>
            <a:off x="4" y="1216597"/>
            <a:ext cx="731521" cy="673460"/>
            <a:chOff x="3940602" y="308034"/>
            <a:chExt cx="2116791" cy="3428999"/>
          </a:xfrm>
        </p:grpSpPr>
        <p:sp>
          <p:nvSpPr>
            <p:cNvPr id="335" name="Google Shape;335;p13"/>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6" name="Google Shape;336;p13"/>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7" name="Google Shape;337;p13"/>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338" name="Google Shape;338;p13"/>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9" name="Google Shape;339;p13"/>
          <p:cNvSpPr txBox="1"/>
          <p:nvPr>
            <p:ph type="title"/>
          </p:nvPr>
        </p:nvSpPr>
        <p:spPr>
          <a:xfrm>
            <a:off x="1043631" y="809898"/>
            <a:ext cx="10173010" cy="15544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Arial"/>
              <a:buNone/>
            </a:pPr>
            <a:r>
              <a:rPr b="1" lang="en-GB" sz="4800">
                <a:latin typeface="Arial"/>
                <a:ea typeface="Arial"/>
                <a:cs typeface="Arial"/>
                <a:sym typeface="Arial"/>
              </a:rPr>
              <a:t>Disadvantages of TIG welding:</a:t>
            </a:r>
            <a:br>
              <a:rPr lang="en-GB" sz="4800">
                <a:latin typeface="Arial"/>
                <a:ea typeface="Arial"/>
                <a:cs typeface="Arial"/>
                <a:sym typeface="Arial"/>
              </a:rPr>
            </a:br>
            <a:endParaRPr sz="4800"/>
          </a:p>
        </p:txBody>
      </p:sp>
      <p:cxnSp>
        <p:nvCxnSpPr>
          <p:cNvPr id="340" name="Google Shape;340;p13"/>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pic>
        <p:nvPicPr>
          <p:cNvPr descr="A close-up of a black text&#10;&#10;Description automatically generated" id="341" name="Google Shape;341;p13"/>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pic>
        <p:nvPicPr>
          <p:cNvPr descr="A close-up of a logo&#10;&#10;Description automatically generated" id="342" name="Google Shape;342;p13"/>
          <p:cNvPicPr preferRelativeResize="0"/>
          <p:nvPr/>
        </p:nvPicPr>
        <p:blipFill rotWithShape="1">
          <a:blip r:embed="rId4">
            <a:alphaModFix/>
          </a:blip>
          <a:srcRect b="0" l="0" r="0" t="0"/>
          <a:stretch/>
        </p:blipFill>
        <p:spPr>
          <a:xfrm>
            <a:off x="83433" y="6406968"/>
            <a:ext cx="1567520" cy="451032"/>
          </a:xfrm>
          <a:prstGeom prst="rect">
            <a:avLst/>
          </a:prstGeom>
          <a:noFill/>
          <a:ln>
            <a:noFill/>
          </a:ln>
        </p:spPr>
      </p:pic>
      <p:grpSp>
        <p:nvGrpSpPr>
          <p:cNvPr id="343" name="Google Shape;343;p13"/>
          <p:cNvGrpSpPr/>
          <p:nvPr/>
        </p:nvGrpSpPr>
        <p:grpSpPr>
          <a:xfrm>
            <a:off x="1038893" y="3018131"/>
            <a:ext cx="10109856" cy="3208676"/>
            <a:chOff x="134291" y="612"/>
            <a:chExt cx="10109856" cy="3208676"/>
          </a:xfrm>
        </p:grpSpPr>
        <p:sp>
          <p:nvSpPr>
            <p:cNvPr id="344" name="Google Shape;344;p13"/>
            <p:cNvSpPr/>
            <p:nvPr/>
          </p:nvSpPr>
          <p:spPr>
            <a:xfrm>
              <a:off x="134291" y="612"/>
              <a:ext cx="4332795" cy="2751325"/>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3"/>
            <p:cNvSpPr/>
            <p:nvPr/>
          </p:nvSpPr>
          <p:spPr>
            <a:xfrm>
              <a:off x="615713" y="457963"/>
              <a:ext cx="4332795" cy="2751325"/>
            </a:xfrm>
            <a:prstGeom prst="roundRect">
              <a:avLst>
                <a:gd fmla="val 10000" name="adj"/>
              </a:avLst>
            </a:prstGeom>
            <a:solidFill>
              <a:schemeClr val="lt1">
                <a:alpha val="89803"/>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3"/>
            <p:cNvSpPr txBox="1"/>
            <p:nvPr/>
          </p:nvSpPr>
          <p:spPr>
            <a:xfrm>
              <a:off x="696297" y="538547"/>
              <a:ext cx="4171627" cy="2590157"/>
            </a:xfrm>
            <a:prstGeom prst="rect">
              <a:avLst/>
            </a:prstGeom>
            <a:noFill/>
            <a:ln>
              <a:noFill/>
            </a:ln>
          </p:spPr>
          <p:txBody>
            <a:bodyPr anchorCtr="0" anchor="ctr" bIns="152400" lIns="152400" spcFirstLastPara="1" rIns="152400" wrap="square" tIns="152400">
              <a:noAutofit/>
            </a:bodyPr>
            <a:lstStyle/>
            <a:p>
              <a:pPr indent="0" lvl="0" marL="0" marR="0" rtl="0" algn="ctr">
                <a:lnSpc>
                  <a:spcPct val="90000"/>
                </a:lnSpc>
                <a:spcBef>
                  <a:spcPts val="0"/>
                </a:spcBef>
                <a:spcAft>
                  <a:spcPts val="0"/>
                </a:spcAft>
                <a:buClr>
                  <a:schemeClr val="dk1"/>
                </a:buClr>
                <a:buSzPts val="4000"/>
                <a:buFont typeface="Arial"/>
                <a:buNone/>
              </a:pPr>
              <a:r>
                <a:rPr lang="en-GB" sz="4000">
                  <a:solidFill>
                    <a:schemeClr val="dk1"/>
                  </a:solidFill>
                  <a:latin typeface="Arial"/>
                  <a:ea typeface="Arial"/>
                  <a:cs typeface="Arial"/>
                  <a:sym typeface="Arial"/>
                </a:rPr>
                <a:t>Lengthy and requires experienced welders.</a:t>
              </a:r>
              <a:endParaRPr sz="4000">
                <a:solidFill>
                  <a:schemeClr val="dk1"/>
                </a:solidFill>
                <a:latin typeface="Arial"/>
                <a:ea typeface="Arial"/>
                <a:cs typeface="Arial"/>
                <a:sym typeface="Arial"/>
              </a:endParaRPr>
            </a:p>
          </p:txBody>
        </p:sp>
        <p:sp>
          <p:nvSpPr>
            <p:cNvPr id="347" name="Google Shape;347;p13"/>
            <p:cNvSpPr/>
            <p:nvPr/>
          </p:nvSpPr>
          <p:spPr>
            <a:xfrm>
              <a:off x="5429930" y="612"/>
              <a:ext cx="4332795" cy="2751325"/>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3"/>
            <p:cNvSpPr/>
            <p:nvPr/>
          </p:nvSpPr>
          <p:spPr>
            <a:xfrm>
              <a:off x="5911352" y="457963"/>
              <a:ext cx="4332795" cy="2751325"/>
            </a:xfrm>
            <a:prstGeom prst="roundRect">
              <a:avLst>
                <a:gd fmla="val 10000" name="adj"/>
              </a:avLst>
            </a:prstGeom>
            <a:solidFill>
              <a:schemeClr val="lt1">
                <a:alpha val="89803"/>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3"/>
            <p:cNvSpPr txBox="1"/>
            <p:nvPr/>
          </p:nvSpPr>
          <p:spPr>
            <a:xfrm>
              <a:off x="5991936" y="538547"/>
              <a:ext cx="4171627" cy="2590157"/>
            </a:xfrm>
            <a:prstGeom prst="rect">
              <a:avLst/>
            </a:prstGeom>
            <a:noFill/>
            <a:ln>
              <a:noFill/>
            </a:ln>
          </p:spPr>
          <p:txBody>
            <a:bodyPr anchorCtr="0" anchor="ctr" bIns="152400" lIns="152400" spcFirstLastPara="1" rIns="152400" wrap="square" tIns="152400">
              <a:noAutofit/>
            </a:bodyPr>
            <a:lstStyle/>
            <a:p>
              <a:pPr indent="0" lvl="0" marL="0" marR="0" rtl="0" algn="ctr">
                <a:lnSpc>
                  <a:spcPct val="90000"/>
                </a:lnSpc>
                <a:spcBef>
                  <a:spcPts val="0"/>
                </a:spcBef>
                <a:spcAft>
                  <a:spcPts val="0"/>
                </a:spcAft>
                <a:buClr>
                  <a:schemeClr val="dk1"/>
                </a:buClr>
                <a:buSzPts val="4000"/>
                <a:buFont typeface="Arial"/>
                <a:buNone/>
              </a:pPr>
              <a:r>
                <a:rPr lang="en-GB" sz="4000">
                  <a:solidFill>
                    <a:schemeClr val="dk1"/>
                  </a:solidFill>
                  <a:latin typeface="Arial"/>
                  <a:ea typeface="Arial"/>
                  <a:cs typeface="Arial"/>
                  <a:sym typeface="Arial"/>
                </a:rPr>
                <a:t>Not suitable for use with thicker metal joints.</a:t>
              </a:r>
              <a:endParaRPr sz="4000">
                <a:solidFill>
                  <a:schemeClr val="dk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3" name="Shape 353"/>
        <p:cNvGrpSpPr/>
        <p:nvPr/>
      </p:nvGrpSpPr>
      <p:grpSpPr>
        <a:xfrm>
          <a:off x="0" y="0"/>
          <a:ext cx="0" cy="0"/>
          <a:chOff x="0" y="0"/>
          <a:chExt cx="0" cy="0"/>
        </a:xfrm>
      </p:grpSpPr>
      <p:sp>
        <p:nvSpPr>
          <p:cNvPr id="354" name="Google Shape;354;p1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5" name="Google Shape;355;p14"/>
          <p:cNvSpPr txBox="1"/>
          <p:nvPr>
            <p:ph type="title"/>
          </p:nvPr>
        </p:nvSpPr>
        <p:spPr>
          <a:xfrm>
            <a:off x="572493" y="238539"/>
            <a:ext cx="11018520" cy="14344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b="1" lang="en-GB" sz="4600">
                <a:latin typeface="Arial"/>
                <a:ea typeface="Arial"/>
                <a:cs typeface="Arial"/>
                <a:sym typeface="Arial"/>
              </a:rPr>
              <a:t>4. Flux-cored arc welding (FCAW)</a:t>
            </a:r>
            <a:br>
              <a:rPr lang="en-GB" sz="4600">
                <a:latin typeface="Arial"/>
                <a:ea typeface="Arial"/>
                <a:cs typeface="Arial"/>
                <a:sym typeface="Arial"/>
              </a:rPr>
            </a:br>
            <a:endParaRPr sz="4600"/>
          </a:p>
        </p:txBody>
      </p:sp>
      <p:sp>
        <p:nvSpPr>
          <p:cNvPr id="356" name="Google Shape;356;p14"/>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cap="rnd" cmpd="sng" w="44450">
            <a:solidFill>
              <a:schemeClr val="accent2">
                <a:alpha val="74901"/>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7" name="Google Shape;357;p14"/>
          <p:cNvSpPr txBox="1"/>
          <p:nvPr>
            <p:ph idx="1" type="body"/>
          </p:nvPr>
        </p:nvSpPr>
        <p:spPr>
          <a:xfrm>
            <a:off x="572493" y="2071316"/>
            <a:ext cx="6713552" cy="380837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lang="en-GB" sz="1700">
                <a:latin typeface="Arial"/>
                <a:ea typeface="Arial"/>
                <a:cs typeface="Arial"/>
                <a:sym typeface="Arial"/>
              </a:rPr>
              <a:t>A continuous wire-fed electrode, a constant-voltage welding power source, and equipment similar to that used in MAG welding are used in flux-cored arc welding (FCAW). Self-shielded and gas-shielded flux-cored welding are the two varieties of flux-cored arc welding. Depending on the shielding technique, there are two types of FCAW processes: one that protects the weld area entirely with the flux core and the other that requires an external shielding gas. When employed, the shielding gas prevents oxidation of the weld pool and is typically supplied externally by a high-pressure gas cylinder. Additionally, the slag production prevents flux melting on the weld metal. In situations where an external shielding gas is not utilized, the flux-cored electrode's inherent protection is what keeps the process running. In addition to forming a slag that covers and shields the molten metal in the weld, this electrode offers gaseous protection.</a:t>
            </a:r>
            <a:endParaRPr sz="1700">
              <a:latin typeface="Arial"/>
              <a:ea typeface="Arial"/>
              <a:cs typeface="Arial"/>
              <a:sym typeface="Arial"/>
            </a:endParaRPr>
          </a:p>
        </p:txBody>
      </p:sp>
      <p:pic>
        <p:nvPicPr>
          <p:cNvPr descr="A welding machine with a wire&#10;&#10;Description automatically generated" id="358" name="Google Shape;358;p14"/>
          <p:cNvPicPr preferRelativeResize="0"/>
          <p:nvPr/>
        </p:nvPicPr>
        <p:blipFill rotWithShape="1">
          <a:blip r:embed="rId3">
            <a:alphaModFix/>
          </a:blip>
          <a:srcRect b="-2" l="17280" r="7047" t="0"/>
          <a:stretch/>
        </p:blipFill>
        <p:spPr>
          <a:xfrm>
            <a:off x="7675658" y="2093976"/>
            <a:ext cx="3941064" cy="4096512"/>
          </a:xfrm>
          <a:prstGeom prst="rect">
            <a:avLst/>
          </a:prstGeom>
          <a:noFill/>
          <a:ln>
            <a:noFill/>
          </a:ln>
        </p:spPr>
      </p:pic>
      <p:pic>
        <p:nvPicPr>
          <p:cNvPr descr="A close-up of a black text&#10;&#10;Description automatically generated" id="359" name="Google Shape;359;p14"/>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360" name="Google Shape;360;p14"/>
          <p:cNvPicPr preferRelativeResize="0"/>
          <p:nvPr/>
        </p:nvPicPr>
        <p:blipFill rotWithShape="1">
          <a:blip r:embed="rId5">
            <a:alphaModFix/>
          </a:blip>
          <a:srcRect b="0" l="0" r="0" t="0"/>
          <a:stretch/>
        </p:blipFill>
        <p:spPr>
          <a:xfrm>
            <a:off x="83433" y="6406968"/>
            <a:ext cx="1567520" cy="45103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4" name="Shape 364"/>
        <p:cNvGrpSpPr/>
        <p:nvPr/>
      </p:nvGrpSpPr>
      <p:grpSpPr>
        <a:xfrm>
          <a:off x="0" y="0"/>
          <a:ext cx="0" cy="0"/>
          <a:chOff x="0" y="0"/>
          <a:chExt cx="0" cy="0"/>
        </a:xfrm>
      </p:grpSpPr>
      <p:sp>
        <p:nvSpPr>
          <p:cNvPr id="365" name="Google Shape;365;p1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6" name="Google Shape;366;p15"/>
          <p:cNvSpPr/>
          <p:nvPr/>
        </p:nvSpPr>
        <p:spPr>
          <a:xfrm>
            <a:off x="173235" y="1371600"/>
            <a:ext cx="4529312" cy="3589977"/>
          </a:xfrm>
          <a:custGeom>
            <a:rect b="b" l="l" r="r" t="t"/>
            <a:pathLst>
              <a:path extrusionOk="0" h="3193741" w="5470628">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l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67" name="Google Shape;367;p15"/>
          <p:cNvSpPr txBox="1"/>
          <p:nvPr>
            <p:ph type="title"/>
          </p:nvPr>
        </p:nvSpPr>
        <p:spPr>
          <a:xfrm>
            <a:off x="1000941" y="685801"/>
            <a:ext cx="3494859" cy="549116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100"/>
              <a:buFont typeface="Arial"/>
              <a:buNone/>
            </a:pPr>
            <a:r>
              <a:rPr b="1" lang="en-GB" sz="4100">
                <a:latin typeface="Arial"/>
                <a:ea typeface="Arial"/>
                <a:cs typeface="Arial"/>
                <a:sym typeface="Arial"/>
              </a:rPr>
              <a:t>Applications of Flux-cored arc welding:</a:t>
            </a:r>
            <a:br>
              <a:rPr lang="en-GB" sz="4100">
                <a:latin typeface="Arial"/>
                <a:ea typeface="Arial"/>
                <a:cs typeface="Arial"/>
                <a:sym typeface="Arial"/>
              </a:rPr>
            </a:br>
            <a:endParaRPr sz="4100"/>
          </a:p>
        </p:txBody>
      </p:sp>
      <p:pic>
        <p:nvPicPr>
          <p:cNvPr descr="A close-up of a black text&#10;&#10;Description automatically generated" id="368" name="Google Shape;368;p15"/>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pic>
        <p:nvPicPr>
          <p:cNvPr descr="A close-up of a logo&#10;&#10;Description automatically generated" id="369" name="Google Shape;369;p15"/>
          <p:cNvPicPr preferRelativeResize="0"/>
          <p:nvPr/>
        </p:nvPicPr>
        <p:blipFill rotWithShape="1">
          <a:blip r:embed="rId4">
            <a:alphaModFix/>
          </a:blip>
          <a:srcRect b="0" l="0" r="0" t="0"/>
          <a:stretch/>
        </p:blipFill>
        <p:spPr>
          <a:xfrm>
            <a:off x="83433" y="6406968"/>
            <a:ext cx="1567520" cy="451032"/>
          </a:xfrm>
          <a:prstGeom prst="rect">
            <a:avLst/>
          </a:prstGeom>
          <a:noFill/>
          <a:ln>
            <a:noFill/>
          </a:ln>
        </p:spPr>
      </p:pic>
      <p:grpSp>
        <p:nvGrpSpPr>
          <p:cNvPr id="370" name="Google Shape;370;p15"/>
          <p:cNvGrpSpPr/>
          <p:nvPr/>
        </p:nvGrpSpPr>
        <p:grpSpPr>
          <a:xfrm>
            <a:off x="4702547" y="842369"/>
            <a:ext cx="6651253" cy="5330422"/>
            <a:chOff x="0" y="4170"/>
            <a:chExt cx="6651253" cy="5330422"/>
          </a:xfrm>
        </p:grpSpPr>
        <p:sp>
          <p:nvSpPr>
            <p:cNvPr id="371" name="Google Shape;371;p15"/>
            <p:cNvSpPr/>
            <p:nvPr/>
          </p:nvSpPr>
          <p:spPr>
            <a:xfrm>
              <a:off x="0" y="4170"/>
              <a:ext cx="6651253" cy="8884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268742" y="204061"/>
              <a:ext cx="488622" cy="488622"/>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1026106" y="4170"/>
              <a:ext cx="5625146" cy="8884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txBox="1"/>
            <p:nvPr/>
          </p:nvSpPr>
          <p:spPr>
            <a:xfrm>
              <a:off x="1026106" y="4170"/>
              <a:ext cx="5625146" cy="888403"/>
            </a:xfrm>
            <a:prstGeom prst="rect">
              <a:avLst/>
            </a:prstGeom>
            <a:noFill/>
            <a:ln>
              <a:noFill/>
            </a:ln>
          </p:spPr>
          <p:txBody>
            <a:bodyPr anchorCtr="0" anchor="ctr" bIns="94000" lIns="94000" spcFirstLastPara="1" rIns="94000" wrap="square" tIns="94000">
              <a:noAutofit/>
            </a:bodyPr>
            <a:lstStyle/>
            <a:p>
              <a:pPr indent="0" lvl="0" marL="0" marR="0" rtl="0" algn="l">
                <a:lnSpc>
                  <a:spcPct val="90000"/>
                </a:lnSpc>
                <a:spcBef>
                  <a:spcPts val="0"/>
                </a:spcBef>
                <a:spcAft>
                  <a:spcPts val="0"/>
                </a:spcAft>
                <a:buClr>
                  <a:schemeClr val="dk1"/>
                </a:buClr>
                <a:buSzPts val="1900"/>
                <a:buFont typeface="Arial"/>
                <a:buNone/>
              </a:pPr>
              <a:r>
                <a:rPr lang="en-GB" sz="1900">
                  <a:solidFill>
                    <a:schemeClr val="dk1"/>
                  </a:solidFill>
                  <a:latin typeface="Arial"/>
                  <a:ea typeface="Arial"/>
                  <a:cs typeface="Arial"/>
                  <a:sym typeface="Arial"/>
                </a:rPr>
                <a:t>Manufacturing facilities. </a:t>
              </a:r>
              <a:endParaRPr sz="1900">
                <a:solidFill>
                  <a:schemeClr val="dk1"/>
                </a:solidFill>
                <a:latin typeface="Arial"/>
                <a:ea typeface="Arial"/>
                <a:cs typeface="Arial"/>
                <a:sym typeface="Arial"/>
              </a:endParaRPr>
            </a:p>
          </p:txBody>
        </p:sp>
        <p:sp>
          <p:nvSpPr>
            <p:cNvPr id="375" name="Google Shape;375;p15"/>
            <p:cNvSpPr/>
            <p:nvPr/>
          </p:nvSpPr>
          <p:spPr>
            <a:xfrm>
              <a:off x="0" y="1114675"/>
              <a:ext cx="6651253" cy="8884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268742" y="1314566"/>
              <a:ext cx="488622" cy="488622"/>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1026106" y="1114675"/>
              <a:ext cx="5625146" cy="8884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txBox="1"/>
            <p:nvPr/>
          </p:nvSpPr>
          <p:spPr>
            <a:xfrm>
              <a:off x="1026106" y="1114675"/>
              <a:ext cx="5625146" cy="888403"/>
            </a:xfrm>
            <a:prstGeom prst="rect">
              <a:avLst/>
            </a:prstGeom>
            <a:noFill/>
            <a:ln>
              <a:noFill/>
            </a:ln>
          </p:spPr>
          <p:txBody>
            <a:bodyPr anchorCtr="0" anchor="ctr" bIns="94000" lIns="94000" spcFirstLastPara="1" rIns="94000" wrap="square" tIns="94000">
              <a:noAutofit/>
            </a:bodyPr>
            <a:lstStyle/>
            <a:p>
              <a:pPr indent="0" lvl="0" marL="0" marR="0" rtl="0" algn="l">
                <a:lnSpc>
                  <a:spcPct val="90000"/>
                </a:lnSpc>
                <a:spcBef>
                  <a:spcPts val="0"/>
                </a:spcBef>
                <a:spcAft>
                  <a:spcPts val="0"/>
                </a:spcAft>
                <a:buClr>
                  <a:schemeClr val="dk1"/>
                </a:buClr>
                <a:buSzPts val="1900"/>
                <a:buFont typeface="Arial"/>
                <a:buNone/>
              </a:pPr>
              <a:r>
                <a:rPr lang="en-GB" sz="1900">
                  <a:solidFill>
                    <a:schemeClr val="dk1"/>
                  </a:solidFill>
                  <a:latin typeface="Arial"/>
                  <a:ea typeface="Arial"/>
                  <a:cs typeface="Arial"/>
                  <a:sym typeface="Arial"/>
                </a:rPr>
                <a:t>Railroads.</a:t>
              </a:r>
              <a:endParaRPr sz="1900">
                <a:solidFill>
                  <a:schemeClr val="dk1"/>
                </a:solidFill>
                <a:latin typeface="Arial"/>
                <a:ea typeface="Arial"/>
                <a:cs typeface="Arial"/>
                <a:sym typeface="Arial"/>
              </a:endParaRPr>
            </a:p>
          </p:txBody>
        </p:sp>
        <p:sp>
          <p:nvSpPr>
            <p:cNvPr id="379" name="Google Shape;379;p15"/>
            <p:cNvSpPr/>
            <p:nvPr/>
          </p:nvSpPr>
          <p:spPr>
            <a:xfrm>
              <a:off x="0" y="2225180"/>
              <a:ext cx="6651253" cy="8884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268742" y="2425070"/>
              <a:ext cx="488622" cy="488622"/>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1026106" y="2225180"/>
              <a:ext cx="5625146" cy="8884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txBox="1"/>
            <p:nvPr/>
          </p:nvSpPr>
          <p:spPr>
            <a:xfrm>
              <a:off x="1026106" y="2225180"/>
              <a:ext cx="5625146" cy="888403"/>
            </a:xfrm>
            <a:prstGeom prst="rect">
              <a:avLst/>
            </a:prstGeom>
            <a:noFill/>
            <a:ln>
              <a:noFill/>
            </a:ln>
          </p:spPr>
          <p:txBody>
            <a:bodyPr anchorCtr="0" anchor="ctr" bIns="94000" lIns="94000" spcFirstLastPara="1" rIns="94000" wrap="square" tIns="94000">
              <a:noAutofit/>
            </a:bodyPr>
            <a:lstStyle/>
            <a:p>
              <a:pPr indent="0" lvl="0" marL="0" marR="0" rtl="0" algn="l">
                <a:lnSpc>
                  <a:spcPct val="90000"/>
                </a:lnSpc>
                <a:spcBef>
                  <a:spcPts val="0"/>
                </a:spcBef>
                <a:spcAft>
                  <a:spcPts val="0"/>
                </a:spcAft>
                <a:buClr>
                  <a:schemeClr val="dk1"/>
                </a:buClr>
                <a:buSzPts val="1900"/>
                <a:buFont typeface="Arial"/>
                <a:buNone/>
              </a:pPr>
              <a:r>
                <a:rPr lang="en-GB" sz="1900">
                  <a:solidFill>
                    <a:schemeClr val="dk1"/>
                  </a:solidFill>
                  <a:latin typeface="Arial"/>
                  <a:ea typeface="Arial"/>
                  <a:cs typeface="Arial"/>
                  <a:sym typeface="Arial"/>
                </a:rPr>
                <a:t>Shipbuilding.</a:t>
              </a:r>
              <a:endParaRPr sz="1900">
                <a:solidFill>
                  <a:schemeClr val="dk1"/>
                </a:solidFill>
                <a:latin typeface="Arial"/>
                <a:ea typeface="Arial"/>
                <a:cs typeface="Arial"/>
                <a:sym typeface="Arial"/>
              </a:endParaRPr>
            </a:p>
          </p:txBody>
        </p:sp>
        <p:sp>
          <p:nvSpPr>
            <p:cNvPr id="383" name="Google Shape;383;p15"/>
            <p:cNvSpPr/>
            <p:nvPr/>
          </p:nvSpPr>
          <p:spPr>
            <a:xfrm>
              <a:off x="0" y="3335684"/>
              <a:ext cx="6651253" cy="8884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68742" y="3535575"/>
              <a:ext cx="488622" cy="488622"/>
            </a:xfrm>
            <a:prstGeom prst="rect">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1026106" y="3335684"/>
              <a:ext cx="5625146" cy="8884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txBox="1"/>
            <p:nvPr/>
          </p:nvSpPr>
          <p:spPr>
            <a:xfrm>
              <a:off x="1026106" y="3335684"/>
              <a:ext cx="5625146" cy="888403"/>
            </a:xfrm>
            <a:prstGeom prst="rect">
              <a:avLst/>
            </a:prstGeom>
            <a:noFill/>
            <a:ln>
              <a:noFill/>
            </a:ln>
          </p:spPr>
          <p:txBody>
            <a:bodyPr anchorCtr="0" anchor="ctr" bIns="94000" lIns="94000" spcFirstLastPara="1" rIns="94000" wrap="square" tIns="94000">
              <a:noAutofit/>
            </a:bodyPr>
            <a:lstStyle/>
            <a:p>
              <a:pPr indent="0" lvl="0" marL="0" marR="0" rtl="0" algn="l">
                <a:lnSpc>
                  <a:spcPct val="90000"/>
                </a:lnSpc>
                <a:spcBef>
                  <a:spcPts val="0"/>
                </a:spcBef>
                <a:spcAft>
                  <a:spcPts val="0"/>
                </a:spcAft>
                <a:buClr>
                  <a:schemeClr val="dk1"/>
                </a:buClr>
                <a:buSzPts val="1900"/>
                <a:buFont typeface="Arial"/>
                <a:buNone/>
              </a:pPr>
              <a:r>
                <a:rPr lang="en-GB" sz="1900">
                  <a:solidFill>
                    <a:schemeClr val="dk1"/>
                  </a:solidFill>
                  <a:latin typeface="Arial"/>
                  <a:ea typeface="Arial"/>
                  <a:cs typeface="Arial"/>
                  <a:sym typeface="Arial"/>
                </a:rPr>
                <a:t>Industrial Piping. </a:t>
              </a:r>
              <a:endParaRPr sz="1900">
                <a:solidFill>
                  <a:schemeClr val="dk1"/>
                </a:solidFill>
                <a:latin typeface="Arial"/>
                <a:ea typeface="Arial"/>
                <a:cs typeface="Arial"/>
                <a:sym typeface="Arial"/>
              </a:endParaRPr>
            </a:p>
          </p:txBody>
        </p:sp>
        <p:sp>
          <p:nvSpPr>
            <p:cNvPr id="387" name="Google Shape;387;p15"/>
            <p:cNvSpPr/>
            <p:nvPr/>
          </p:nvSpPr>
          <p:spPr>
            <a:xfrm>
              <a:off x="0" y="4446189"/>
              <a:ext cx="6651253" cy="8884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268742" y="4646080"/>
              <a:ext cx="488622" cy="488622"/>
            </a:xfrm>
            <a:prstGeom prst="rect">
              <a:avLst/>
            </a:prstGeom>
            <a:blipFill rotWithShape="1">
              <a:blip r:embed="rId9">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1026106" y="4446189"/>
              <a:ext cx="5625146" cy="8884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txBox="1"/>
            <p:nvPr/>
          </p:nvSpPr>
          <p:spPr>
            <a:xfrm>
              <a:off x="1026106" y="4446189"/>
              <a:ext cx="5625146" cy="888403"/>
            </a:xfrm>
            <a:prstGeom prst="rect">
              <a:avLst/>
            </a:prstGeom>
            <a:noFill/>
            <a:ln>
              <a:noFill/>
            </a:ln>
          </p:spPr>
          <p:txBody>
            <a:bodyPr anchorCtr="0" anchor="ctr" bIns="94000" lIns="94000" spcFirstLastPara="1" rIns="94000" wrap="square" tIns="94000">
              <a:noAutofit/>
            </a:bodyPr>
            <a:lstStyle/>
            <a:p>
              <a:pPr indent="0" lvl="0" marL="0" marR="0" rtl="0" algn="l">
                <a:lnSpc>
                  <a:spcPct val="90000"/>
                </a:lnSpc>
                <a:spcBef>
                  <a:spcPts val="0"/>
                </a:spcBef>
                <a:spcAft>
                  <a:spcPts val="0"/>
                </a:spcAft>
                <a:buClr>
                  <a:schemeClr val="dk1"/>
                </a:buClr>
                <a:buSzPts val="1900"/>
                <a:buFont typeface="Arial"/>
                <a:buNone/>
              </a:pPr>
              <a:r>
                <a:rPr lang="en-GB" sz="1900">
                  <a:solidFill>
                    <a:schemeClr val="dk1"/>
                  </a:solidFill>
                  <a:latin typeface="Arial"/>
                  <a:ea typeface="Arial"/>
                  <a:cs typeface="Arial"/>
                  <a:sym typeface="Arial"/>
                </a:rPr>
                <a:t>Upkeep and restoration.</a:t>
              </a:r>
              <a:endParaRPr sz="1900">
                <a:solidFill>
                  <a:schemeClr val="dk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4" name="Shape 394"/>
        <p:cNvGrpSpPr/>
        <p:nvPr/>
      </p:nvGrpSpPr>
      <p:grpSpPr>
        <a:xfrm>
          <a:off x="0" y="0"/>
          <a:ext cx="0" cy="0"/>
          <a:chOff x="0" y="0"/>
          <a:chExt cx="0" cy="0"/>
        </a:xfrm>
      </p:grpSpPr>
      <p:sp>
        <p:nvSpPr>
          <p:cNvPr id="395" name="Google Shape;395;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6" name="Google Shape;396;p16"/>
          <p:cNvSpPr/>
          <p:nvPr/>
        </p:nvSpPr>
        <p:spPr>
          <a:xfrm flipH="1" rot="5400000">
            <a:off x="-638515" y="639280"/>
            <a:ext cx="6858000" cy="5579440"/>
          </a:xfrm>
          <a:prstGeom prst="rect">
            <a:avLst/>
          </a:prstGeom>
          <a:gradFill>
            <a:gsLst>
              <a:gs pos="0">
                <a:srgbClr val="000000"/>
              </a:gs>
              <a:gs pos="8000">
                <a:srgbClr val="000000"/>
              </a:gs>
              <a:gs pos="100000">
                <a:srgbClr val="0F4861"/>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7" name="Google Shape;397;p16"/>
          <p:cNvSpPr/>
          <p:nvPr/>
        </p:nvSpPr>
        <p:spPr>
          <a:xfrm flipH="1" rot="5400000">
            <a:off x="-393206" y="395206"/>
            <a:ext cx="6346209" cy="5576080"/>
          </a:xfrm>
          <a:prstGeom prst="rect">
            <a:avLst/>
          </a:prstGeom>
          <a:gradFill>
            <a:gsLst>
              <a:gs pos="0">
                <a:srgbClr val="000000">
                  <a:alpha val="0"/>
                </a:srgbClr>
              </a:gs>
              <a:gs pos="99000">
                <a:srgbClr val="156082">
                  <a:alpha val="0"/>
                </a:srgbClr>
              </a:gs>
              <a:gs pos="100000">
                <a:srgbClr val="156082">
                  <a:alpha val="0"/>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8" name="Google Shape;398;p16"/>
          <p:cNvSpPr/>
          <p:nvPr/>
        </p:nvSpPr>
        <p:spPr>
          <a:xfrm flipH="1" rot="5400000">
            <a:off x="1528907" y="2818967"/>
            <a:ext cx="2501979" cy="5576080"/>
          </a:xfrm>
          <a:prstGeom prst="rect">
            <a:avLst/>
          </a:prstGeom>
          <a:gradFill>
            <a:gsLst>
              <a:gs pos="0">
                <a:srgbClr val="156082">
                  <a:alpha val="28627"/>
                </a:srgbClr>
              </a:gs>
              <a:gs pos="2000">
                <a:srgbClr val="156082">
                  <a:alpha val="28627"/>
                </a:srgbClr>
              </a:gs>
              <a:gs pos="100000">
                <a:srgbClr val="000000">
                  <a:alpha val="29803"/>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9" name="Google Shape;399;p16"/>
          <p:cNvSpPr/>
          <p:nvPr/>
        </p:nvSpPr>
        <p:spPr>
          <a:xfrm flipH="1" rot="5400000">
            <a:off x="-425002" y="852793"/>
            <a:ext cx="6858001" cy="5152412"/>
          </a:xfrm>
          <a:prstGeom prst="rect">
            <a:avLst/>
          </a:prstGeom>
          <a:gradFill>
            <a:gsLst>
              <a:gs pos="0">
                <a:srgbClr val="000000">
                  <a:alpha val="0"/>
                </a:srgbClr>
              </a:gs>
              <a:gs pos="99000">
                <a:srgbClr val="156082">
                  <a:alpha val="10980"/>
                </a:srgbClr>
              </a:gs>
              <a:gs pos="100000">
                <a:srgbClr val="156082">
                  <a:alpha val="10980"/>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0" name="Google Shape;400;p16"/>
          <p:cNvSpPr/>
          <p:nvPr/>
        </p:nvSpPr>
        <p:spPr>
          <a:xfrm rot="6097846">
            <a:off x="818753" y="1128497"/>
            <a:ext cx="4318303" cy="4318303"/>
          </a:xfrm>
          <a:prstGeom prst="ellipse">
            <a:avLst/>
          </a:prstGeom>
          <a:gradFill>
            <a:gsLst>
              <a:gs pos="0">
                <a:srgbClr val="156082">
                  <a:alpha val="0"/>
                </a:srgbClr>
              </a:gs>
              <a:gs pos="39000">
                <a:srgbClr val="156082">
                  <a:alpha val="0"/>
                </a:srgbClr>
              </a:gs>
              <a:gs pos="100000">
                <a:srgbClr val="43AFE2">
                  <a:alpha val="14901"/>
                </a:srgbClr>
              </a:gs>
            </a:gsLst>
            <a:lin ang="17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1" name="Google Shape;401;p16"/>
          <p:cNvSpPr txBox="1"/>
          <p:nvPr>
            <p:ph type="title"/>
          </p:nvPr>
        </p:nvSpPr>
        <p:spPr>
          <a:xfrm>
            <a:off x="826396" y="586855"/>
            <a:ext cx="4230100"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Arial"/>
              <a:buNone/>
            </a:pPr>
            <a:r>
              <a:rPr b="1" lang="en-GB" sz="4000">
                <a:solidFill>
                  <a:srgbClr val="FFFFFF"/>
                </a:solidFill>
                <a:latin typeface="Arial"/>
                <a:ea typeface="Arial"/>
                <a:cs typeface="Arial"/>
                <a:sym typeface="Arial"/>
              </a:rPr>
              <a:t>Advantages of Flux-cored arc welding:</a:t>
            </a:r>
            <a:endParaRPr sz="4000">
              <a:solidFill>
                <a:srgbClr val="FFFFFF"/>
              </a:solidFill>
            </a:endParaRPr>
          </a:p>
        </p:txBody>
      </p:sp>
      <p:sp>
        <p:nvSpPr>
          <p:cNvPr id="402" name="Google Shape;402;p16"/>
          <p:cNvSpPr txBox="1"/>
          <p:nvPr>
            <p:ph idx="1" type="body"/>
          </p:nvPr>
        </p:nvSpPr>
        <p:spPr>
          <a:xfrm>
            <a:off x="6503158" y="649480"/>
            <a:ext cx="4862447" cy="5546047"/>
          </a:xfrm>
          <a:prstGeom prst="rect">
            <a:avLst/>
          </a:prstGeom>
          <a:noFill/>
          <a:ln>
            <a:noFill/>
          </a:ln>
        </p:spPr>
        <p:txBody>
          <a:bodyPr anchorCtr="0" anchor="ctr"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000"/>
              <a:buFont typeface="Noto Sans Symbols"/>
              <a:buChar char="∙"/>
            </a:pPr>
            <a:r>
              <a:rPr lang="en-GB" sz="2000">
                <a:latin typeface="Arial"/>
                <a:ea typeface="Arial"/>
                <a:cs typeface="Arial"/>
                <a:sym typeface="Arial"/>
              </a:rPr>
              <a:t>Great penetration of the weld.  </a:t>
            </a:r>
            <a:endParaRPr sz="2000">
              <a:latin typeface="Arial"/>
              <a:ea typeface="Arial"/>
              <a:cs typeface="Arial"/>
              <a:sym typeface="Arial"/>
            </a:endParaRPr>
          </a:p>
          <a:p>
            <a:pPr indent="-342900" lvl="0" marL="342900" rtl="0" algn="l">
              <a:lnSpc>
                <a:spcPct val="90000"/>
              </a:lnSpc>
              <a:spcBef>
                <a:spcPts val="1000"/>
              </a:spcBef>
              <a:spcAft>
                <a:spcPts val="0"/>
              </a:spcAft>
              <a:buClr>
                <a:schemeClr val="dk1"/>
              </a:buClr>
              <a:buSzPts val="2000"/>
              <a:buFont typeface="Noto Sans Symbols"/>
              <a:buChar char="∙"/>
            </a:pPr>
            <a:r>
              <a:rPr lang="en-GB" sz="2000">
                <a:latin typeface="Arial"/>
                <a:ea typeface="Arial"/>
                <a:cs typeface="Arial"/>
                <a:sym typeface="Arial"/>
              </a:rPr>
              <a:t>Ideal for joints with greater thickness. </a:t>
            </a:r>
            <a:endParaRPr sz="2000">
              <a:latin typeface="Arial"/>
              <a:ea typeface="Arial"/>
              <a:cs typeface="Arial"/>
              <a:sym typeface="Arial"/>
            </a:endParaRPr>
          </a:p>
          <a:p>
            <a:pPr indent="-342900" lvl="0" marL="342900" rtl="0" algn="l">
              <a:lnSpc>
                <a:spcPct val="90000"/>
              </a:lnSpc>
              <a:spcBef>
                <a:spcPts val="1000"/>
              </a:spcBef>
              <a:spcAft>
                <a:spcPts val="0"/>
              </a:spcAft>
              <a:buClr>
                <a:schemeClr val="dk1"/>
              </a:buClr>
              <a:buSzPts val="2000"/>
              <a:buFont typeface="Noto Sans Symbols"/>
              <a:buChar char="∙"/>
            </a:pPr>
            <a:r>
              <a:rPr lang="en-GB" sz="2000">
                <a:latin typeface="Arial"/>
                <a:ea typeface="Arial"/>
                <a:cs typeface="Arial"/>
                <a:sym typeface="Arial"/>
              </a:rPr>
              <a:t>Flexibility in the orientation and movement of the torch.</a:t>
            </a:r>
            <a:endParaRPr sz="2000">
              <a:latin typeface="Arial"/>
              <a:ea typeface="Arial"/>
              <a:cs typeface="Arial"/>
              <a:sym typeface="Arial"/>
            </a:endParaRPr>
          </a:p>
          <a:p>
            <a:pPr indent="-342900" lvl="0" marL="342900" rtl="0" algn="l">
              <a:lnSpc>
                <a:spcPct val="90000"/>
              </a:lnSpc>
              <a:spcBef>
                <a:spcPts val="1000"/>
              </a:spcBef>
              <a:spcAft>
                <a:spcPts val="0"/>
              </a:spcAft>
              <a:buClr>
                <a:schemeClr val="dk1"/>
              </a:buClr>
              <a:buSzPts val="2000"/>
              <a:buFont typeface="Noto Sans Symbols"/>
              <a:buChar char="∙"/>
            </a:pPr>
            <a:r>
              <a:rPr lang="en-GB" sz="2000">
                <a:latin typeface="Arial"/>
                <a:ea typeface="Arial"/>
                <a:cs typeface="Arial"/>
                <a:sym typeface="Arial"/>
              </a:rPr>
              <a:t>The greatest rate of metal deposition.</a:t>
            </a:r>
            <a:endParaRPr sz="2000">
              <a:latin typeface="Arial"/>
              <a:ea typeface="Arial"/>
              <a:cs typeface="Arial"/>
              <a:sym typeface="Arial"/>
            </a:endParaRPr>
          </a:p>
        </p:txBody>
      </p:sp>
      <p:pic>
        <p:nvPicPr>
          <p:cNvPr descr="A close-up of a black text&#10;&#10;Description automatically generated" id="403" name="Google Shape;403;p16"/>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pic>
        <p:nvPicPr>
          <p:cNvPr descr="A close-up of a logo&#10;&#10;Description automatically generated" id="404" name="Google Shape;404;p16"/>
          <p:cNvPicPr preferRelativeResize="0"/>
          <p:nvPr/>
        </p:nvPicPr>
        <p:blipFill rotWithShape="1">
          <a:blip r:embed="rId4">
            <a:alphaModFix/>
          </a:blip>
          <a:srcRect b="0" l="0" r="0" t="0"/>
          <a:stretch/>
        </p:blipFill>
        <p:spPr>
          <a:xfrm>
            <a:off x="-8146" y="6417109"/>
            <a:ext cx="1567520" cy="45103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8" name="Shape 408"/>
        <p:cNvGrpSpPr/>
        <p:nvPr/>
      </p:nvGrpSpPr>
      <p:grpSpPr>
        <a:xfrm>
          <a:off x="0" y="0"/>
          <a:ext cx="0" cy="0"/>
          <a:chOff x="0" y="0"/>
          <a:chExt cx="0" cy="0"/>
        </a:xfrm>
      </p:grpSpPr>
      <p:sp>
        <p:nvSpPr>
          <p:cNvPr id="409" name="Google Shape;409;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0" name="Google Shape;410;p17"/>
          <p:cNvSpPr/>
          <p:nvPr/>
        </p:nvSpPr>
        <p:spPr>
          <a:xfrm>
            <a:off x="0" y="0"/>
            <a:ext cx="4890596"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1" name="Google Shape;411;p17"/>
          <p:cNvSpPr txBox="1"/>
          <p:nvPr>
            <p:ph type="title"/>
          </p:nvPr>
        </p:nvSpPr>
        <p:spPr>
          <a:xfrm>
            <a:off x="838200" y="1195697"/>
            <a:ext cx="3200400" cy="42381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100"/>
              <a:buFont typeface="Arial"/>
              <a:buNone/>
            </a:pPr>
            <a:r>
              <a:rPr b="1" lang="en-GB" sz="3100">
                <a:solidFill>
                  <a:schemeClr val="lt1"/>
                </a:solidFill>
                <a:latin typeface="Arial"/>
                <a:ea typeface="Arial"/>
                <a:cs typeface="Arial"/>
                <a:sym typeface="Arial"/>
              </a:rPr>
              <a:t>Disadvantages of Flux-cored arc welding:</a:t>
            </a:r>
            <a:br>
              <a:rPr lang="en-GB" sz="3100">
                <a:solidFill>
                  <a:schemeClr val="lt1"/>
                </a:solidFill>
                <a:latin typeface="Arial"/>
                <a:ea typeface="Arial"/>
                <a:cs typeface="Arial"/>
                <a:sym typeface="Arial"/>
              </a:rPr>
            </a:br>
            <a:endParaRPr sz="3100">
              <a:solidFill>
                <a:schemeClr val="lt1"/>
              </a:solidFill>
            </a:endParaRPr>
          </a:p>
        </p:txBody>
      </p:sp>
      <p:grpSp>
        <p:nvGrpSpPr>
          <p:cNvPr id="412" name="Google Shape;412;p17"/>
          <p:cNvGrpSpPr/>
          <p:nvPr/>
        </p:nvGrpSpPr>
        <p:grpSpPr>
          <a:xfrm>
            <a:off x="0" y="202912"/>
            <a:ext cx="1910252" cy="709660"/>
            <a:chOff x="2267504" y="2540250"/>
            <a:chExt cx="1990951" cy="739640"/>
          </a:xfrm>
        </p:grpSpPr>
        <p:sp>
          <p:nvSpPr>
            <p:cNvPr id="413" name="Google Shape;413;p17"/>
            <p:cNvSpPr/>
            <p:nvPr/>
          </p:nvSpPr>
          <p:spPr>
            <a:xfrm>
              <a:off x="2267504" y="2540250"/>
              <a:ext cx="1990951" cy="286230"/>
            </a:xfrm>
            <a:custGeom>
              <a:rect b="b" l="l" r="r" t="t"/>
              <a:pathLst>
                <a:path extrusionOk="0" h="286230" w="1990951">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4" name="Google Shape;414;p17"/>
            <p:cNvSpPr/>
            <p:nvPr/>
          </p:nvSpPr>
          <p:spPr>
            <a:xfrm>
              <a:off x="2267504" y="2993660"/>
              <a:ext cx="1990951" cy="286230"/>
            </a:xfrm>
            <a:custGeom>
              <a:rect b="b" l="l" r="r" t="t"/>
              <a:pathLst>
                <a:path extrusionOk="0" h="286230" w="1990951">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15" name="Google Shape;415;p17"/>
          <p:cNvSpPr/>
          <p:nvPr/>
        </p:nvSpPr>
        <p:spPr>
          <a:xfrm>
            <a:off x="406260" y="4752208"/>
            <a:ext cx="365021" cy="365021"/>
          </a:xfrm>
          <a:prstGeom prst="ellipse">
            <a:avLst/>
          </a:prstGeom>
          <a:solidFill>
            <a:srgbClr val="FFFFFF"/>
          </a:solidFill>
          <a:ln cap="flat" cmpd="sng" w="28575">
            <a:solidFill>
              <a:srgbClr val="FFFF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6" name="Google Shape;416;p17"/>
          <p:cNvSpPr/>
          <p:nvPr/>
        </p:nvSpPr>
        <p:spPr>
          <a:xfrm>
            <a:off x="406260" y="4752208"/>
            <a:ext cx="365021" cy="365021"/>
          </a:xfrm>
          <a:prstGeom prst="ellipse">
            <a:avLst/>
          </a:prstGeom>
          <a:solidFill>
            <a:schemeClr val="accent6">
              <a:alpha val="29803"/>
            </a:schemeClr>
          </a:solidFill>
          <a:ln cap="flat" cmpd="sng" w="28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417" name="Google Shape;417;p17"/>
          <p:cNvGrpSpPr/>
          <p:nvPr/>
        </p:nvGrpSpPr>
        <p:grpSpPr>
          <a:xfrm>
            <a:off x="4109667" y="5539935"/>
            <a:ext cx="975169" cy="975171"/>
            <a:chOff x="5829300" y="3162300"/>
            <a:chExt cx="532256" cy="532257"/>
          </a:xfrm>
        </p:grpSpPr>
        <p:sp>
          <p:nvSpPr>
            <p:cNvPr id="418" name="Google Shape;418;p17"/>
            <p:cNvSpPr/>
            <p:nvPr/>
          </p:nvSpPr>
          <p:spPr>
            <a:xfrm>
              <a:off x="5859208" y="3192208"/>
              <a:ext cx="112966" cy="112966"/>
            </a:xfrm>
            <a:custGeom>
              <a:rect b="b" l="l" r="r" t="t"/>
              <a:pathLst>
                <a:path extrusionOk="0" h="112966" w="112966">
                  <a:moveTo>
                    <a:pt x="112967" y="0"/>
                  </a:moveTo>
                  <a:lnTo>
                    <a:pt x="0" y="112967"/>
                  </a:lnTo>
                  <a:cubicBezTo>
                    <a:pt x="25356" y="64747"/>
                    <a:pt x="64747" y="25356"/>
                    <a:pt x="11296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9" name="Google Shape;419;p17"/>
            <p:cNvSpPr/>
            <p:nvPr/>
          </p:nvSpPr>
          <p:spPr>
            <a:xfrm>
              <a:off x="5831205" y="3164205"/>
              <a:ext cx="230314" cy="230314"/>
            </a:xfrm>
            <a:custGeom>
              <a:rect b="b" l="l" r="r" t="t"/>
              <a:pathLst>
                <a:path extrusionOk="0" h="230314" w="230314">
                  <a:moveTo>
                    <a:pt x="230314" y="0"/>
                  </a:moveTo>
                  <a:lnTo>
                    <a:pt x="0" y="230314"/>
                  </a:lnTo>
                  <a:cubicBezTo>
                    <a:pt x="953" y="223361"/>
                    <a:pt x="2095" y="216408"/>
                    <a:pt x="3524" y="209550"/>
                  </a:cubicBezTo>
                  <a:lnTo>
                    <a:pt x="209550" y="3524"/>
                  </a:lnTo>
                  <a:cubicBezTo>
                    <a:pt x="216408" y="2095"/>
                    <a:pt x="223361" y="953"/>
                    <a:pt x="23031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0" name="Google Shape;420;p17"/>
            <p:cNvSpPr/>
            <p:nvPr/>
          </p:nvSpPr>
          <p:spPr>
            <a:xfrm>
              <a:off x="5829300" y="3162300"/>
              <a:ext cx="294131" cy="294131"/>
            </a:xfrm>
            <a:custGeom>
              <a:rect b="b" l="l" r="r" t="t"/>
              <a:pathLst>
                <a:path extrusionOk="0" h="294131" w="294131">
                  <a:moveTo>
                    <a:pt x="294132" y="1238"/>
                  </a:moveTo>
                  <a:lnTo>
                    <a:pt x="1238" y="294132"/>
                  </a:lnTo>
                  <a:cubicBezTo>
                    <a:pt x="667" y="288893"/>
                    <a:pt x="0" y="283559"/>
                    <a:pt x="0" y="278225"/>
                  </a:cubicBezTo>
                  <a:lnTo>
                    <a:pt x="278225" y="0"/>
                  </a:lnTo>
                  <a:cubicBezTo>
                    <a:pt x="283559" y="0"/>
                    <a:pt x="288893" y="667"/>
                    <a:pt x="294132" y="12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1" name="Google Shape;421;p17"/>
            <p:cNvSpPr/>
            <p:nvPr/>
          </p:nvSpPr>
          <p:spPr>
            <a:xfrm>
              <a:off x="5837205" y="3170110"/>
              <a:ext cx="337184" cy="337280"/>
            </a:xfrm>
            <a:custGeom>
              <a:rect b="b" l="l" r="r" t="t"/>
              <a:pathLst>
                <a:path extrusionOk="0" h="337280" w="337184">
                  <a:moveTo>
                    <a:pt x="337185" y="3905"/>
                  </a:moveTo>
                  <a:lnTo>
                    <a:pt x="3810" y="337280"/>
                  </a:lnTo>
                  <a:cubicBezTo>
                    <a:pt x="2381" y="332899"/>
                    <a:pt x="1143" y="328422"/>
                    <a:pt x="0" y="323850"/>
                  </a:cubicBezTo>
                  <a:lnTo>
                    <a:pt x="323850" y="0"/>
                  </a:lnTo>
                  <a:cubicBezTo>
                    <a:pt x="328327" y="1715"/>
                    <a:pt x="332804" y="2477"/>
                    <a:pt x="337185" y="390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2" name="Google Shape;422;p17"/>
            <p:cNvSpPr/>
            <p:nvPr/>
          </p:nvSpPr>
          <p:spPr>
            <a:xfrm>
              <a:off x="5853207" y="3186207"/>
              <a:ext cx="364617" cy="364617"/>
            </a:xfrm>
            <a:custGeom>
              <a:rect b="b" l="l" r="r" t="t"/>
              <a:pathLst>
                <a:path extrusionOk="0" h="364617" w="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3" name="Google Shape;423;p17"/>
            <p:cNvSpPr/>
            <p:nvPr/>
          </p:nvSpPr>
          <p:spPr>
            <a:xfrm>
              <a:off x="5875305" y="3208305"/>
              <a:ext cx="380238" cy="380238"/>
            </a:xfrm>
            <a:custGeom>
              <a:rect b="b" l="l" r="r" t="t"/>
              <a:pathLst>
                <a:path extrusionOk="0" h="380238" w="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4" name="Google Shape;424;p17"/>
            <p:cNvSpPr/>
            <p:nvPr/>
          </p:nvSpPr>
          <p:spPr>
            <a:xfrm>
              <a:off x="5902832" y="3235832"/>
              <a:ext cx="385191" cy="385191"/>
            </a:xfrm>
            <a:custGeom>
              <a:rect b="b" l="l" r="r" t="t"/>
              <a:pathLst>
                <a:path extrusionOk="0" h="385191" w="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5" name="Google Shape;425;p17"/>
            <p:cNvSpPr/>
            <p:nvPr/>
          </p:nvSpPr>
          <p:spPr>
            <a:xfrm>
              <a:off x="5935789" y="3268313"/>
              <a:ext cx="379761" cy="380237"/>
            </a:xfrm>
            <a:custGeom>
              <a:rect b="b" l="l" r="r" t="t"/>
              <a:pathLst>
                <a:path extrusionOk="0" h="380237" w="379761">
                  <a:moveTo>
                    <a:pt x="372428" y="0"/>
                  </a:moveTo>
                  <a:cubicBezTo>
                    <a:pt x="374999" y="3239"/>
                    <a:pt x="377381" y="6572"/>
                    <a:pt x="379762" y="9525"/>
                  </a:cubicBezTo>
                  <a:lnTo>
                    <a:pt x="9525" y="380238"/>
                  </a:lnTo>
                  <a:cubicBezTo>
                    <a:pt x="6096" y="377857"/>
                    <a:pt x="2762" y="375476"/>
                    <a:pt x="0" y="3729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6" name="Google Shape;426;p17"/>
            <p:cNvSpPr/>
            <p:nvPr/>
          </p:nvSpPr>
          <p:spPr>
            <a:xfrm>
              <a:off x="5972841" y="3305841"/>
              <a:ext cx="364807" cy="364807"/>
            </a:xfrm>
            <a:custGeom>
              <a:rect b="b" l="l" r="r" t="t"/>
              <a:pathLst>
                <a:path extrusionOk="0" h="364807" w="364807">
                  <a:moveTo>
                    <a:pt x="359188" y="0"/>
                  </a:moveTo>
                  <a:cubicBezTo>
                    <a:pt x="361188" y="3905"/>
                    <a:pt x="362998" y="7715"/>
                    <a:pt x="364808" y="11621"/>
                  </a:cubicBezTo>
                  <a:lnTo>
                    <a:pt x="11621" y="364808"/>
                  </a:lnTo>
                  <a:cubicBezTo>
                    <a:pt x="7715" y="362998"/>
                    <a:pt x="3905" y="361188"/>
                    <a:pt x="0" y="35918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7" name="Google Shape;427;p17"/>
            <p:cNvSpPr/>
            <p:nvPr/>
          </p:nvSpPr>
          <p:spPr>
            <a:xfrm>
              <a:off x="6016370" y="3349466"/>
              <a:ext cx="337280" cy="337280"/>
            </a:xfrm>
            <a:custGeom>
              <a:rect b="b" l="l" r="r" t="t"/>
              <a:pathLst>
                <a:path extrusionOk="0" h="337280" w="337280">
                  <a:moveTo>
                    <a:pt x="333470" y="0"/>
                  </a:moveTo>
                  <a:cubicBezTo>
                    <a:pt x="334899" y="4382"/>
                    <a:pt x="336137" y="8858"/>
                    <a:pt x="337280" y="13430"/>
                  </a:cubicBezTo>
                  <a:lnTo>
                    <a:pt x="13430" y="337280"/>
                  </a:lnTo>
                  <a:cubicBezTo>
                    <a:pt x="8858" y="336137"/>
                    <a:pt x="4382" y="334899"/>
                    <a:pt x="0" y="33347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8" name="Google Shape;428;p17"/>
            <p:cNvSpPr/>
            <p:nvPr/>
          </p:nvSpPr>
          <p:spPr>
            <a:xfrm>
              <a:off x="6067329" y="3400425"/>
              <a:ext cx="294227" cy="294132"/>
            </a:xfrm>
            <a:custGeom>
              <a:rect b="b" l="l" r="r" t="t"/>
              <a:pathLst>
                <a:path extrusionOk="0" h="294132" w="294227">
                  <a:moveTo>
                    <a:pt x="292989" y="0"/>
                  </a:moveTo>
                  <a:cubicBezTo>
                    <a:pt x="293561" y="5334"/>
                    <a:pt x="293942" y="10668"/>
                    <a:pt x="294227" y="15907"/>
                  </a:cubicBezTo>
                  <a:lnTo>
                    <a:pt x="15907" y="294132"/>
                  </a:lnTo>
                  <a:cubicBezTo>
                    <a:pt x="10668" y="294132"/>
                    <a:pt x="5334" y="293465"/>
                    <a:pt x="0" y="2928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9" name="Google Shape;429;p17"/>
            <p:cNvSpPr/>
            <p:nvPr/>
          </p:nvSpPr>
          <p:spPr>
            <a:xfrm>
              <a:off x="6129337" y="3462337"/>
              <a:ext cx="230314" cy="230314"/>
            </a:xfrm>
            <a:custGeom>
              <a:rect b="b" l="l" r="r" t="t"/>
              <a:pathLst>
                <a:path extrusionOk="0" h="230314" w="230314">
                  <a:moveTo>
                    <a:pt x="230315" y="0"/>
                  </a:moveTo>
                  <a:cubicBezTo>
                    <a:pt x="229457" y="6953"/>
                    <a:pt x="228314" y="13716"/>
                    <a:pt x="226886" y="20574"/>
                  </a:cubicBezTo>
                  <a:lnTo>
                    <a:pt x="20669" y="226790"/>
                  </a:lnTo>
                  <a:cubicBezTo>
                    <a:pt x="13811" y="228314"/>
                    <a:pt x="6953" y="229457"/>
                    <a:pt x="0" y="2303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0" name="Google Shape;430;p17"/>
            <p:cNvSpPr/>
            <p:nvPr/>
          </p:nvSpPr>
          <p:spPr>
            <a:xfrm>
              <a:off x="6218682" y="3551682"/>
              <a:ext cx="112871" cy="112871"/>
            </a:xfrm>
            <a:custGeom>
              <a:rect b="b" l="l" r="r" t="t"/>
              <a:pathLst>
                <a:path extrusionOk="0" h="112871" w="112871">
                  <a:moveTo>
                    <a:pt x="112871" y="0"/>
                  </a:moveTo>
                  <a:cubicBezTo>
                    <a:pt x="87618" y="48239"/>
                    <a:pt x="48239" y="87618"/>
                    <a:pt x="0" y="11287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A close-up of a black text&#10;&#10;Description automatically generated" id="431" name="Google Shape;431;p17"/>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grpSp>
        <p:nvGrpSpPr>
          <p:cNvPr id="432" name="Google Shape;432;p17"/>
          <p:cNvGrpSpPr/>
          <p:nvPr/>
        </p:nvGrpSpPr>
        <p:grpSpPr>
          <a:xfrm>
            <a:off x="5484139" y="478257"/>
            <a:ext cx="6301601" cy="5877373"/>
            <a:chOff x="0" y="717"/>
            <a:chExt cx="6301601" cy="5877373"/>
          </a:xfrm>
        </p:grpSpPr>
        <p:sp>
          <p:nvSpPr>
            <p:cNvPr id="433" name="Google Shape;433;p17"/>
            <p:cNvSpPr/>
            <p:nvPr/>
          </p:nvSpPr>
          <p:spPr>
            <a:xfrm>
              <a:off x="0" y="717"/>
              <a:ext cx="6301601" cy="167924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7"/>
            <p:cNvSpPr/>
            <p:nvPr/>
          </p:nvSpPr>
          <p:spPr>
            <a:xfrm>
              <a:off x="507973" y="378548"/>
              <a:ext cx="923587" cy="92358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7"/>
            <p:cNvSpPr/>
            <p:nvPr/>
          </p:nvSpPr>
          <p:spPr>
            <a:xfrm>
              <a:off x="1939533" y="717"/>
              <a:ext cx="4362067" cy="167924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7"/>
            <p:cNvSpPr txBox="1"/>
            <p:nvPr/>
          </p:nvSpPr>
          <p:spPr>
            <a:xfrm>
              <a:off x="1939533" y="717"/>
              <a:ext cx="4362067" cy="1679249"/>
            </a:xfrm>
            <a:prstGeom prst="rect">
              <a:avLst/>
            </a:prstGeom>
            <a:noFill/>
            <a:ln>
              <a:noFill/>
            </a:ln>
          </p:spPr>
          <p:txBody>
            <a:bodyPr anchorCtr="0" anchor="ctr" bIns="177700" lIns="177700" spcFirstLastPara="1" rIns="177700" wrap="square" tIns="177700">
              <a:noAutofit/>
            </a:bodyPr>
            <a:lstStyle/>
            <a:p>
              <a:pPr indent="0" lvl="0" marL="0" marR="0" rtl="0" algn="l">
                <a:lnSpc>
                  <a:spcPct val="90000"/>
                </a:lnSpc>
                <a:spcBef>
                  <a:spcPts val="0"/>
                </a:spcBef>
                <a:spcAft>
                  <a:spcPts val="0"/>
                </a:spcAft>
                <a:buClr>
                  <a:schemeClr val="dk1"/>
                </a:buClr>
                <a:buSzPts val="2500"/>
                <a:buFont typeface="Arial"/>
                <a:buNone/>
              </a:pPr>
              <a:r>
                <a:rPr lang="en-GB" sz="2500">
                  <a:solidFill>
                    <a:schemeClr val="dk1"/>
                  </a:solidFill>
                  <a:latin typeface="Arial"/>
                  <a:ea typeface="Arial"/>
                  <a:cs typeface="Arial"/>
                  <a:sym typeface="Arial"/>
                </a:rPr>
                <a:t>May lead to the addition of slag.</a:t>
              </a:r>
              <a:endParaRPr sz="2500">
                <a:solidFill>
                  <a:schemeClr val="dk1"/>
                </a:solidFill>
                <a:latin typeface="Arial"/>
                <a:ea typeface="Arial"/>
                <a:cs typeface="Arial"/>
                <a:sym typeface="Arial"/>
              </a:endParaRPr>
            </a:p>
          </p:txBody>
        </p:sp>
        <p:sp>
          <p:nvSpPr>
            <p:cNvPr id="437" name="Google Shape;437;p17"/>
            <p:cNvSpPr/>
            <p:nvPr/>
          </p:nvSpPr>
          <p:spPr>
            <a:xfrm>
              <a:off x="0" y="2099779"/>
              <a:ext cx="6301601" cy="167924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7"/>
            <p:cNvSpPr/>
            <p:nvPr/>
          </p:nvSpPr>
          <p:spPr>
            <a:xfrm>
              <a:off x="507973" y="2477610"/>
              <a:ext cx="923587" cy="92358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7"/>
            <p:cNvSpPr/>
            <p:nvPr/>
          </p:nvSpPr>
          <p:spPr>
            <a:xfrm>
              <a:off x="1939533" y="2099779"/>
              <a:ext cx="4362067" cy="167924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7"/>
            <p:cNvSpPr txBox="1"/>
            <p:nvPr/>
          </p:nvSpPr>
          <p:spPr>
            <a:xfrm>
              <a:off x="1939533" y="2099779"/>
              <a:ext cx="4362067" cy="1679249"/>
            </a:xfrm>
            <a:prstGeom prst="rect">
              <a:avLst/>
            </a:prstGeom>
            <a:noFill/>
            <a:ln>
              <a:noFill/>
            </a:ln>
          </p:spPr>
          <p:txBody>
            <a:bodyPr anchorCtr="0" anchor="ctr" bIns="177700" lIns="177700" spcFirstLastPara="1" rIns="177700" wrap="square" tIns="177700">
              <a:noAutofit/>
            </a:bodyPr>
            <a:lstStyle/>
            <a:p>
              <a:pPr indent="0" lvl="0" marL="0" marR="0" rtl="0" algn="l">
                <a:lnSpc>
                  <a:spcPct val="90000"/>
                </a:lnSpc>
                <a:spcBef>
                  <a:spcPts val="0"/>
                </a:spcBef>
                <a:spcAft>
                  <a:spcPts val="0"/>
                </a:spcAft>
                <a:buClr>
                  <a:schemeClr val="dk1"/>
                </a:buClr>
                <a:buSzPts val="2500"/>
                <a:buFont typeface="Arial"/>
                <a:buNone/>
              </a:pPr>
              <a:r>
                <a:rPr lang="en-GB" sz="2500">
                  <a:solidFill>
                    <a:schemeClr val="dk1"/>
                  </a:solidFill>
                  <a:latin typeface="Arial"/>
                  <a:ea typeface="Arial"/>
                  <a:cs typeface="Arial"/>
                  <a:sym typeface="Arial"/>
                </a:rPr>
                <a:t>Wires with flux cores cost extra. </a:t>
              </a:r>
              <a:endParaRPr sz="2500">
                <a:solidFill>
                  <a:schemeClr val="dk1"/>
                </a:solidFill>
                <a:latin typeface="Arial"/>
                <a:ea typeface="Arial"/>
                <a:cs typeface="Arial"/>
                <a:sym typeface="Arial"/>
              </a:endParaRPr>
            </a:p>
          </p:txBody>
        </p:sp>
        <p:sp>
          <p:nvSpPr>
            <p:cNvPr id="441" name="Google Shape;441;p17"/>
            <p:cNvSpPr/>
            <p:nvPr/>
          </p:nvSpPr>
          <p:spPr>
            <a:xfrm>
              <a:off x="0" y="4198841"/>
              <a:ext cx="6301601" cy="167924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7"/>
            <p:cNvSpPr/>
            <p:nvPr/>
          </p:nvSpPr>
          <p:spPr>
            <a:xfrm>
              <a:off x="507973" y="4576672"/>
              <a:ext cx="923587" cy="92358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7"/>
            <p:cNvSpPr/>
            <p:nvPr/>
          </p:nvSpPr>
          <p:spPr>
            <a:xfrm>
              <a:off x="1939533" y="4198841"/>
              <a:ext cx="4362067" cy="167924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7"/>
            <p:cNvSpPr txBox="1"/>
            <p:nvPr/>
          </p:nvSpPr>
          <p:spPr>
            <a:xfrm>
              <a:off x="1939533" y="4198841"/>
              <a:ext cx="4362067" cy="1679249"/>
            </a:xfrm>
            <a:prstGeom prst="rect">
              <a:avLst/>
            </a:prstGeom>
            <a:noFill/>
            <a:ln>
              <a:noFill/>
            </a:ln>
          </p:spPr>
          <p:txBody>
            <a:bodyPr anchorCtr="0" anchor="ctr" bIns="177700" lIns="177700" spcFirstLastPara="1" rIns="177700" wrap="square" tIns="177700">
              <a:noAutofit/>
            </a:bodyPr>
            <a:lstStyle/>
            <a:p>
              <a:pPr indent="0" lvl="0" marL="0" marR="0" rtl="0" algn="l">
                <a:lnSpc>
                  <a:spcPct val="90000"/>
                </a:lnSpc>
                <a:spcBef>
                  <a:spcPts val="0"/>
                </a:spcBef>
                <a:spcAft>
                  <a:spcPts val="0"/>
                </a:spcAft>
                <a:buClr>
                  <a:schemeClr val="dk1"/>
                </a:buClr>
                <a:buSzPts val="2500"/>
                <a:buFont typeface="Arial"/>
                <a:buNone/>
              </a:pPr>
              <a:r>
                <a:rPr lang="en-GB" sz="2500">
                  <a:solidFill>
                    <a:schemeClr val="dk1"/>
                  </a:solidFill>
                  <a:latin typeface="Arial"/>
                  <a:ea typeface="Arial"/>
                  <a:cs typeface="Arial"/>
                  <a:sym typeface="Arial"/>
                </a:rPr>
                <a:t>Often, welds lack aesthetic appeal.</a:t>
              </a:r>
              <a:endParaRPr sz="2500">
                <a:solidFill>
                  <a:schemeClr val="dk1"/>
                </a:solidFill>
                <a:latin typeface="Arial"/>
                <a:ea typeface="Arial"/>
                <a:cs typeface="Arial"/>
                <a:sym typeface="Arial"/>
              </a:endParaRPr>
            </a:p>
          </p:txBody>
        </p:sp>
      </p:grpSp>
      <p:pic>
        <p:nvPicPr>
          <p:cNvPr descr="A close-up of a logo&#10;&#10;Description automatically generated" id="445" name="Google Shape;445;p17"/>
          <p:cNvPicPr preferRelativeResize="0"/>
          <p:nvPr/>
        </p:nvPicPr>
        <p:blipFill rotWithShape="1">
          <a:blip r:embed="rId7">
            <a:alphaModFix/>
          </a:blip>
          <a:srcRect b="0" l="0" r="0" t="0"/>
          <a:stretch/>
        </p:blipFill>
        <p:spPr>
          <a:xfrm>
            <a:off x="-8146" y="6417109"/>
            <a:ext cx="1567520" cy="45103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9" name="Shape 449"/>
        <p:cNvGrpSpPr/>
        <p:nvPr/>
      </p:nvGrpSpPr>
      <p:grpSpPr>
        <a:xfrm>
          <a:off x="0" y="0"/>
          <a:ext cx="0" cy="0"/>
          <a:chOff x="0" y="0"/>
          <a:chExt cx="0" cy="0"/>
        </a:xfrm>
      </p:grpSpPr>
      <p:sp>
        <p:nvSpPr>
          <p:cNvPr id="450" name="Google Shape;450;p1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51" name="Google Shape;451;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100"/>
              <a:buFont typeface="Arial"/>
              <a:buNone/>
            </a:pPr>
            <a:r>
              <a:rPr b="1" lang="en-GB" sz="4100">
                <a:latin typeface="Arial"/>
                <a:ea typeface="Arial"/>
                <a:cs typeface="Arial"/>
                <a:sym typeface="Arial"/>
              </a:rPr>
              <a:t>5.  Gas welding (oxyacetylene welding)</a:t>
            </a:r>
            <a:br>
              <a:rPr lang="en-GB" sz="4100">
                <a:latin typeface="Arial"/>
                <a:ea typeface="Arial"/>
                <a:cs typeface="Arial"/>
                <a:sym typeface="Arial"/>
              </a:rPr>
            </a:br>
            <a:endParaRPr sz="4100"/>
          </a:p>
        </p:txBody>
      </p:sp>
      <p:sp>
        <p:nvSpPr>
          <p:cNvPr id="452" name="Google Shape;452;p18"/>
          <p:cNvSpPr txBox="1"/>
          <p:nvPr>
            <p:ph idx="1" type="body"/>
          </p:nvPr>
        </p:nvSpPr>
        <p:spPr>
          <a:xfrm>
            <a:off x="838201" y="2013625"/>
            <a:ext cx="5269301" cy="416333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lang="en-GB" sz="1700">
                <a:latin typeface="Arial"/>
                <a:ea typeface="Arial"/>
                <a:cs typeface="Arial"/>
                <a:sym typeface="Arial"/>
              </a:rPr>
              <a:t>Metals are melted and then joined by gas welding, which uses the heat from a concentrated flame. Filler metal can be used with or without gas welding. To regulate the flame, use a welding torch. The welding torch is attached to two gas canisters: one for oxygen and the other for fuel. Through the use of a pressure regulator, the welder may regulate the amount of gases delivered into the torch, so controlling the flame. The most frequent combination that we observe is oxygen and acetylene, which may produce temperatures as high as 3200°C (5792ºF). In gas welding, other fuel gases that are also used include propane, butane, and hydrogen.</a:t>
            </a:r>
            <a:endParaRPr sz="1700">
              <a:latin typeface="Arial"/>
              <a:ea typeface="Arial"/>
              <a:cs typeface="Arial"/>
              <a:sym typeface="Arial"/>
            </a:endParaRPr>
          </a:p>
        </p:txBody>
      </p:sp>
      <p:pic>
        <p:nvPicPr>
          <p:cNvPr descr="A person using tongs to heat a flame&#10;&#10;Description automatically generated" id="453" name="Google Shape;453;p18"/>
          <p:cNvPicPr preferRelativeResize="0"/>
          <p:nvPr/>
        </p:nvPicPr>
        <p:blipFill rotWithShape="1">
          <a:blip r:embed="rId3">
            <a:alphaModFix/>
          </a:blip>
          <a:srcRect b="-3" l="16490" r="-3" t="0"/>
          <a:stretch/>
        </p:blipFill>
        <p:spPr>
          <a:xfrm>
            <a:off x="6573962" y="2013626"/>
            <a:ext cx="4488714" cy="3576825"/>
          </a:xfrm>
          <a:custGeom>
            <a:rect b="b" l="l" r="r" t="t"/>
            <a:pathLst>
              <a:path extrusionOk="0" h="3576825" w="4488714">
                <a:moveTo>
                  <a:pt x="713492" y="15"/>
                </a:moveTo>
                <a:cubicBezTo>
                  <a:pt x="723739" y="278"/>
                  <a:pt x="734339" y="3967"/>
                  <a:pt x="743942" y="5139"/>
                </a:cubicBezTo>
                <a:cubicBezTo>
                  <a:pt x="955929" y="31374"/>
                  <a:pt x="1167914" y="59717"/>
                  <a:pt x="1380134" y="84780"/>
                </a:cubicBezTo>
                <a:cubicBezTo>
                  <a:pt x="1578535" y="108204"/>
                  <a:pt x="1778340" y="113591"/>
                  <a:pt x="1977677" y="125771"/>
                </a:cubicBezTo>
                <a:cubicBezTo>
                  <a:pt x="2218942" y="140529"/>
                  <a:pt x="2459740" y="161377"/>
                  <a:pt x="2699600" y="194169"/>
                </a:cubicBezTo>
                <a:cubicBezTo>
                  <a:pt x="2866144" y="217126"/>
                  <a:pt x="3034328" y="233053"/>
                  <a:pt x="3203214" y="214783"/>
                </a:cubicBezTo>
                <a:cubicBezTo>
                  <a:pt x="3211646" y="213845"/>
                  <a:pt x="3221250" y="210801"/>
                  <a:pt x="3228277" y="213845"/>
                </a:cubicBezTo>
                <a:cubicBezTo>
                  <a:pt x="3310262" y="248045"/>
                  <a:pt x="3399740" y="223449"/>
                  <a:pt x="3484768" y="244999"/>
                </a:cubicBezTo>
                <a:cubicBezTo>
                  <a:pt x="3462984" y="328154"/>
                  <a:pt x="3369523" y="321361"/>
                  <a:pt x="3316820" y="378984"/>
                </a:cubicBezTo>
                <a:cubicBezTo>
                  <a:pt x="3402785" y="401939"/>
                  <a:pt x="3480084" y="425129"/>
                  <a:pt x="3558554" y="442462"/>
                </a:cubicBezTo>
                <a:cubicBezTo>
                  <a:pt x="3641709" y="460733"/>
                  <a:pt x="3712214" y="510158"/>
                  <a:pt x="3793494" y="532176"/>
                </a:cubicBezTo>
                <a:cubicBezTo>
                  <a:pt x="3810829" y="536861"/>
                  <a:pt x="3831676" y="553257"/>
                  <a:pt x="3837766" y="569186"/>
                </a:cubicBezTo>
                <a:cubicBezTo>
                  <a:pt x="3857442" y="620719"/>
                  <a:pt x="4250260" y="765244"/>
                  <a:pt x="4203881" y="811154"/>
                </a:cubicBezTo>
                <a:cubicBezTo>
                  <a:pt x="4184673" y="830128"/>
                  <a:pt x="4159844" y="843714"/>
                  <a:pt x="4133843" y="862453"/>
                </a:cubicBezTo>
                <a:cubicBezTo>
                  <a:pt x="4172962" y="897823"/>
                  <a:pt x="4216998" y="913283"/>
                  <a:pt x="4263846" y="923823"/>
                </a:cubicBezTo>
                <a:cubicBezTo>
                  <a:pt x="4277901" y="927103"/>
                  <a:pt x="4291721" y="933661"/>
                  <a:pt x="4293126" y="949590"/>
                </a:cubicBezTo>
                <a:cubicBezTo>
                  <a:pt x="4294531" y="966220"/>
                  <a:pt x="4280242" y="972778"/>
                  <a:pt x="4268297" y="980509"/>
                </a:cubicBezTo>
                <a:cubicBezTo>
                  <a:pt x="4251666" y="991283"/>
                  <a:pt x="4235503" y="1000654"/>
                  <a:pt x="4214422" y="1002059"/>
                </a:cubicBezTo>
                <a:cubicBezTo>
                  <a:pt x="4179754" y="1004167"/>
                  <a:pt x="4163124" y="1034149"/>
                  <a:pt x="4142980" y="1056636"/>
                </a:cubicBezTo>
                <a:cubicBezTo>
                  <a:pt x="4131736" y="1069286"/>
                  <a:pt x="4126114" y="1094817"/>
                  <a:pt x="4145790" y="1099268"/>
                </a:cubicBezTo>
                <a:cubicBezTo>
                  <a:pt x="4193106" y="1110043"/>
                  <a:pt x="4189358" y="1141197"/>
                  <a:pt x="4188188" y="1176567"/>
                </a:cubicBezTo>
                <a:cubicBezTo>
                  <a:pt x="4186548" y="1220370"/>
                  <a:pt x="4158673" y="1240514"/>
                  <a:pt x="4124474" y="1257380"/>
                </a:cubicBezTo>
                <a:cubicBezTo>
                  <a:pt x="4112762" y="1263235"/>
                  <a:pt x="4096132" y="1263000"/>
                  <a:pt x="4091680" y="1281271"/>
                </a:cubicBezTo>
                <a:cubicBezTo>
                  <a:pt x="4110888" y="1298606"/>
                  <a:pt x="4134312" y="1284551"/>
                  <a:pt x="4154926" y="1289469"/>
                </a:cubicBezTo>
                <a:cubicBezTo>
                  <a:pt x="4172025" y="1293452"/>
                  <a:pt x="4200368" y="1291344"/>
                  <a:pt x="4176944" y="1323200"/>
                </a:cubicBezTo>
                <a:cubicBezTo>
                  <a:pt x="4170150" y="1332335"/>
                  <a:pt x="4178114" y="1339363"/>
                  <a:pt x="4186782" y="1340066"/>
                </a:cubicBezTo>
                <a:cubicBezTo>
                  <a:pt x="4256117" y="1347327"/>
                  <a:pt x="4224260" y="1411743"/>
                  <a:pt x="4246513" y="1445708"/>
                </a:cubicBezTo>
                <a:cubicBezTo>
                  <a:pt x="4252602" y="1455076"/>
                  <a:pt x="4246044" y="1471239"/>
                  <a:pt x="4236440" y="1475221"/>
                </a:cubicBezTo>
                <a:cubicBezTo>
                  <a:pt x="4175069" y="1501456"/>
                  <a:pt x="4166637" y="1563998"/>
                  <a:pt x="4136888" y="1617873"/>
                </a:cubicBezTo>
                <a:cubicBezTo>
                  <a:pt x="4169214" y="1639188"/>
                  <a:pt x="4207863" y="1643873"/>
                  <a:pt x="4242764" y="1657693"/>
                </a:cubicBezTo>
                <a:cubicBezTo>
                  <a:pt x="4279072" y="1672216"/>
                  <a:pt x="4279072" y="1682991"/>
                  <a:pt x="4249089" y="1725153"/>
                </a:cubicBezTo>
                <a:cubicBezTo>
                  <a:pt x="4327090" y="1734290"/>
                  <a:pt x="4327090" y="1734290"/>
                  <a:pt x="4302964" y="1800579"/>
                </a:cubicBezTo>
                <a:cubicBezTo>
                  <a:pt x="4368318" y="1806669"/>
                  <a:pt x="4411417" y="1838057"/>
                  <a:pt x="4421488" y="1906689"/>
                </a:cubicBezTo>
                <a:cubicBezTo>
                  <a:pt x="4426408" y="1939951"/>
                  <a:pt x="4455922" y="1955644"/>
                  <a:pt x="4488714" y="1977897"/>
                </a:cubicBezTo>
                <a:cubicBezTo>
                  <a:pt x="4447958" y="1999448"/>
                  <a:pt x="4420318" y="2044421"/>
                  <a:pt x="4372767" y="1996870"/>
                </a:cubicBezTo>
                <a:cubicBezTo>
                  <a:pt x="4355434" y="1979537"/>
                  <a:pt x="4357072" y="2001555"/>
                  <a:pt x="4354731" y="2007880"/>
                </a:cubicBezTo>
                <a:cubicBezTo>
                  <a:pt x="4349110" y="2023339"/>
                  <a:pt x="4360820" y="2033646"/>
                  <a:pt x="4368551" y="2045357"/>
                </a:cubicBezTo>
                <a:cubicBezTo>
                  <a:pt x="4376046" y="2057070"/>
                  <a:pt x="4384948" y="2069484"/>
                  <a:pt x="4387056" y="2082603"/>
                </a:cubicBezTo>
                <a:cubicBezTo>
                  <a:pt x="4388460" y="2091738"/>
                  <a:pt x="4381668" y="2105088"/>
                  <a:pt x="4374173" y="2111882"/>
                </a:cubicBezTo>
                <a:cubicBezTo>
                  <a:pt x="4334820" y="2147720"/>
                  <a:pt x="4358244" y="2228299"/>
                  <a:pt x="4283756" y="2238606"/>
                </a:cubicBezTo>
                <a:cubicBezTo>
                  <a:pt x="4250260" y="2243289"/>
                  <a:pt x="4234098" y="2272804"/>
                  <a:pt x="4209503" y="2288966"/>
                </a:cubicBezTo>
                <a:cubicBezTo>
                  <a:pt x="4124006" y="2345418"/>
                  <a:pt x="4066851" y="2418032"/>
                  <a:pt x="4040383" y="2517817"/>
                </a:cubicBezTo>
                <a:cubicBezTo>
                  <a:pt x="4033122" y="2545457"/>
                  <a:pt x="4005246" y="2567711"/>
                  <a:pt x="3987210" y="2592071"/>
                </a:cubicBezTo>
                <a:cubicBezTo>
                  <a:pt x="3995878" y="2609873"/>
                  <a:pt x="4043193" y="2571458"/>
                  <a:pt x="4026563" y="2618305"/>
                </a:cubicBezTo>
                <a:cubicBezTo>
                  <a:pt x="4013914" y="2653442"/>
                  <a:pt x="3981588" y="2675226"/>
                  <a:pt x="3951137" y="2696074"/>
                </a:cubicBezTo>
                <a:cubicBezTo>
                  <a:pt x="3916470" y="2719731"/>
                  <a:pt x="3878055" y="2738704"/>
                  <a:pt x="3862360" y="2782506"/>
                </a:cubicBezTo>
                <a:cubicBezTo>
                  <a:pt x="3859081" y="2791877"/>
                  <a:pt x="3848540" y="2801714"/>
                  <a:pt x="3839172" y="2805463"/>
                </a:cubicBezTo>
                <a:cubicBezTo>
                  <a:pt x="3350549" y="3576343"/>
                  <a:pt x="2147734" y="3581495"/>
                  <a:pt x="2009066" y="3576107"/>
                </a:cubicBezTo>
                <a:cubicBezTo>
                  <a:pt x="1841116" y="3569315"/>
                  <a:pt x="1682302" y="3521764"/>
                  <a:pt x="1526534" y="3462502"/>
                </a:cubicBezTo>
                <a:cubicBezTo>
                  <a:pt x="1460712" y="3437439"/>
                  <a:pt x="1399577" y="3401835"/>
                  <a:pt x="1335628" y="3374195"/>
                </a:cubicBezTo>
                <a:cubicBezTo>
                  <a:pt x="1247321" y="3336013"/>
                  <a:pt x="1179158" y="3263165"/>
                  <a:pt x="1091084" y="3232479"/>
                </a:cubicBezTo>
                <a:cubicBezTo>
                  <a:pt x="1000434" y="3200857"/>
                  <a:pt x="922901" y="3143000"/>
                  <a:pt x="829673" y="3118405"/>
                </a:cubicBezTo>
                <a:cubicBezTo>
                  <a:pt x="780484" y="3105288"/>
                  <a:pt x="732933" y="3081631"/>
                  <a:pt x="740662" y="3013935"/>
                </a:cubicBezTo>
                <a:cubicBezTo>
                  <a:pt x="742771" y="2994727"/>
                  <a:pt x="729888" y="2979034"/>
                  <a:pt x="709509" y="2984656"/>
                </a:cubicBezTo>
                <a:cubicBezTo>
                  <a:pt x="670626" y="2995196"/>
                  <a:pt x="653058" y="2967321"/>
                  <a:pt x="631507" y="2946474"/>
                </a:cubicBezTo>
                <a:cubicBezTo>
                  <a:pt x="593093" y="2909465"/>
                  <a:pt x="556552" y="2870113"/>
                  <a:pt x="495415" y="2864022"/>
                </a:cubicBezTo>
                <a:cubicBezTo>
                  <a:pt x="507126" y="2834976"/>
                  <a:pt x="527037" y="2839193"/>
                  <a:pt x="545308" y="2845283"/>
                </a:cubicBezTo>
                <a:cubicBezTo>
                  <a:pt x="593327" y="2861212"/>
                  <a:pt x="640877" y="2879248"/>
                  <a:pt x="688896" y="2895176"/>
                </a:cubicBezTo>
                <a:cubicBezTo>
                  <a:pt x="720284" y="2905483"/>
                  <a:pt x="751438" y="2920006"/>
                  <a:pt x="793367" y="2908527"/>
                </a:cubicBezTo>
                <a:cubicBezTo>
                  <a:pt x="757294" y="2849968"/>
                  <a:pt x="695923" y="2839427"/>
                  <a:pt x="646265" y="2821391"/>
                </a:cubicBezTo>
                <a:cubicBezTo>
                  <a:pt x="584192" y="2798670"/>
                  <a:pt x="547651" y="2755803"/>
                  <a:pt x="503847" y="2708019"/>
                </a:cubicBezTo>
                <a:cubicBezTo>
                  <a:pt x="549524" y="2696541"/>
                  <a:pt x="577867" y="2731678"/>
                  <a:pt x="613705" y="2729803"/>
                </a:cubicBezTo>
                <a:cubicBezTo>
                  <a:pt x="615580" y="2723714"/>
                  <a:pt x="618859" y="2714813"/>
                  <a:pt x="618390" y="2714577"/>
                </a:cubicBezTo>
                <a:cubicBezTo>
                  <a:pt x="559831" y="2688343"/>
                  <a:pt x="532425" y="2639153"/>
                  <a:pt x="523289" y="2579656"/>
                </a:cubicBezTo>
                <a:cubicBezTo>
                  <a:pt x="518605" y="2548972"/>
                  <a:pt x="497289" y="2539368"/>
                  <a:pt x="476207" y="2525313"/>
                </a:cubicBezTo>
                <a:cubicBezTo>
                  <a:pt x="402656" y="2475421"/>
                  <a:pt x="324889" y="2430213"/>
                  <a:pt x="264455" y="2361581"/>
                </a:cubicBezTo>
                <a:cubicBezTo>
                  <a:pt x="334259" y="2370716"/>
                  <a:pt x="390242" y="2415455"/>
                  <a:pt x="465433" y="2434663"/>
                </a:cubicBezTo>
                <a:cubicBezTo>
                  <a:pt x="405702" y="2359238"/>
                  <a:pt x="328402" y="2321058"/>
                  <a:pt x="257897" y="2275380"/>
                </a:cubicBezTo>
                <a:cubicBezTo>
                  <a:pt x="225806" y="2254533"/>
                  <a:pt x="196059" y="2227830"/>
                  <a:pt x="157174" y="2216586"/>
                </a:cubicBezTo>
                <a:cubicBezTo>
                  <a:pt x="143354" y="2212604"/>
                  <a:pt x="120633" y="2204172"/>
                  <a:pt x="131643" y="2181919"/>
                </a:cubicBezTo>
                <a:cubicBezTo>
                  <a:pt x="141011" y="2163415"/>
                  <a:pt x="159516" y="2169035"/>
                  <a:pt x="176382" y="2174423"/>
                </a:cubicBezTo>
                <a:cubicBezTo>
                  <a:pt x="216905" y="2187776"/>
                  <a:pt x="258834" y="2188009"/>
                  <a:pt x="313646" y="2187776"/>
                </a:cubicBezTo>
                <a:cubicBezTo>
                  <a:pt x="267735" y="2126639"/>
                  <a:pt x="183643" y="2144910"/>
                  <a:pt x="144292" y="2080728"/>
                </a:cubicBezTo>
                <a:cubicBezTo>
                  <a:pt x="193481" y="2069484"/>
                  <a:pt x="231428" y="2092674"/>
                  <a:pt x="271249" y="2097124"/>
                </a:cubicBezTo>
                <a:cubicBezTo>
                  <a:pt x="307321" y="2101106"/>
                  <a:pt x="316222" y="2090332"/>
                  <a:pt x="307790" y="2054961"/>
                </a:cubicBezTo>
                <a:cubicBezTo>
                  <a:pt x="294673" y="1999915"/>
                  <a:pt x="314349" y="1971806"/>
                  <a:pt x="366818" y="1986798"/>
                </a:cubicBezTo>
                <a:cubicBezTo>
                  <a:pt x="415539" y="2000852"/>
                  <a:pt x="420692" y="1980240"/>
                  <a:pt x="407575" y="1948852"/>
                </a:cubicBezTo>
                <a:cubicBezTo>
                  <a:pt x="388836" y="1903176"/>
                  <a:pt x="410151" y="1867805"/>
                  <a:pt x="424674" y="1829390"/>
                </a:cubicBezTo>
                <a:cubicBezTo>
                  <a:pt x="446928" y="1770831"/>
                  <a:pt x="437558" y="1742253"/>
                  <a:pt x="389539" y="1698685"/>
                </a:cubicBezTo>
                <a:cubicBezTo>
                  <a:pt x="362602" y="1674323"/>
                  <a:pt x="333557" y="1653711"/>
                  <a:pt x="294438" y="1632630"/>
                </a:cubicBezTo>
                <a:cubicBezTo>
                  <a:pt x="384620" y="1621152"/>
                  <a:pt x="289988" y="1582503"/>
                  <a:pt x="321844" y="1558376"/>
                </a:cubicBezTo>
                <a:cubicBezTo>
                  <a:pt x="385557" y="1548538"/>
                  <a:pt x="437558" y="1625368"/>
                  <a:pt x="524227" y="1603350"/>
                </a:cubicBezTo>
                <a:cubicBezTo>
                  <a:pt x="417179" y="1536825"/>
                  <a:pt x="298889" y="1515041"/>
                  <a:pt x="221356" y="1426500"/>
                </a:cubicBezTo>
                <a:cubicBezTo>
                  <a:pt x="239158" y="1406355"/>
                  <a:pt x="256960" y="1425094"/>
                  <a:pt x="272186" y="1417599"/>
                </a:cubicBezTo>
                <a:cubicBezTo>
                  <a:pt x="271717" y="1412914"/>
                  <a:pt x="272889" y="1405886"/>
                  <a:pt x="270077" y="1403779"/>
                </a:cubicBezTo>
                <a:cubicBezTo>
                  <a:pt x="212221" y="1355525"/>
                  <a:pt x="211283" y="1354355"/>
                  <a:pt x="273356" y="1318749"/>
                </a:cubicBezTo>
                <a:cubicBezTo>
                  <a:pt x="295141" y="1306335"/>
                  <a:pt x="293267" y="1295325"/>
                  <a:pt x="281790" y="1279632"/>
                </a:cubicBezTo>
                <a:cubicBezTo>
                  <a:pt x="273590" y="1268622"/>
                  <a:pt x="263753" y="1258784"/>
                  <a:pt x="268438" y="1234657"/>
                </a:cubicBezTo>
                <a:cubicBezTo>
                  <a:pt x="302402" y="1265578"/>
                  <a:pt x="466603" y="1255505"/>
                  <a:pt x="495649" y="1252226"/>
                </a:cubicBezTo>
                <a:cubicBezTo>
                  <a:pt x="528208" y="1248713"/>
                  <a:pt x="560299" y="1233721"/>
                  <a:pt x="594497" y="1241919"/>
                </a:cubicBezTo>
                <a:cubicBezTo>
                  <a:pt x="621903" y="1248479"/>
                  <a:pt x="748860" y="1311957"/>
                  <a:pt x="766898" y="1239109"/>
                </a:cubicBezTo>
                <a:cubicBezTo>
                  <a:pt x="767835" y="1235595"/>
                  <a:pt x="819132" y="1243794"/>
                  <a:pt x="846773" y="1247776"/>
                </a:cubicBezTo>
                <a:cubicBezTo>
                  <a:pt x="871134" y="1251055"/>
                  <a:pt x="898540" y="1265578"/>
                  <a:pt x="914936" y="1236532"/>
                </a:cubicBezTo>
                <a:cubicBezTo>
                  <a:pt x="924540" y="1219433"/>
                  <a:pt x="884954" y="1186405"/>
                  <a:pt x="849584" y="1183594"/>
                </a:cubicBezTo>
                <a:cubicBezTo>
                  <a:pt x="818898" y="1181017"/>
                  <a:pt x="786807" y="1177269"/>
                  <a:pt x="757528" y="1184296"/>
                </a:cubicBezTo>
                <a:cubicBezTo>
                  <a:pt x="721456" y="1192730"/>
                  <a:pt x="702014" y="1179144"/>
                  <a:pt x="691941" y="1149864"/>
                </a:cubicBezTo>
                <a:cubicBezTo>
                  <a:pt x="680698" y="1117539"/>
                  <a:pt x="659147" y="1102547"/>
                  <a:pt x="629400" y="1087555"/>
                </a:cubicBezTo>
                <a:cubicBezTo>
                  <a:pt x="557253" y="1051250"/>
                  <a:pt x="487920" y="1009321"/>
                  <a:pt x="408747" y="988239"/>
                </a:cubicBezTo>
                <a:cubicBezTo>
                  <a:pt x="393052" y="984022"/>
                  <a:pt x="375719" y="978400"/>
                  <a:pt x="368458" y="950527"/>
                </a:cubicBezTo>
                <a:cubicBezTo>
                  <a:pt x="582786" y="992220"/>
                  <a:pt x="778141" y="1100908"/>
                  <a:pt x="999262" y="1094583"/>
                </a:cubicBezTo>
                <a:cubicBezTo>
                  <a:pt x="938829" y="1060149"/>
                  <a:pt x="868792" y="1058276"/>
                  <a:pt x="804376" y="1034149"/>
                </a:cubicBezTo>
                <a:cubicBezTo>
                  <a:pt x="850053" y="1016113"/>
                  <a:pt x="892918" y="1034852"/>
                  <a:pt x="936252" y="1045159"/>
                </a:cubicBezTo>
                <a:cubicBezTo>
                  <a:pt x="972559" y="1053591"/>
                  <a:pt x="1005353" y="1054997"/>
                  <a:pt x="1009335" y="1004636"/>
                </a:cubicBezTo>
                <a:cubicBezTo>
                  <a:pt x="1007929" y="1001356"/>
                  <a:pt x="1008163" y="997141"/>
                  <a:pt x="1008398" y="993158"/>
                </a:cubicBezTo>
                <a:cubicBezTo>
                  <a:pt x="996216" y="972311"/>
                  <a:pt x="977244" y="961536"/>
                  <a:pt x="954757" y="955445"/>
                </a:cubicBezTo>
                <a:cubicBezTo>
                  <a:pt x="941171" y="951697"/>
                  <a:pt x="923135" y="946075"/>
                  <a:pt x="923368" y="931085"/>
                </a:cubicBezTo>
                <a:cubicBezTo>
                  <a:pt x="924071" y="875570"/>
                  <a:pt x="880738" y="859407"/>
                  <a:pt x="837403" y="843245"/>
                </a:cubicBezTo>
                <a:cubicBezTo>
                  <a:pt x="861530" y="815605"/>
                  <a:pt x="880503" y="835983"/>
                  <a:pt x="898774" y="833876"/>
                </a:cubicBezTo>
                <a:cubicBezTo>
                  <a:pt x="910720" y="832470"/>
                  <a:pt x="921495" y="829894"/>
                  <a:pt x="921495" y="815605"/>
                </a:cubicBezTo>
                <a:cubicBezTo>
                  <a:pt x="921729" y="803658"/>
                  <a:pt x="916107" y="790072"/>
                  <a:pt x="904396" y="789839"/>
                </a:cubicBezTo>
                <a:cubicBezTo>
                  <a:pt x="831079" y="787730"/>
                  <a:pt x="790556" y="710900"/>
                  <a:pt x="714428" y="710666"/>
                </a:cubicBezTo>
                <a:cubicBezTo>
                  <a:pt x="668986" y="710666"/>
                  <a:pt x="738086" y="667332"/>
                  <a:pt x="699672" y="649295"/>
                </a:cubicBezTo>
                <a:cubicBezTo>
                  <a:pt x="691238" y="645313"/>
                  <a:pt x="721690" y="639224"/>
                  <a:pt x="735276" y="640160"/>
                </a:cubicBezTo>
                <a:cubicBezTo>
                  <a:pt x="748627" y="641097"/>
                  <a:pt x="760573" y="652574"/>
                  <a:pt x="776736" y="644376"/>
                </a:cubicBezTo>
                <a:cubicBezTo>
                  <a:pt x="785637" y="615097"/>
                  <a:pt x="762682" y="604322"/>
                  <a:pt x="743708" y="596123"/>
                </a:cubicBezTo>
                <a:cubicBezTo>
                  <a:pt x="699905" y="577150"/>
                  <a:pt x="657274" y="554195"/>
                  <a:pt x="609255" y="547401"/>
                </a:cubicBezTo>
                <a:cubicBezTo>
                  <a:pt x="592156" y="545059"/>
                  <a:pt x="633850" y="513671"/>
                  <a:pt x="642048" y="502662"/>
                </a:cubicBezTo>
                <a:cubicBezTo>
                  <a:pt x="448801" y="386949"/>
                  <a:pt x="216437" y="392804"/>
                  <a:pt x="0" y="299342"/>
                </a:cubicBezTo>
                <a:cubicBezTo>
                  <a:pt x="47785" y="281073"/>
                  <a:pt x="82921" y="294424"/>
                  <a:pt x="115480" y="297235"/>
                </a:cubicBezTo>
                <a:cubicBezTo>
                  <a:pt x="196760" y="304261"/>
                  <a:pt x="277105" y="318784"/>
                  <a:pt x="358151" y="327451"/>
                </a:cubicBezTo>
                <a:cubicBezTo>
                  <a:pt x="397971" y="331667"/>
                  <a:pt x="434981" y="347596"/>
                  <a:pt x="479486" y="322299"/>
                </a:cubicBezTo>
                <a:cubicBezTo>
                  <a:pt x="509235" y="305433"/>
                  <a:pt x="556786" y="323703"/>
                  <a:pt x="593327" y="338695"/>
                </a:cubicBezTo>
                <a:cubicBezTo>
                  <a:pt x="623543" y="351109"/>
                  <a:pt x="652355" y="354388"/>
                  <a:pt x="692410" y="338695"/>
                </a:cubicBezTo>
                <a:cubicBezTo>
                  <a:pt x="656103" y="329091"/>
                  <a:pt x="628228" y="320659"/>
                  <a:pt x="599651" y="314802"/>
                </a:cubicBezTo>
                <a:cubicBezTo>
                  <a:pt x="576930" y="310118"/>
                  <a:pt x="631040" y="291144"/>
                  <a:pt x="658679" y="293487"/>
                </a:cubicBezTo>
                <a:cubicBezTo>
                  <a:pt x="697329" y="296766"/>
                  <a:pt x="675545" y="284586"/>
                  <a:pt x="668986" y="267720"/>
                </a:cubicBezTo>
                <a:cubicBezTo>
                  <a:pt x="661959" y="249684"/>
                  <a:pt x="682806" y="244063"/>
                  <a:pt x="695923" y="247810"/>
                </a:cubicBezTo>
                <a:cubicBezTo>
                  <a:pt x="746284" y="262568"/>
                  <a:pt x="796411" y="236567"/>
                  <a:pt x="848413" y="257649"/>
                </a:cubicBezTo>
                <a:cubicBezTo>
                  <a:pt x="835295" y="205647"/>
                  <a:pt x="806952" y="182926"/>
                  <a:pt x="747690" y="175664"/>
                </a:cubicBezTo>
                <a:cubicBezTo>
                  <a:pt x="725437" y="172854"/>
                  <a:pt x="702248" y="177070"/>
                  <a:pt x="683040" y="162078"/>
                </a:cubicBezTo>
                <a:cubicBezTo>
                  <a:pt x="672030" y="153413"/>
                  <a:pt x="659616" y="143106"/>
                  <a:pt x="668283" y="127177"/>
                </a:cubicBezTo>
                <a:cubicBezTo>
                  <a:pt x="674373" y="115933"/>
                  <a:pt x="687491" y="115933"/>
                  <a:pt x="698266" y="119682"/>
                </a:cubicBezTo>
                <a:cubicBezTo>
                  <a:pt x="746519" y="136313"/>
                  <a:pt x="796880" y="142403"/>
                  <a:pt x="847241" y="148494"/>
                </a:cubicBezTo>
                <a:cubicBezTo>
                  <a:pt x="854972" y="149430"/>
                  <a:pt x="863637" y="152476"/>
                  <a:pt x="872305" y="137015"/>
                </a:cubicBezTo>
                <a:cubicBezTo>
                  <a:pt x="778141" y="111951"/>
                  <a:pt x="688662" y="76347"/>
                  <a:pt x="591921" y="62527"/>
                </a:cubicBezTo>
                <a:cubicBezTo>
                  <a:pt x="593327" y="55969"/>
                  <a:pt x="594732" y="49410"/>
                  <a:pt x="596138" y="42852"/>
                </a:cubicBezTo>
                <a:cubicBezTo>
                  <a:pt x="671796" y="52220"/>
                  <a:pt x="747456" y="61590"/>
                  <a:pt x="843025" y="73303"/>
                </a:cubicBezTo>
                <a:cubicBezTo>
                  <a:pt x="784231" y="36058"/>
                  <a:pt x="728717" y="48473"/>
                  <a:pt x="685149" y="15446"/>
                </a:cubicBezTo>
                <a:cubicBezTo>
                  <a:pt x="693347" y="2914"/>
                  <a:pt x="703244" y="-249"/>
                  <a:pt x="713492" y="15"/>
                </a:cubicBezTo>
                <a:close/>
              </a:path>
            </a:pathLst>
          </a:custGeom>
          <a:noFill/>
          <a:ln>
            <a:noFill/>
          </a:ln>
        </p:spPr>
      </p:pic>
      <p:pic>
        <p:nvPicPr>
          <p:cNvPr descr="A close-up of a black text&#10;&#10;Description automatically generated" id="454" name="Google Shape;454;p18"/>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455" name="Google Shape;455;p18"/>
          <p:cNvPicPr preferRelativeResize="0"/>
          <p:nvPr/>
        </p:nvPicPr>
        <p:blipFill rotWithShape="1">
          <a:blip r:embed="rId5">
            <a:alphaModFix/>
          </a:blip>
          <a:srcRect b="0" l="0" r="0" t="0"/>
          <a:stretch/>
        </p:blipFill>
        <p:spPr>
          <a:xfrm>
            <a:off x="-8146" y="6417109"/>
            <a:ext cx="1567520" cy="45103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9" name="Shape 459"/>
        <p:cNvGrpSpPr/>
        <p:nvPr/>
      </p:nvGrpSpPr>
      <p:grpSpPr>
        <a:xfrm>
          <a:off x="0" y="0"/>
          <a:ext cx="0" cy="0"/>
          <a:chOff x="0" y="0"/>
          <a:chExt cx="0" cy="0"/>
        </a:xfrm>
      </p:grpSpPr>
      <p:pic>
        <p:nvPicPr>
          <p:cNvPr descr="A blue and green background&#10;&#10;Description automatically generated" id="460" name="Google Shape;460;p19"/>
          <p:cNvPicPr preferRelativeResize="0"/>
          <p:nvPr/>
        </p:nvPicPr>
        <p:blipFill rotWithShape="1">
          <a:blip r:embed="rId3">
            <a:alphaModFix/>
          </a:blip>
          <a:srcRect b="17909" l="0" r="9091" t="5481"/>
          <a:stretch/>
        </p:blipFill>
        <p:spPr>
          <a:xfrm>
            <a:off x="20" y="10"/>
            <a:ext cx="12191980" cy="6857990"/>
          </a:xfrm>
          <a:prstGeom prst="rect">
            <a:avLst/>
          </a:prstGeom>
          <a:noFill/>
          <a:ln>
            <a:noFill/>
          </a:ln>
        </p:spPr>
      </p:pic>
      <p:sp>
        <p:nvSpPr>
          <p:cNvPr id="461" name="Google Shape;461;p19"/>
          <p:cNvSpPr/>
          <p:nvPr/>
        </p:nvSpPr>
        <p:spPr>
          <a:xfrm>
            <a:off x="0" y="0"/>
            <a:ext cx="12192000" cy="6858000"/>
          </a:xfrm>
          <a:prstGeom prst="rect">
            <a:avLst/>
          </a:prstGeom>
          <a:gradFill>
            <a:gsLst>
              <a:gs pos="0">
                <a:srgbClr val="E8E8E8">
                  <a:alpha val="67843"/>
                </a:srgbClr>
              </a:gs>
              <a:gs pos="10000">
                <a:srgbClr val="E8E8E8">
                  <a:alpha val="67843"/>
                </a:srgbClr>
              </a:gs>
              <a:gs pos="85000">
                <a:srgbClr val="E8E8E8">
                  <a:alpha val="96862"/>
                </a:srgbClr>
              </a:gs>
              <a:gs pos="100000">
                <a:srgbClr val="E8E8E8">
                  <a:alpha val="9686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2" name="Google Shape;462;p19"/>
          <p:cNvSpPr txBox="1"/>
          <p:nvPr>
            <p:ph type="title"/>
          </p:nvPr>
        </p:nvSpPr>
        <p:spPr>
          <a:xfrm>
            <a:off x="838200" y="365125"/>
            <a:ext cx="10515599"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en-GB">
                <a:latin typeface="Arial"/>
                <a:ea typeface="Arial"/>
                <a:cs typeface="Arial"/>
                <a:sym typeface="Arial"/>
              </a:rPr>
              <a:t>Applications of Gas welding:</a:t>
            </a:r>
            <a:br>
              <a:rPr lang="en-GB">
                <a:latin typeface="Arial"/>
                <a:ea typeface="Arial"/>
                <a:cs typeface="Arial"/>
                <a:sym typeface="Arial"/>
              </a:rPr>
            </a:br>
            <a:endParaRPr/>
          </a:p>
        </p:txBody>
      </p:sp>
      <p:pic>
        <p:nvPicPr>
          <p:cNvPr descr="A close-up of a black text&#10;&#10;Description automatically generated" id="463" name="Google Shape;463;p19"/>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grpSp>
        <p:nvGrpSpPr>
          <p:cNvPr id="464" name="Google Shape;464;p19"/>
          <p:cNvGrpSpPr/>
          <p:nvPr/>
        </p:nvGrpSpPr>
        <p:grpSpPr>
          <a:xfrm>
            <a:off x="841280" y="3186812"/>
            <a:ext cx="10509438" cy="1628962"/>
            <a:chOff x="3080" y="1361187"/>
            <a:chExt cx="10509438" cy="1628962"/>
          </a:xfrm>
        </p:grpSpPr>
        <p:sp>
          <p:nvSpPr>
            <p:cNvPr id="465" name="Google Shape;465;p19"/>
            <p:cNvSpPr/>
            <p:nvPr/>
          </p:nvSpPr>
          <p:spPr>
            <a:xfrm>
              <a:off x="3080" y="1361187"/>
              <a:ext cx="2199649" cy="1396777"/>
            </a:xfrm>
            <a:prstGeom prst="roundRect">
              <a:avLst>
                <a:gd fmla="val 10000" name="adj"/>
              </a:avLst>
            </a:prstGeom>
            <a:gradFill>
              <a:gsLst>
                <a:gs pos="0">
                  <a:srgbClr val="474F5D"/>
                </a:gs>
                <a:gs pos="50000">
                  <a:srgbClr val="072743"/>
                </a:gs>
                <a:gs pos="100000">
                  <a:srgbClr val="03213D"/>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9"/>
            <p:cNvSpPr/>
            <p:nvPr/>
          </p:nvSpPr>
          <p:spPr>
            <a:xfrm>
              <a:off x="247486" y="1593372"/>
              <a:ext cx="2199649" cy="1396777"/>
            </a:xfrm>
            <a:prstGeom prst="roundRect">
              <a:avLst>
                <a:gd fmla="val 10000" name="adj"/>
              </a:avLst>
            </a:prstGeom>
            <a:solidFill>
              <a:schemeClr val="lt2">
                <a:alpha val="89803"/>
              </a:schemeClr>
            </a:solidFill>
            <a:ln cap="flat" cmpd="sng" w="12700">
              <a:solidFill>
                <a:srgbClr val="0B274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9"/>
            <p:cNvSpPr txBox="1"/>
            <p:nvPr/>
          </p:nvSpPr>
          <p:spPr>
            <a:xfrm>
              <a:off x="288396" y="1634282"/>
              <a:ext cx="2117829" cy="1314957"/>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Arial"/>
                <a:buNone/>
              </a:pPr>
              <a:r>
                <a:rPr lang="en-GB" sz="2000">
                  <a:solidFill>
                    <a:schemeClr val="dk1"/>
                  </a:solidFill>
                  <a:latin typeface="Arial"/>
                  <a:ea typeface="Arial"/>
                  <a:cs typeface="Arial"/>
                  <a:sym typeface="Arial"/>
                </a:rPr>
                <a:t>Production of sheet metal.</a:t>
              </a:r>
              <a:endParaRPr sz="2000">
                <a:solidFill>
                  <a:schemeClr val="dk1"/>
                </a:solidFill>
                <a:latin typeface="Arial"/>
                <a:ea typeface="Arial"/>
                <a:cs typeface="Arial"/>
                <a:sym typeface="Arial"/>
              </a:endParaRPr>
            </a:p>
          </p:txBody>
        </p:sp>
        <p:sp>
          <p:nvSpPr>
            <p:cNvPr id="468" name="Google Shape;468;p19"/>
            <p:cNvSpPr/>
            <p:nvPr/>
          </p:nvSpPr>
          <p:spPr>
            <a:xfrm>
              <a:off x="2691541" y="1361187"/>
              <a:ext cx="2199649" cy="1396777"/>
            </a:xfrm>
            <a:prstGeom prst="roundRect">
              <a:avLst>
                <a:gd fmla="val 10000" name="adj"/>
              </a:avLst>
            </a:prstGeom>
            <a:gradFill>
              <a:gsLst>
                <a:gs pos="0">
                  <a:srgbClr val="474F5D"/>
                </a:gs>
                <a:gs pos="50000">
                  <a:srgbClr val="072743"/>
                </a:gs>
                <a:gs pos="100000">
                  <a:srgbClr val="03213D"/>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9"/>
            <p:cNvSpPr/>
            <p:nvPr/>
          </p:nvSpPr>
          <p:spPr>
            <a:xfrm>
              <a:off x="2935947" y="1593372"/>
              <a:ext cx="2199649" cy="1396777"/>
            </a:xfrm>
            <a:prstGeom prst="roundRect">
              <a:avLst>
                <a:gd fmla="val 10000" name="adj"/>
              </a:avLst>
            </a:prstGeom>
            <a:solidFill>
              <a:schemeClr val="lt2">
                <a:alpha val="89803"/>
              </a:schemeClr>
            </a:solidFill>
            <a:ln cap="flat" cmpd="sng" w="12700">
              <a:solidFill>
                <a:srgbClr val="0B274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9"/>
            <p:cNvSpPr txBox="1"/>
            <p:nvPr/>
          </p:nvSpPr>
          <p:spPr>
            <a:xfrm>
              <a:off x="2976857" y="1634282"/>
              <a:ext cx="2117829" cy="1314957"/>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Arial"/>
                <a:buNone/>
              </a:pPr>
              <a:r>
                <a:rPr lang="en-GB" sz="2000">
                  <a:solidFill>
                    <a:schemeClr val="dk1"/>
                  </a:solidFill>
                  <a:latin typeface="Arial"/>
                  <a:ea typeface="Arial"/>
                  <a:cs typeface="Arial"/>
                  <a:sym typeface="Arial"/>
                </a:rPr>
                <a:t>The automotive and aerospace sectors. </a:t>
              </a:r>
              <a:endParaRPr sz="2000">
                <a:solidFill>
                  <a:schemeClr val="dk1"/>
                </a:solidFill>
                <a:latin typeface="Arial"/>
                <a:ea typeface="Arial"/>
                <a:cs typeface="Arial"/>
                <a:sym typeface="Arial"/>
              </a:endParaRPr>
            </a:p>
          </p:txBody>
        </p:sp>
        <p:sp>
          <p:nvSpPr>
            <p:cNvPr id="471" name="Google Shape;471;p19"/>
            <p:cNvSpPr/>
            <p:nvPr/>
          </p:nvSpPr>
          <p:spPr>
            <a:xfrm>
              <a:off x="5380002" y="1361187"/>
              <a:ext cx="2199649" cy="1396777"/>
            </a:xfrm>
            <a:prstGeom prst="roundRect">
              <a:avLst>
                <a:gd fmla="val 10000" name="adj"/>
              </a:avLst>
            </a:prstGeom>
            <a:gradFill>
              <a:gsLst>
                <a:gs pos="0">
                  <a:srgbClr val="474F5D"/>
                </a:gs>
                <a:gs pos="50000">
                  <a:srgbClr val="072743"/>
                </a:gs>
                <a:gs pos="100000">
                  <a:srgbClr val="03213D"/>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9"/>
            <p:cNvSpPr/>
            <p:nvPr/>
          </p:nvSpPr>
          <p:spPr>
            <a:xfrm>
              <a:off x="5624408" y="1593372"/>
              <a:ext cx="2199649" cy="1396777"/>
            </a:xfrm>
            <a:prstGeom prst="roundRect">
              <a:avLst>
                <a:gd fmla="val 10000" name="adj"/>
              </a:avLst>
            </a:prstGeom>
            <a:solidFill>
              <a:schemeClr val="lt2">
                <a:alpha val="89803"/>
              </a:schemeClr>
            </a:solidFill>
            <a:ln cap="flat" cmpd="sng" w="12700">
              <a:solidFill>
                <a:srgbClr val="0B274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9"/>
            <p:cNvSpPr txBox="1"/>
            <p:nvPr/>
          </p:nvSpPr>
          <p:spPr>
            <a:xfrm>
              <a:off x="5665318" y="1634282"/>
              <a:ext cx="2117829" cy="1314957"/>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Arial"/>
                <a:buNone/>
              </a:pPr>
              <a:r>
                <a:rPr lang="en-GB" sz="2000">
                  <a:solidFill>
                    <a:schemeClr val="dk1"/>
                  </a:solidFill>
                  <a:latin typeface="Arial"/>
                  <a:ea typeface="Arial"/>
                  <a:cs typeface="Arial"/>
                  <a:sym typeface="Arial"/>
                </a:rPr>
                <a:t>Fusing non-ferrous and ferrous metals together. </a:t>
              </a:r>
              <a:endParaRPr sz="2000">
                <a:solidFill>
                  <a:schemeClr val="dk1"/>
                </a:solidFill>
                <a:latin typeface="Arial"/>
                <a:ea typeface="Arial"/>
                <a:cs typeface="Arial"/>
                <a:sym typeface="Arial"/>
              </a:endParaRPr>
            </a:p>
          </p:txBody>
        </p:sp>
        <p:sp>
          <p:nvSpPr>
            <p:cNvPr id="474" name="Google Shape;474;p19"/>
            <p:cNvSpPr/>
            <p:nvPr/>
          </p:nvSpPr>
          <p:spPr>
            <a:xfrm>
              <a:off x="8068463" y="1361187"/>
              <a:ext cx="2199649" cy="1396777"/>
            </a:xfrm>
            <a:prstGeom prst="roundRect">
              <a:avLst>
                <a:gd fmla="val 10000" name="adj"/>
              </a:avLst>
            </a:prstGeom>
            <a:gradFill>
              <a:gsLst>
                <a:gs pos="0">
                  <a:srgbClr val="474F5D"/>
                </a:gs>
                <a:gs pos="50000">
                  <a:srgbClr val="072743"/>
                </a:gs>
                <a:gs pos="100000">
                  <a:srgbClr val="03213D"/>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9"/>
            <p:cNvSpPr/>
            <p:nvPr/>
          </p:nvSpPr>
          <p:spPr>
            <a:xfrm>
              <a:off x="8312869" y="1593372"/>
              <a:ext cx="2199649" cy="1396777"/>
            </a:xfrm>
            <a:prstGeom prst="roundRect">
              <a:avLst>
                <a:gd fmla="val 10000" name="adj"/>
              </a:avLst>
            </a:prstGeom>
            <a:solidFill>
              <a:schemeClr val="lt2">
                <a:alpha val="89803"/>
              </a:schemeClr>
            </a:solidFill>
            <a:ln cap="flat" cmpd="sng" w="12700">
              <a:solidFill>
                <a:srgbClr val="0B274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9"/>
            <p:cNvSpPr txBox="1"/>
            <p:nvPr/>
          </p:nvSpPr>
          <p:spPr>
            <a:xfrm>
              <a:off x="8353779" y="1634282"/>
              <a:ext cx="2117829" cy="1314957"/>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Arial"/>
                <a:buNone/>
              </a:pPr>
              <a:r>
                <a:rPr lang="en-GB" sz="2000">
                  <a:solidFill>
                    <a:schemeClr val="dk1"/>
                  </a:solidFill>
                  <a:latin typeface="Arial"/>
                  <a:ea typeface="Arial"/>
                  <a:cs typeface="Arial"/>
                  <a:sym typeface="Arial"/>
                </a:rPr>
                <a:t>Integrating thin metals.</a:t>
              </a:r>
              <a:endParaRPr sz="2000">
                <a:solidFill>
                  <a:schemeClr val="dk1"/>
                </a:solidFill>
                <a:latin typeface="Arial"/>
                <a:ea typeface="Arial"/>
                <a:cs typeface="Arial"/>
                <a:sym typeface="Arial"/>
              </a:endParaRPr>
            </a:p>
          </p:txBody>
        </p:sp>
      </p:grpSp>
      <p:pic>
        <p:nvPicPr>
          <p:cNvPr descr="A close-up of a logo&#10;&#10;Description automatically generated" id="477" name="Google Shape;477;p19"/>
          <p:cNvPicPr preferRelativeResize="0"/>
          <p:nvPr/>
        </p:nvPicPr>
        <p:blipFill rotWithShape="1">
          <a:blip r:embed="rId5">
            <a:alphaModFix/>
          </a:blip>
          <a:srcRect b="0" l="0" r="0" t="0"/>
          <a:stretch/>
        </p:blipFill>
        <p:spPr>
          <a:xfrm>
            <a:off x="-8146" y="6417109"/>
            <a:ext cx="1567520" cy="45103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1" name="Shape 481"/>
        <p:cNvGrpSpPr/>
        <p:nvPr/>
      </p:nvGrpSpPr>
      <p:grpSpPr>
        <a:xfrm>
          <a:off x="0" y="0"/>
          <a:ext cx="0" cy="0"/>
          <a:chOff x="0" y="0"/>
          <a:chExt cx="0" cy="0"/>
        </a:xfrm>
      </p:grpSpPr>
      <p:sp>
        <p:nvSpPr>
          <p:cNvPr id="482" name="Google Shape;482;p20"/>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3" name="Google Shape;483;p20"/>
          <p:cNvSpPr txBox="1"/>
          <p:nvPr>
            <p:ph type="title"/>
          </p:nvPr>
        </p:nvSpPr>
        <p:spPr>
          <a:xfrm>
            <a:off x="838200" y="365125"/>
            <a:ext cx="10515600" cy="130644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b="1" lang="en-GB" sz="4000">
                <a:latin typeface="Arial"/>
                <a:ea typeface="Arial"/>
                <a:cs typeface="Arial"/>
                <a:sym typeface="Arial"/>
              </a:rPr>
              <a:t>Advantages of Gas welding:</a:t>
            </a:r>
            <a:br>
              <a:rPr lang="en-GB" sz="4000">
                <a:latin typeface="Arial"/>
                <a:ea typeface="Arial"/>
                <a:cs typeface="Arial"/>
                <a:sym typeface="Arial"/>
              </a:rPr>
            </a:br>
            <a:endParaRPr sz="4000"/>
          </a:p>
        </p:txBody>
      </p:sp>
      <p:pic>
        <p:nvPicPr>
          <p:cNvPr id="484" name="Google Shape;484;p20"/>
          <p:cNvPicPr preferRelativeResize="0"/>
          <p:nvPr/>
        </p:nvPicPr>
        <p:blipFill rotWithShape="1">
          <a:blip r:embed="rId3">
            <a:alphaModFix/>
          </a:blip>
          <a:srcRect b="-2" l="30039" r="21346" t="0"/>
          <a:stretch/>
        </p:blipFill>
        <p:spPr>
          <a:xfrm>
            <a:off x="7989293" y="1904282"/>
            <a:ext cx="3423093" cy="4224808"/>
          </a:xfrm>
          <a:prstGeom prst="rect">
            <a:avLst/>
          </a:prstGeom>
          <a:noFill/>
          <a:ln>
            <a:noFill/>
          </a:ln>
        </p:spPr>
      </p:pic>
      <p:grpSp>
        <p:nvGrpSpPr>
          <p:cNvPr id="485" name="Google Shape;485;p20"/>
          <p:cNvGrpSpPr/>
          <p:nvPr/>
        </p:nvGrpSpPr>
        <p:grpSpPr>
          <a:xfrm>
            <a:off x="2043839" y="1825625"/>
            <a:ext cx="4303465" cy="4303465"/>
            <a:chOff x="1205639" y="0"/>
            <a:chExt cx="4303465" cy="4303465"/>
          </a:xfrm>
        </p:grpSpPr>
        <p:sp>
          <p:nvSpPr>
            <p:cNvPr id="486" name="Google Shape;486;p20"/>
            <p:cNvSpPr/>
            <p:nvPr/>
          </p:nvSpPr>
          <p:spPr>
            <a:xfrm>
              <a:off x="1205639" y="0"/>
              <a:ext cx="4303465" cy="4303465"/>
            </a:xfrm>
            <a:prstGeom prst="diamond">
              <a:avLst/>
            </a:prstGeom>
            <a:solidFill>
              <a:srgbClr val="DFCA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0"/>
            <p:cNvSpPr/>
            <p:nvPr/>
          </p:nvSpPr>
          <p:spPr>
            <a:xfrm>
              <a:off x="1614468" y="408829"/>
              <a:ext cx="1678351" cy="1678351"/>
            </a:xfrm>
            <a:prstGeom prst="roundRect">
              <a:avLst>
                <a:gd fmla="val 16667" name="adj"/>
              </a:avLst>
            </a:prstGeom>
            <a:gradFill>
              <a:gsLst>
                <a:gs pos="0">
                  <a:srgbClr val="AB4E9D"/>
                </a:gs>
                <a:gs pos="50000">
                  <a:srgbClr val="A62094"/>
                </a:gs>
                <a:gs pos="100000">
                  <a:srgbClr val="961886"/>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0"/>
            <p:cNvSpPr txBox="1"/>
            <p:nvPr/>
          </p:nvSpPr>
          <p:spPr>
            <a:xfrm>
              <a:off x="1696398" y="490759"/>
              <a:ext cx="1514491" cy="1514491"/>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Equipment that is easily portable.</a:t>
              </a:r>
              <a:endParaRPr sz="1800">
                <a:solidFill>
                  <a:schemeClr val="lt1"/>
                </a:solidFill>
                <a:latin typeface="Arial"/>
                <a:ea typeface="Arial"/>
                <a:cs typeface="Arial"/>
                <a:sym typeface="Arial"/>
              </a:endParaRPr>
            </a:p>
          </p:txBody>
        </p:sp>
        <p:sp>
          <p:nvSpPr>
            <p:cNvPr id="489" name="Google Shape;489;p20"/>
            <p:cNvSpPr/>
            <p:nvPr/>
          </p:nvSpPr>
          <p:spPr>
            <a:xfrm>
              <a:off x="3421923" y="408829"/>
              <a:ext cx="1678351" cy="1678351"/>
            </a:xfrm>
            <a:prstGeom prst="roundRect">
              <a:avLst>
                <a:gd fmla="val 16667" name="adj"/>
              </a:avLst>
            </a:prstGeom>
            <a:gradFill>
              <a:gsLst>
                <a:gs pos="0">
                  <a:srgbClr val="4F50AC"/>
                </a:gs>
                <a:gs pos="50000">
                  <a:srgbClr val="2326A6"/>
                </a:gs>
                <a:gs pos="100000">
                  <a:srgbClr val="191B97"/>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0"/>
            <p:cNvSpPr txBox="1"/>
            <p:nvPr/>
          </p:nvSpPr>
          <p:spPr>
            <a:xfrm>
              <a:off x="3503853" y="490759"/>
              <a:ext cx="1514491" cy="1514491"/>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Superior management of flames.</a:t>
              </a:r>
              <a:endParaRPr sz="1800">
                <a:solidFill>
                  <a:schemeClr val="lt1"/>
                </a:solidFill>
                <a:latin typeface="Arial"/>
                <a:ea typeface="Arial"/>
                <a:cs typeface="Arial"/>
                <a:sym typeface="Arial"/>
              </a:endParaRPr>
            </a:p>
          </p:txBody>
        </p:sp>
        <p:sp>
          <p:nvSpPr>
            <p:cNvPr id="491" name="Google Shape;491;p20"/>
            <p:cNvSpPr/>
            <p:nvPr/>
          </p:nvSpPr>
          <p:spPr>
            <a:xfrm>
              <a:off x="1614468" y="2216284"/>
              <a:ext cx="1678351" cy="1678351"/>
            </a:xfrm>
            <a:prstGeom prst="roundRect">
              <a:avLst>
                <a:gd fmla="val 16667" name="adj"/>
              </a:avLst>
            </a:prstGeom>
            <a:gradFill>
              <a:gsLst>
                <a:gs pos="0">
                  <a:srgbClr val="4FAF9E"/>
                </a:gs>
                <a:gs pos="50000">
                  <a:srgbClr val="23AA95"/>
                </a:gs>
                <a:gs pos="100000">
                  <a:srgbClr val="199B87"/>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0"/>
            <p:cNvSpPr txBox="1"/>
            <p:nvPr/>
          </p:nvSpPr>
          <p:spPr>
            <a:xfrm>
              <a:off x="1696398" y="2298214"/>
              <a:ext cx="1514491" cy="1514491"/>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Minimal upkeep and expense.</a:t>
              </a:r>
              <a:endParaRPr sz="1800">
                <a:solidFill>
                  <a:schemeClr val="lt1"/>
                </a:solidFill>
                <a:latin typeface="Arial"/>
                <a:ea typeface="Arial"/>
                <a:cs typeface="Arial"/>
                <a:sym typeface="Arial"/>
              </a:endParaRPr>
            </a:p>
          </p:txBody>
        </p:sp>
        <p:sp>
          <p:nvSpPr>
            <p:cNvPr id="493" name="Google Shape;493;p20"/>
            <p:cNvSpPr/>
            <p:nvPr/>
          </p:nvSpPr>
          <p:spPr>
            <a:xfrm>
              <a:off x="3421923" y="2216284"/>
              <a:ext cx="1678351" cy="1678351"/>
            </a:xfrm>
            <a:prstGeom prst="roundRect">
              <a:avLst>
                <a:gd fmla="val 16667" name="adj"/>
              </a:avLst>
            </a:prstGeom>
            <a:gradFill>
              <a:gsLst>
                <a:gs pos="0">
                  <a:srgbClr val="63B150"/>
                </a:gs>
                <a:gs pos="50000">
                  <a:srgbClr val="48AC24"/>
                </a:gs>
                <a:gs pos="100000">
                  <a:srgbClr val="3D9D1A"/>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0"/>
            <p:cNvSpPr txBox="1"/>
            <p:nvPr/>
          </p:nvSpPr>
          <p:spPr>
            <a:xfrm>
              <a:off x="3503853" y="2298214"/>
              <a:ext cx="1514491" cy="1514491"/>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Suitable for Gas Cutting, Lower Equipment Cost.</a:t>
              </a:r>
              <a:endParaRPr sz="1800">
                <a:solidFill>
                  <a:schemeClr val="lt1"/>
                </a:solidFill>
                <a:latin typeface="Arial"/>
                <a:ea typeface="Arial"/>
                <a:cs typeface="Arial"/>
                <a:sym typeface="Arial"/>
              </a:endParaRPr>
            </a:p>
          </p:txBody>
        </p:sp>
      </p:grpSp>
      <p:pic>
        <p:nvPicPr>
          <p:cNvPr descr="A close-up of a black text&#10;&#10;Description automatically generated" id="495" name="Google Shape;495;p20"/>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pic>
        <p:nvPicPr>
          <p:cNvPr descr="A close-up of a logo&#10;&#10;Description automatically generated" id="496" name="Google Shape;496;p20"/>
          <p:cNvPicPr preferRelativeResize="0"/>
          <p:nvPr/>
        </p:nvPicPr>
        <p:blipFill rotWithShape="1">
          <a:blip r:embed="rId5">
            <a:alphaModFix/>
          </a:blip>
          <a:srcRect b="0" l="0" r="0" t="0"/>
          <a:stretch/>
        </p:blipFill>
        <p:spPr>
          <a:xfrm>
            <a:off x="-8146" y="6417109"/>
            <a:ext cx="1567520" cy="45103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0" name="Shape 500"/>
        <p:cNvGrpSpPr/>
        <p:nvPr/>
      </p:nvGrpSpPr>
      <p:grpSpPr>
        <a:xfrm>
          <a:off x="0" y="0"/>
          <a:ext cx="0" cy="0"/>
          <a:chOff x="0" y="0"/>
          <a:chExt cx="0" cy="0"/>
        </a:xfrm>
      </p:grpSpPr>
      <p:sp>
        <p:nvSpPr>
          <p:cNvPr id="501" name="Google Shape;501;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2" name="Google Shape;502;p21"/>
          <p:cNvSpPr/>
          <p:nvPr/>
        </p:nvSpPr>
        <p:spPr>
          <a:xfrm flipH="1" rot="5400000">
            <a:off x="-638515" y="639280"/>
            <a:ext cx="6858000" cy="5579440"/>
          </a:xfrm>
          <a:prstGeom prst="rect">
            <a:avLst/>
          </a:prstGeom>
          <a:gradFill>
            <a:gsLst>
              <a:gs pos="0">
                <a:srgbClr val="000000"/>
              </a:gs>
              <a:gs pos="8000">
                <a:srgbClr val="000000"/>
              </a:gs>
              <a:gs pos="100000">
                <a:srgbClr val="0F4861"/>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3" name="Google Shape;503;p21"/>
          <p:cNvSpPr/>
          <p:nvPr/>
        </p:nvSpPr>
        <p:spPr>
          <a:xfrm flipH="1" rot="5400000">
            <a:off x="-393206" y="395206"/>
            <a:ext cx="6346209" cy="5576080"/>
          </a:xfrm>
          <a:prstGeom prst="rect">
            <a:avLst/>
          </a:prstGeom>
          <a:gradFill>
            <a:gsLst>
              <a:gs pos="0">
                <a:srgbClr val="000000">
                  <a:alpha val="0"/>
                </a:srgbClr>
              </a:gs>
              <a:gs pos="99000">
                <a:srgbClr val="156082">
                  <a:alpha val="0"/>
                </a:srgbClr>
              </a:gs>
              <a:gs pos="100000">
                <a:srgbClr val="156082">
                  <a:alpha val="0"/>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4" name="Google Shape;504;p21"/>
          <p:cNvSpPr/>
          <p:nvPr/>
        </p:nvSpPr>
        <p:spPr>
          <a:xfrm flipH="1" rot="5400000">
            <a:off x="1528907" y="2818967"/>
            <a:ext cx="2501979" cy="5576080"/>
          </a:xfrm>
          <a:prstGeom prst="rect">
            <a:avLst/>
          </a:prstGeom>
          <a:gradFill>
            <a:gsLst>
              <a:gs pos="0">
                <a:srgbClr val="156082">
                  <a:alpha val="28627"/>
                </a:srgbClr>
              </a:gs>
              <a:gs pos="2000">
                <a:srgbClr val="156082">
                  <a:alpha val="28627"/>
                </a:srgbClr>
              </a:gs>
              <a:gs pos="100000">
                <a:srgbClr val="000000">
                  <a:alpha val="29803"/>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5" name="Google Shape;505;p21"/>
          <p:cNvSpPr/>
          <p:nvPr/>
        </p:nvSpPr>
        <p:spPr>
          <a:xfrm flipH="1" rot="5400000">
            <a:off x="-425002" y="852793"/>
            <a:ext cx="6858001" cy="5152412"/>
          </a:xfrm>
          <a:prstGeom prst="rect">
            <a:avLst/>
          </a:prstGeom>
          <a:gradFill>
            <a:gsLst>
              <a:gs pos="0">
                <a:srgbClr val="000000">
                  <a:alpha val="0"/>
                </a:srgbClr>
              </a:gs>
              <a:gs pos="99000">
                <a:srgbClr val="156082">
                  <a:alpha val="10980"/>
                </a:srgbClr>
              </a:gs>
              <a:gs pos="100000">
                <a:srgbClr val="156082">
                  <a:alpha val="10980"/>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6" name="Google Shape;506;p21"/>
          <p:cNvSpPr/>
          <p:nvPr/>
        </p:nvSpPr>
        <p:spPr>
          <a:xfrm rot="6097846">
            <a:off x="818753" y="1128497"/>
            <a:ext cx="4318303" cy="4318303"/>
          </a:xfrm>
          <a:prstGeom prst="ellipse">
            <a:avLst/>
          </a:prstGeom>
          <a:gradFill>
            <a:gsLst>
              <a:gs pos="0">
                <a:srgbClr val="156082">
                  <a:alpha val="0"/>
                </a:srgbClr>
              </a:gs>
              <a:gs pos="39000">
                <a:srgbClr val="156082">
                  <a:alpha val="0"/>
                </a:srgbClr>
              </a:gs>
              <a:gs pos="100000">
                <a:srgbClr val="43AFE2">
                  <a:alpha val="14901"/>
                </a:srgbClr>
              </a:gs>
            </a:gsLst>
            <a:lin ang="17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7" name="Google Shape;507;p21"/>
          <p:cNvSpPr txBox="1"/>
          <p:nvPr>
            <p:ph type="title"/>
          </p:nvPr>
        </p:nvSpPr>
        <p:spPr>
          <a:xfrm>
            <a:off x="826396" y="586855"/>
            <a:ext cx="4230100"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Arial"/>
              <a:buNone/>
            </a:pPr>
            <a:r>
              <a:rPr b="1" lang="en-GB" sz="4000">
                <a:solidFill>
                  <a:srgbClr val="FFFFFF"/>
                </a:solidFill>
                <a:latin typeface="Arial"/>
                <a:ea typeface="Arial"/>
                <a:cs typeface="Arial"/>
                <a:sym typeface="Arial"/>
              </a:rPr>
              <a:t>Disadvantages of Gas welding:</a:t>
            </a:r>
            <a:br>
              <a:rPr lang="en-GB" sz="4000">
                <a:solidFill>
                  <a:srgbClr val="FFFFFF"/>
                </a:solidFill>
                <a:latin typeface="Arial"/>
                <a:ea typeface="Arial"/>
                <a:cs typeface="Arial"/>
                <a:sym typeface="Arial"/>
              </a:rPr>
            </a:br>
            <a:endParaRPr sz="4000">
              <a:solidFill>
                <a:srgbClr val="FFFFFF"/>
              </a:solidFill>
            </a:endParaRPr>
          </a:p>
        </p:txBody>
      </p:sp>
      <p:sp>
        <p:nvSpPr>
          <p:cNvPr id="508" name="Google Shape;508;p21"/>
          <p:cNvSpPr txBox="1"/>
          <p:nvPr>
            <p:ph idx="1" type="body"/>
          </p:nvPr>
        </p:nvSpPr>
        <p:spPr>
          <a:xfrm>
            <a:off x="6503158" y="649480"/>
            <a:ext cx="4862447" cy="5546047"/>
          </a:xfrm>
          <a:prstGeom prst="rect">
            <a:avLst/>
          </a:prstGeom>
          <a:noFill/>
          <a:ln>
            <a:noFill/>
          </a:ln>
        </p:spPr>
        <p:txBody>
          <a:bodyPr anchorCtr="0" anchor="ctr"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000"/>
              <a:buFont typeface="Noto Sans Symbols"/>
              <a:buChar char="∙"/>
            </a:pPr>
            <a:r>
              <a:rPr lang="en-GB" sz="2000">
                <a:latin typeface="Arial"/>
                <a:ea typeface="Arial"/>
                <a:cs typeface="Arial"/>
                <a:sym typeface="Arial"/>
              </a:rPr>
              <a:t>Not appropriate for extremely thin parts.</a:t>
            </a:r>
            <a:endParaRPr sz="2000">
              <a:latin typeface="Arial"/>
              <a:ea typeface="Arial"/>
              <a:cs typeface="Arial"/>
              <a:sym typeface="Arial"/>
            </a:endParaRPr>
          </a:p>
          <a:p>
            <a:pPr indent="-342900" lvl="0" marL="342900" rtl="0" algn="l">
              <a:lnSpc>
                <a:spcPct val="90000"/>
              </a:lnSpc>
              <a:spcBef>
                <a:spcPts val="1000"/>
              </a:spcBef>
              <a:spcAft>
                <a:spcPts val="0"/>
              </a:spcAft>
              <a:buClr>
                <a:schemeClr val="dk1"/>
              </a:buClr>
              <a:buSzPts val="2000"/>
              <a:buFont typeface="Noto Sans Symbols"/>
              <a:buChar char="∙"/>
            </a:pPr>
            <a:r>
              <a:rPr lang="en-GB" sz="2000">
                <a:latin typeface="Arial"/>
                <a:ea typeface="Arial"/>
                <a:cs typeface="Arial"/>
                <a:sym typeface="Arial"/>
              </a:rPr>
              <a:t>Lower than that of arc welding temperature. </a:t>
            </a:r>
            <a:endParaRPr sz="2000">
              <a:latin typeface="Arial"/>
              <a:ea typeface="Arial"/>
              <a:cs typeface="Arial"/>
              <a:sym typeface="Arial"/>
            </a:endParaRPr>
          </a:p>
          <a:p>
            <a:pPr indent="-342900" lvl="0" marL="342900" rtl="0" algn="l">
              <a:lnSpc>
                <a:spcPct val="90000"/>
              </a:lnSpc>
              <a:spcBef>
                <a:spcPts val="1000"/>
              </a:spcBef>
              <a:spcAft>
                <a:spcPts val="0"/>
              </a:spcAft>
              <a:buClr>
                <a:schemeClr val="dk1"/>
              </a:buClr>
              <a:buSzPts val="2000"/>
              <a:buFont typeface="Noto Sans Symbols"/>
              <a:buChar char="∙"/>
            </a:pPr>
            <a:r>
              <a:rPr lang="en-GB" sz="2000">
                <a:latin typeface="Arial"/>
                <a:ea typeface="Arial"/>
                <a:cs typeface="Arial"/>
                <a:sym typeface="Arial"/>
              </a:rPr>
              <a:t>More difficult to flux shield. </a:t>
            </a:r>
            <a:endParaRPr sz="2000">
              <a:latin typeface="Arial"/>
              <a:ea typeface="Arial"/>
              <a:cs typeface="Arial"/>
              <a:sym typeface="Arial"/>
            </a:endParaRPr>
          </a:p>
          <a:p>
            <a:pPr indent="-342900" lvl="0" marL="342900" rtl="0" algn="l">
              <a:lnSpc>
                <a:spcPct val="90000"/>
              </a:lnSpc>
              <a:spcBef>
                <a:spcPts val="1000"/>
              </a:spcBef>
              <a:spcAft>
                <a:spcPts val="0"/>
              </a:spcAft>
              <a:buClr>
                <a:schemeClr val="dk1"/>
              </a:buClr>
              <a:buSzPts val="2000"/>
              <a:buFont typeface="Noto Sans Symbols"/>
              <a:buChar char="∙"/>
            </a:pPr>
            <a:r>
              <a:rPr lang="en-GB" sz="2000">
                <a:latin typeface="Arial"/>
                <a:ea typeface="Arial"/>
                <a:cs typeface="Arial"/>
                <a:sym typeface="Arial"/>
              </a:rPr>
              <a:t>Not appropriate for reactive metals.</a:t>
            </a:r>
            <a:endParaRPr sz="2000">
              <a:latin typeface="Arial"/>
              <a:ea typeface="Arial"/>
              <a:cs typeface="Arial"/>
              <a:sym typeface="Arial"/>
            </a:endParaRPr>
          </a:p>
        </p:txBody>
      </p:sp>
      <p:pic>
        <p:nvPicPr>
          <p:cNvPr descr="A close-up of a logo&#10;&#10;Description automatically generated" id="509" name="Google Shape;509;p21"/>
          <p:cNvPicPr preferRelativeResize="0"/>
          <p:nvPr/>
        </p:nvPicPr>
        <p:blipFill rotWithShape="1">
          <a:blip r:embed="rId3">
            <a:alphaModFix/>
          </a:blip>
          <a:srcRect b="0" l="0" r="0" t="0"/>
          <a:stretch/>
        </p:blipFill>
        <p:spPr>
          <a:xfrm>
            <a:off x="-8146" y="6417109"/>
            <a:ext cx="1567520" cy="451032"/>
          </a:xfrm>
          <a:prstGeom prst="rect">
            <a:avLst/>
          </a:prstGeom>
          <a:noFill/>
          <a:ln>
            <a:noFill/>
          </a:ln>
        </p:spPr>
      </p:pic>
      <p:pic>
        <p:nvPicPr>
          <p:cNvPr descr="A close-up of a black text&#10;&#10;Description automatically generated" id="510" name="Google Shape;510;p21"/>
          <p:cNvPicPr preferRelativeResize="0"/>
          <p:nvPr/>
        </p:nvPicPr>
        <p:blipFill rotWithShape="1">
          <a:blip r:embed="rId4">
            <a:alphaModFix/>
          </a:blip>
          <a:srcRect b="0" l="0" r="0" t="0"/>
          <a:stretch/>
        </p:blipFill>
        <p:spPr>
          <a:xfrm>
            <a:off x="11970" y="13287"/>
            <a:ext cx="1887925" cy="41603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22"/>
          <p:cNvSpPr txBox="1"/>
          <p:nvPr>
            <p:ph type="title"/>
          </p:nvPr>
        </p:nvSpPr>
        <p:spPr>
          <a:xfrm>
            <a:off x="838200" y="335225"/>
            <a:ext cx="10515600" cy="82498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lang="en-GB"/>
              <a:t>References</a:t>
            </a:r>
            <a:endParaRPr/>
          </a:p>
        </p:txBody>
      </p:sp>
      <p:sp>
        <p:nvSpPr>
          <p:cNvPr id="516" name="Google Shape;516;p22"/>
          <p:cNvSpPr txBox="1"/>
          <p:nvPr>
            <p:ph idx="1" type="body"/>
          </p:nvPr>
        </p:nvSpPr>
        <p:spPr>
          <a:xfrm>
            <a:off x="838200" y="1253331"/>
            <a:ext cx="10515600" cy="5163778"/>
          </a:xfrm>
          <a:prstGeom prst="rect">
            <a:avLst/>
          </a:prstGeom>
          <a:noFill/>
          <a:ln>
            <a:noFill/>
          </a:ln>
        </p:spPr>
        <p:txBody>
          <a:bodyPr anchorCtr="0" anchor="t" bIns="45700" lIns="91425" spcFirstLastPara="1" rIns="91425" wrap="square" tIns="45700">
            <a:noAutofit/>
          </a:bodyPr>
          <a:lstStyle/>
          <a:p>
            <a:pPr indent="0" lvl="0" marL="228600" rtl="0" algn="l">
              <a:lnSpc>
                <a:spcPct val="107000"/>
              </a:lnSpc>
              <a:spcBef>
                <a:spcPts val="0"/>
              </a:spcBef>
              <a:spcAft>
                <a:spcPts val="0"/>
              </a:spcAft>
              <a:buClr>
                <a:schemeClr val="dk1"/>
              </a:buClr>
              <a:buSzPts val="1600"/>
              <a:buNone/>
            </a:pPr>
            <a:r>
              <a:rPr lang="en-GB" sz="1600">
                <a:highlight>
                  <a:srgbClr val="FFFFFF"/>
                </a:highlight>
                <a:latin typeface="Arial"/>
                <a:ea typeface="Arial"/>
                <a:cs typeface="Arial"/>
                <a:sym typeface="Arial"/>
              </a:rPr>
              <a:t>Kah, P., Shrestha, M., Hiltunen, E., &amp; Martikainen, J. (2015). Robotic arc welding sensors and programming in industrial applications. </a:t>
            </a:r>
            <a:r>
              <a:rPr i="1" lang="en-GB" sz="1600">
                <a:highlight>
                  <a:srgbClr val="FFFFFF"/>
                </a:highlight>
                <a:latin typeface="Arial"/>
                <a:ea typeface="Arial"/>
                <a:cs typeface="Arial"/>
                <a:sym typeface="Arial"/>
              </a:rPr>
              <a:t>International Journal of Mechanical and Materials Engineering</a:t>
            </a:r>
            <a:r>
              <a:rPr lang="en-GB" sz="1600">
                <a:highlight>
                  <a:srgbClr val="FFFFFF"/>
                </a:highlight>
                <a:latin typeface="Arial"/>
                <a:ea typeface="Arial"/>
                <a:cs typeface="Arial"/>
                <a:sym typeface="Arial"/>
              </a:rPr>
              <a:t>, </a:t>
            </a:r>
            <a:r>
              <a:rPr i="1" lang="en-GB" sz="1600">
                <a:highlight>
                  <a:srgbClr val="FFFFFF"/>
                </a:highlight>
                <a:latin typeface="Arial"/>
                <a:ea typeface="Arial"/>
                <a:cs typeface="Arial"/>
                <a:sym typeface="Arial"/>
              </a:rPr>
              <a:t>10</a:t>
            </a:r>
            <a:r>
              <a:rPr lang="en-GB" sz="1600">
                <a:highlight>
                  <a:srgbClr val="FFFFFF"/>
                </a:highlight>
                <a:latin typeface="Arial"/>
                <a:ea typeface="Arial"/>
                <a:cs typeface="Arial"/>
                <a:sym typeface="Arial"/>
              </a:rPr>
              <a:t>, 1-16.</a:t>
            </a:r>
            <a:endParaRPr sz="1600">
              <a:latin typeface="Arial"/>
              <a:ea typeface="Arial"/>
              <a:cs typeface="Arial"/>
              <a:sym typeface="Arial"/>
            </a:endParaRPr>
          </a:p>
          <a:p>
            <a:pPr indent="0" lvl="0" marL="228600" rtl="0" algn="l">
              <a:lnSpc>
                <a:spcPct val="107000"/>
              </a:lnSpc>
              <a:spcBef>
                <a:spcPts val="1800"/>
              </a:spcBef>
              <a:spcAft>
                <a:spcPts val="0"/>
              </a:spcAft>
              <a:buClr>
                <a:schemeClr val="dk1"/>
              </a:buClr>
              <a:buSzPts val="1600"/>
              <a:buNone/>
            </a:pPr>
            <a:r>
              <a:rPr lang="en-GB" sz="1600">
                <a:highlight>
                  <a:srgbClr val="FFFFFF"/>
                </a:highlight>
                <a:latin typeface="Arial"/>
                <a:ea typeface="Arial"/>
                <a:cs typeface="Arial"/>
                <a:sym typeface="Arial"/>
              </a:rPr>
              <a:t>Khoshnaw, F., Krivtsun, I., &amp; Korzhyk, V. (2023). Arc welding methods. In </a:t>
            </a:r>
            <a:r>
              <a:rPr i="1" lang="en-GB" sz="1600">
                <a:highlight>
                  <a:srgbClr val="FFFFFF"/>
                </a:highlight>
                <a:latin typeface="Arial"/>
                <a:ea typeface="Arial"/>
                <a:cs typeface="Arial"/>
                <a:sym typeface="Arial"/>
              </a:rPr>
              <a:t>Welding of Metallic Materials</a:t>
            </a:r>
            <a:r>
              <a:rPr lang="en-GB" sz="1600">
                <a:highlight>
                  <a:srgbClr val="FFFFFF"/>
                </a:highlight>
                <a:latin typeface="Arial"/>
                <a:ea typeface="Arial"/>
                <a:cs typeface="Arial"/>
                <a:sym typeface="Arial"/>
              </a:rPr>
              <a:t> (pp. 37-71). Elsevier.</a:t>
            </a:r>
            <a:endParaRPr sz="1600">
              <a:latin typeface="Arial"/>
              <a:ea typeface="Arial"/>
              <a:cs typeface="Arial"/>
              <a:sym typeface="Arial"/>
            </a:endParaRPr>
          </a:p>
          <a:p>
            <a:pPr indent="0" lvl="0" marL="228600" rtl="0" algn="l">
              <a:lnSpc>
                <a:spcPct val="107000"/>
              </a:lnSpc>
              <a:spcBef>
                <a:spcPts val="1800"/>
              </a:spcBef>
              <a:spcAft>
                <a:spcPts val="0"/>
              </a:spcAft>
              <a:buClr>
                <a:schemeClr val="dk1"/>
              </a:buClr>
              <a:buSzPts val="1600"/>
              <a:buNone/>
            </a:pPr>
            <a:r>
              <a:rPr lang="en-GB" sz="1600">
                <a:highlight>
                  <a:srgbClr val="FFFFFF"/>
                </a:highlight>
                <a:latin typeface="Arial"/>
                <a:ea typeface="Arial"/>
                <a:cs typeface="Arial"/>
                <a:sym typeface="Arial"/>
              </a:rPr>
              <a:t>Medzhidov, M. R., &amp; Ostroverkhova, T. A. (2014). Benefits and drawbacks of TIG and MIG welding. In </a:t>
            </a:r>
            <a:r>
              <a:rPr i="1" lang="en-GB" sz="1600">
                <a:highlight>
                  <a:srgbClr val="FFFFFF"/>
                </a:highlight>
                <a:latin typeface="Arial"/>
                <a:ea typeface="Arial"/>
                <a:cs typeface="Arial"/>
                <a:sym typeface="Arial"/>
              </a:rPr>
              <a:t>Новые технологии-нефтегазовому региону</a:t>
            </a:r>
            <a:r>
              <a:rPr lang="en-GB" sz="1600">
                <a:highlight>
                  <a:srgbClr val="FFFFFF"/>
                </a:highlight>
                <a:latin typeface="Arial"/>
                <a:ea typeface="Arial"/>
                <a:cs typeface="Arial"/>
                <a:sym typeface="Arial"/>
              </a:rPr>
              <a:t> (pp. 112-114).</a:t>
            </a:r>
            <a:endParaRPr sz="1600">
              <a:latin typeface="Arial"/>
              <a:ea typeface="Arial"/>
              <a:cs typeface="Arial"/>
              <a:sym typeface="Arial"/>
            </a:endParaRPr>
          </a:p>
          <a:p>
            <a:pPr indent="0" lvl="0" marL="228600" rtl="0" algn="l">
              <a:lnSpc>
                <a:spcPct val="107000"/>
              </a:lnSpc>
              <a:spcBef>
                <a:spcPts val="1800"/>
              </a:spcBef>
              <a:spcAft>
                <a:spcPts val="0"/>
              </a:spcAft>
              <a:buClr>
                <a:schemeClr val="dk1"/>
              </a:buClr>
              <a:buSzPts val="1600"/>
              <a:buNone/>
            </a:pPr>
            <a:r>
              <a:rPr lang="en-GB" sz="1600">
                <a:highlight>
                  <a:srgbClr val="FFFFFF"/>
                </a:highlight>
                <a:latin typeface="Arial"/>
                <a:ea typeface="Arial"/>
                <a:cs typeface="Arial"/>
                <a:sym typeface="Arial"/>
              </a:rPr>
              <a:t>Murphy, A. B. (2015). A perspective on arc welding research: the importance of the arc, unresolved questions and future directions. </a:t>
            </a:r>
            <a:r>
              <a:rPr i="1" lang="en-GB" sz="1600">
                <a:highlight>
                  <a:srgbClr val="FFFFFF"/>
                </a:highlight>
                <a:latin typeface="Arial"/>
                <a:ea typeface="Arial"/>
                <a:cs typeface="Arial"/>
                <a:sym typeface="Arial"/>
              </a:rPr>
              <a:t>Plasma Chemistry and Plasma Processing</a:t>
            </a:r>
            <a:r>
              <a:rPr lang="en-GB" sz="1600">
                <a:highlight>
                  <a:srgbClr val="FFFFFF"/>
                </a:highlight>
                <a:latin typeface="Arial"/>
                <a:ea typeface="Arial"/>
                <a:cs typeface="Arial"/>
                <a:sym typeface="Arial"/>
              </a:rPr>
              <a:t>, </a:t>
            </a:r>
            <a:r>
              <a:rPr i="1" lang="en-GB" sz="1600">
                <a:highlight>
                  <a:srgbClr val="FFFFFF"/>
                </a:highlight>
                <a:latin typeface="Arial"/>
                <a:ea typeface="Arial"/>
                <a:cs typeface="Arial"/>
                <a:sym typeface="Arial"/>
              </a:rPr>
              <a:t>35</a:t>
            </a:r>
            <a:r>
              <a:rPr lang="en-GB" sz="1600">
                <a:highlight>
                  <a:srgbClr val="FFFFFF"/>
                </a:highlight>
                <a:latin typeface="Arial"/>
                <a:ea typeface="Arial"/>
                <a:cs typeface="Arial"/>
                <a:sym typeface="Arial"/>
              </a:rPr>
              <a:t>(3), 471-489.</a:t>
            </a:r>
            <a:endParaRPr sz="1600">
              <a:latin typeface="Arial"/>
              <a:ea typeface="Arial"/>
              <a:cs typeface="Arial"/>
              <a:sym typeface="Arial"/>
            </a:endParaRPr>
          </a:p>
          <a:p>
            <a:pPr indent="0" lvl="0" marL="228600" rtl="0" algn="l">
              <a:lnSpc>
                <a:spcPct val="107000"/>
              </a:lnSpc>
              <a:spcBef>
                <a:spcPts val="1800"/>
              </a:spcBef>
              <a:spcAft>
                <a:spcPts val="0"/>
              </a:spcAft>
              <a:buClr>
                <a:schemeClr val="dk1"/>
              </a:buClr>
              <a:buSzPts val="1600"/>
              <a:buNone/>
            </a:pPr>
            <a:r>
              <a:rPr lang="en-GB" sz="1600">
                <a:highlight>
                  <a:srgbClr val="FFFFFF"/>
                </a:highlight>
                <a:latin typeface="Arial"/>
                <a:ea typeface="Arial"/>
                <a:cs typeface="Arial"/>
                <a:sym typeface="Arial"/>
              </a:rPr>
              <a:t>Popović, O., Prokić-Cvetković, R., Burzić, M., Lukić, U., &amp; Beljić, B. (2014). Fume and gas emission during arc welding: Hazards and recommendation. </a:t>
            </a:r>
            <a:r>
              <a:rPr i="1" lang="en-GB" sz="1600">
                <a:highlight>
                  <a:srgbClr val="FFFFFF"/>
                </a:highlight>
                <a:latin typeface="Arial"/>
                <a:ea typeface="Arial"/>
                <a:cs typeface="Arial"/>
                <a:sym typeface="Arial"/>
              </a:rPr>
              <a:t>Renewable and Sustainable Energy Reviews</a:t>
            </a:r>
            <a:r>
              <a:rPr lang="en-GB" sz="1600">
                <a:highlight>
                  <a:srgbClr val="FFFFFF"/>
                </a:highlight>
                <a:latin typeface="Arial"/>
                <a:ea typeface="Arial"/>
                <a:cs typeface="Arial"/>
                <a:sym typeface="Arial"/>
              </a:rPr>
              <a:t>, </a:t>
            </a:r>
            <a:r>
              <a:rPr i="1" lang="en-GB" sz="1600">
                <a:highlight>
                  <a:srgbClr val="FFFFFF"/>
                </a:highlight>
                <a:latin typeface="Arial"/>
                <a:ea typeface="Arial"/>
                <a:cs typeface="Arial"/>
                <a:sym typeface="Arial"/>
              </a:rPr>
              <a:t>37</a:t>
            </a:r>
            <a:r>
              <a:rPr lang="en-GB" sz="1600">
                <a:highlight>
                  <a:srgbClr val="FFFFFF"/>
                </a:highlight>
                <a:latin typeface="Arial"/>
                <a:ea typeface="Arial"/>
                <a:cs typeface="Arial"/>
                <a:sym typeface="Arial"/>
              </a:rPr>
              <a:t>, 509-516.</a:t>
            </a:r>
            <a:endParaRPr sz="1600">
              <a:latin typeface="Arial"/>
              <a:ea typeface="Arial"/>
              <a:cs typeface="Arial"/>
              <a:sym typeface="Arial"/>
            </a:endParaRPr>
          </a:p>
          <a:p>
            <a:pPr indent="0" lvl="0" marL="228600" rtl="0" algn="l">
              <a:lnSpc>
                <a:spcPct val="107000"/>
              </a:lnSpc>
              <a:spcBef>
                <a:spcPts val="1800"/>
              </a:spcBef>
              <a:spcAft>
                <a:spcPts val="0"/>
              </a:spcAft>
              <a:buClr>
                <a:schemeClr val="dk1"/>
              </a:buClr>
              <a:buSzPts val="1600"/>
              <a:buNone/>
            </a:pPr>
            <a:r>
              <a:rPr lang="en-GB" sz="1600">
                <a:highlight>
                  <a:srgbClr val="FFFFFF"/>
                </a:highlight>
                <a:latin typeface="Arial"/>
                <a:ea typeface="Arial"/>
                <a:cs typeface="Arial"/>
                <a:sym typeface="Arial"/>
              </a:rPr>
              <a:t>Singh, R. P., Kumar, S., Dubey, S., &amp; Singh, A. (2021). A review on working and applications of oxy-acetylene gas welding. </a:t>
            </a:r>
            <a:r>
              <a:rPr i="1" lang="en-GB" sz="1600">
                <a:highlight>
                  <a:srgbClr val="FFFFFF"/>
                </a:highlight>
                <a:latin typeface="Arial"/>
                <a:ea typeface="Arial"/>
                <a:cs typeface="Arial"/>
                <a:sym typeface="Arial"/>
              </a:rPr>
              <a:t>Materials Today: Proceedings</a:t>
            </a:r>
            <a:r>
              <a:rPr lang="en-GB" sz="1600">
                <a:highlight>
                  <a:srgbClr val="FFFFFF"/>
                </a:highlight>
                <a:latin typeface="Arial"/>
                <a:ea typeface="Arial"/>
                <a:cs typeface="Arial"/>
                <a:sym typeface="Arial"/>
              </a:rPr>
              <a:t>, </a:t>
            </a:r>
            <a:r>
              <a:rPr i="1" lang="en-GB" sz="1600">
                <a:highlight>
                  <a:srgbClr val="FFFFFF"/>
                </a:highlight>
                <a:latin typeface="Arial"/>
                <a:ea typeface="Arial"/>
                <a:cs typeface="Arial"/>
                <a:sym typeface="Arial"/>
              </a:rPr>
              <a:t>38</a:t>
            </a:r>
            <a:r>
              <a:rPr lang="en-GB" sz="1600">
                <a:highlight>
                  <a:srgbClr val="FFFFFF"/>
                </a:highlight>
                <a:latin typeface="Arial"/>
                <a:ea typeface="Arial"/>
                <a:cs typeface="Arial"/>
                <a:sym typeface="Arial"/>
              </a:rPr>
              <a:t>, 34-39.</a:t>
            </a:r>
            <a:endParaRPr sz="1600">
              <a:latin typeface="Arial"/>
              <a:ea typeface="Arial"/>
              <a:cs typeface="Arial"/>
              <a:sym typeface="Arial"/>
            </a:endParaRPr>
          </a:p>
          <a:p>
            <a:pPr indent="0" lvl="0" marL="228600" rtl="0" algn="l">
              <a:lnSpc>
                <a:spcPct val="107000"/>
              </a:lnSpc>
              <a:spcBef>
                <a:spcPts val="1800"/>
              </a:spcBef>
              <a:spcAft>
                <a:spcPts val="0"/>
              </a:spcAft>
              <a:buClr>
                <a:schemeClr val="dk1"/>
              </a:buClr>
              <a:buSzPts val="1600"/>
              <a:buNone/>
            </a:pPr>
            <a:r>
              <a:rPr lang="en-GB" sz="1600">
                <a:highlight>
                  <a:srgbClr val="FFFFFF"/>
                </a:highlight>
                <a:latin typeface="Arial"/>
                <a:ea typeface="Arial"/>
                <a:cs typeface="Arial"/>
                <a:sym typeface="Arial"/>
              </a:rPr>
              <a:t>Weman, K., &amp; Lindén, G. (Eds.). (2006). </a:t>
            </a:r>
            <a:r>
              <a:rPr i="1" lang="en-GB" sz="1600">
                <a:highlight>
                  <a:srgbClr val="FFFFFF"/>
                </a:highlight>
                <a:latin typeface="Arial"/>
                <a:ea typeface="Arial"/>
                <a:cs typeface="Arial"/>
                <a:sym typeface="Arial"/>
              </a:rPr>
              <a:t>MIG welding guide</a:t>
            </a:r>
            <a:r>
              <a:rPr lang="en-GB" sz="1600">
                <a:highlight>
                  <a:srgbClr val="FFFFFF"/>
                </a:highlight>
                <a:latin typeface="Arial"/>
                <a:ea typeface="Arial"/>
                <a:cs typeface="Arial"/>
                <a:sym typeface="Arial"/>
              </a:rPr>
              <a:t>. Woodhead Publishing.</a:t>
            </a:r>
            <a:endParaRPr sz="1600">
              <a:latin typeface="Arial"/>
              <a:ea typeface="Arial"/>
              <a:cs typeface="Arial"/>
              <a:sym typeface="Arial"/>
            </a:endParaRPr>
          </a:p>
        </p:txBody>
      </p:sp>
      <p:pic>
        <p:nvPicPr>
          <p:cNvPr descr="A close-up of a black text&#10;&#10;Description automatically generated" id="517" name="Google Shape;517;p22"/>
          <p:cNvPicPr preferRelativeResize="0"/>
          <p:nvPr/>
        </p:nvPicPr>
        <p:blipFill rotWithShape="1">
          <a:blip r:embed="rId3">
            <a:alphaModFix/>
          </a:blip>
          <a:srcRect b="0" l="0" r="0" t="0"/>
          <a:stretch/>
        </p:blipFill>
        <p:spPr>
          <a:xfrm>
            <a:off x="11970" y="13287"/>
            <a:ext cx="1887925" cy="416033"/>
          </a:xfrm>
          <a:prstGeom prst="rect">
            <a:avLst/>
          </a:prstGeom>
          <a:noFill/>
          <a:ln>
            <a:noFill/>
          </a:ln>
        </p:spPr>
      </p:pic>
      <p:pic>
        <p:nvPicPr>
          <p:cNvPr descr="A close-up of a logo&#10;&#10;Description automatically generated" id="518" name="Google Shape;518;p22"/>
          <p:cNvPicPr preferRelativeResize="0"/>
          <p:nvPr/>
        </p:nvPicPr>
        <p:blipFill rotWithShape="1">
          <a:blip r:embed="rId4">
            <a:alphaModFix/>
          </a:blip>
          <a:srcRect b="0" l="0" r="0" t="0"/>
          <a:stretch/>
        </p:blipFill>
        <p:spPr>
          <a:xfrm>
            <a:off x="-8146" y="6417109"/>
            <a:ext cx="1567520" cy="45103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2024-05-16T08:42:12Z</dcterms:created>
  <dc:creator>John Vanidis</dc:creator>
</cp:coreProperties>
</file>