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5" r:id="rId2"/>
    <p:sldId id="277" r:id="rId3"/>
    <p:sldId id="289" r:id="rId4"/>
    <p:sldId id="286" r:id="rId5"/>
    <p:sldId id="290" r:id="rId6"/>
    <p:sldId id="287" r:id="rId7"/>
    <p:sldId id="291" r:id="rId8"/>
    <p:sldId id="292" r:id="rId9"/>
    <p:sldId id="294" r:id="rId10"/>
    <p:sldId id="293" r:id="rId11"/>
    <p:sldId id="296" r:id="rId12"/>
    <p:sldId id="295" r:id="rId13"/>
    <p:sldId id="297" r:id="rId14"/>
    <p:sldId id="307" r:id="rId15"/>
  </p:sldIdLst>
  <p:sldSz cx="9144000" cy="6858000" type="screen4x3"/>
  <p:notesSz cx="6858000" cy="91440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8102"/>
    <a:srgbClr val="FD8A0B"/>
    <a:srgbClr val="D60093"/>
    <a:srgbClr val="006600"/>
    <a:srgbClr val="0099FF"/>
    <a:srgbClr val="0033CC"/>
    <a:srgbClr val="FF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747" autoAdjust="0"/>
  </p:normalViewPr>
  <p:slideViewPr>
    <p:cSldViewPr snapToGrid="0">
      <p:cViewPr varScale="1">
        <p:scale>
          <a:sx n="79" d="100"/>
          <a:sy n="79" d="100"/>
        </p:scale>
        <p:origin x="1565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B1CCFCE-B536-4579-83F2-D436BD6F71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AEAE8E1-7D56-4133-9666-91BEC18B504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263E3658-8453-4AF4-A049-F851379749A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D92DB29C-C8CE-48DB-A74C-C014CDF1A0D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BDCC2F6-FA0B-489A-ADA0-52C50155B44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6EF1882-2F35-4882-9488-B38C7C7F94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A07F82F-D06D-4EB3-8713-FA552C4DC98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FFF6C65-0218-4486-821C-9567A3A608A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6D91A54E-FEC8-40C3-AB0B-39F2CD65D9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949E4912-ABA8-4B53-92B7-CDD1C0FF2E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073F02EE-1B61-4560-B938-CB93BB3C85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23AA151-5D3A-4984-A17F-9EE7B8BD5E50}" type="slidenum">
              <a:rPr lang="hr-HR" altLang="en-US"/>
              <a:pPr/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2B963A-95D3-40DA-8C4C-66E03FECA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E856-B989-46E1-8AC2-2AC9796DDDED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8B511E-FFCC-4C8B-8839-EF4426E043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7FD559-1032-43D2-A87F-87B3DC5955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F4BD5D-7373-43E8-90DD-5C97B45868B6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6169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E3D945-D299-432B-A94C-C27310DB3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A59C9-889B-4AE5-AC0F-D099A4CB7D14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F8A000-E13A-4D6D-8AC5-91F78B7932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6F7C1D-8EAE-4ED0-9440-B36B123B0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82D14-3F86-4235-BF63-459F58736DF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69534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18CA7A-B59E-4441-9454-BFA8AC9330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D3600-F08E-4D6F-A5AA-297AC713C0EB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050B65-6999-47E0-9CE2-F350F7E3E5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F7DF57-4744-44A6-96BD-E8B87A521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AAED7-595F-4984-B0AC-989E5CDC5DA9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0729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96DE7A-7705-45E3-A3C3-7AD29B6833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FE79-3BE5-4726-B5BD-6EBC2AFD9686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321219-08A6-41E5-B68C-5056129AB3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B43EA6-6C85-46AF-88A1-358B9DF595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509D94-5EC5-46C2-A587-AE059434CE19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3439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E6934AF-D09E-403B-8A70-E9BCA940D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1586B-2CC2-4FEC-BFBD-F20A5251A4E3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A7FA78-0D78-40C8-AE77-ABFA39BB3B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02F0FA8-C837-4B78-AC59-E1618D67CB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0FC66-43E8-4215-B19D-F58F78286D72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1023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DF49B7-32E9-4B34-A0A2-C6D46E4BD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ACE40-4383-4913-A98B-2C828DB18580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678249-AF6C-49BB-B93A-96AEC9775C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EC4F2C-F9F3-4F1C-8451-D37FAF464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CE5801-F48F-4668-B9FE-AEAC12C8553C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4193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11F26CE-D29F-4C2A-AC6A-9EE5C49BF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E277A-DDA4-4AAE-A26E-6D1AF93BF146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44C9FAF-7394-4279-9A05-5129726186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FCF1E6-73FC-40C4-A429-A0D2B04382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0F810-1D46-44D2-921E-DD8445C04CE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7896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42B3B2-9FE8-4470-80D0-62EEADA2EA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700-F7F8-4344-AB69-B575EEDFCF40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B9BB5-AB9B-4674-8169-FBA4B8E29C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ACD526-111B-4D46-A4A4-2125250D9B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FC73B1-2C46-437B-8B70-E47A964F679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69472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5E6A83-361D-4FF4-B55B-1ECCE6519D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E5029-A598-40B6-989B-2D5619FC31E1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3F71C2-F2A9-4138-ADC5-158059491F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9796B-B822-499D-AC3A-76D6558B16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725EF-12E2-4F4A-9708-CAB50CE2AAD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97341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A31AD8-CACA-41CF-A045-21FB996A0B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14F91-F3D9-437D-B95A-83F0D92FDC11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0D1F6E-CA95-481A-846A-EC9A77008C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2C9ACD-DBB3-40B5-92D4-8E87F97B41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878639-86B5-456C-9643-48FA721DE555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57731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980EFE-2A12-45A8-9A64-DF2EC4EEE3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27F7F-BF1B-4751-92F8-46DB6DAEB20E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02D4C5-AE0C-404A-ADD5-9D01428380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D6A9F-CBA5-4741-8665-A9A408FA25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EC4E98-D102-44E7-B72A-950D3211A709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93177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5D9B881-5040-44F7-A138-2ABA1FDC8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A6ACEE0-7495-4667-B5F4-83E813099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ED43058-865F-4A98-AD00-83A0FEED06D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467E9D1C-FC61-460A-A168-9CEB63E52210}" type="datetime1">
              <a:rPr lang="hr-HR"/>
              <a:pPr>
                <a:defRPr/>
              </a:pPr>
              <a:t>23.10.2022.</a:t>
            </a:fld>
            <a:endParaRPr lang="hr-H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C381FE8-FA7A-4921-ACCE-555593A2E97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B65E7B7-F7DA-4FDD-B06C-76BCF5442D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36A02F9-ACB9-4D8C-9B5F-04483C0D5A6E}" type="slidenum">
              <a:rPr lang="hr-HR" altLang="en-US"/>
              <a:pPr/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hyperlink" Target="https://quizizz.com/join/quiz/634f0f2828d4d0001e72961e/start?studentShare=tru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technologystudent.com/forcmom/force1.ht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ites.google.com/site/mechanicalstuff4u/contents-of-m/strength-of-materials" TargetMode="External"/><Relationship Id="rId5" Type="http://schemas.openxmlformats.org/officeDocument/2006/relationships/hyperlink" Target="https://mechanicalc.com/reference/strength-of-materials" TargetMode="External"/><Relationship Id="rId4" Type="http://schemas.openxmlformats.org/officeDocument/2006/relationships/hyperlink" Target="https://www.bu.edu/moss/mechanics-of-materials-bending-normal-stres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4">
            <a:extLst>
              <a:ext uri="{FF2B5EF4-FFF2-40B4-BE49-F238E27FC236}">
                <a16:creationId xmlns:a16="http://schemas.microsoft.com/office/drawing/2014/main" id="{804070FB-3A4B-43D3-8D5F-8EFDB95B0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Slika 4">
            <a:extLst>
              <a:ext uri="{FF2B5EF4-FFF2-40B4-BE49-F238E27FC236}">
                <a16:creationId xmlns:a16="http://schemas.microsoft.com/office/drawing/2014/main" id="{072B3273-E18C-48E4-B6FF-847A9DB7B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ica 7">
            <a:extLst>
              <a:ext uri="{FF2B5EF4-FFF2-40B4-BE49-F238E27FC236}">
                <a16:creationId xmlns:a16="http://schemas.microsoft.com/office/drawing/2014/main" id="{959C3D4C-2F05-472F-8231-4C07E62A7F99}"/>
              </a:ext>
            </a:extLst>
          </p:cNvPr>
          <p:cNvGraphicFramePr>
            <a:graphicFrameLocks noGrp="1"/>
          </p:cNvGraphicFramePr>
          <p:nvPr/>
        </p:nvGraphicFramePr>
        <p:xfrm>
          <a:off x="1589088" y="2587625"/>
          <a:ext cx="5965825" cy="1683069"/>
        </p:xfrm>
        <a:graphic>
          <a:graphicData uri="http://schemas.openxmlformats.org/drawingml/2006/table">
            <a:tbl>
              <a:tblPr firstRow="1" firstCol="1" bandRow="1"/>
              <a:tblGrid>
                <a:gridCol w="1641935">
                  <a:extLst>
                    <a:ext uri="{9D8B030D-6E8A-4147-A177-3AD203B41FA5}">
                      <a16:colId xmlns:a16="http://schemas.microsoft.com/office/drawing/2014/main" val="1863489094"/>
                    </a:ext>
                  </a:extLst>
                </a:gridCol>
                <a:gridCol w="4323890">
                  <a:extLst>
                    <a:ext uri="{9D8B030D-6E8A-4147-A177-3AD203B41FA5}">
                      <a16:colId xmlns:a16="http://schemas.microsoft.com/office/drawing/2014/main" val="3728951322"/>
                    </a:ext>
                  </a:extLst>
                </a:gridCol>
              </a:tblGrid>
              <a:tr h="560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Field</a:t>
                      </a:r>
                      <a:endParaRPr lang="en-US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Mechanics</a:t>
                      </a:r>
                      <a:endParaRPr lang="en-US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544143"/>
                  </a:ext>
                </a:extLst>
              </a:tr>
              <a:tr h="560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Chapter</a:t>
                      </a:r>
                      <a:endParaRPr lang="en-US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St</a:t>
                      </a:r>
                      <a:r>
                        <a:rPr lang="hr-HR" sz="3600" b="1" i="1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rength</a:t>
                      </a:r>
                      <a:r>
                        <a:rPr lang="hr-HR" sz="3600" b="1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r-HR" sz="3600" b="1" i="1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hr-HR" sz="3600" b="1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r-HR" sz="3600" b="1" i="1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materials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473250"/>
                  </a:ext>
                </a:extLst>
              </a:tr>
              <a:tr h="560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Subtitle</a:t>
                      </a:r>
                      <a:endParaRPr lang="en-US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r-HR" sz="3600" b="1" i="1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Load</a:t>
                      </a:r>
                      <a:r>
                        <a:rPr lang="hr-HR" sz="3600" b="1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r-HR" sz="3600" b="1" i="1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hr-HR" sz="3600" b="1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r-HR" sz="3600" b="1" i="1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stress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727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Afbeelding 4">
            <a:extLst>
              <a:ext uri="{FF2B5EF4-FFF2-40B4-BE49-F238E27FC236}">
                <a16:creationId xmlns:a16="http://schemas.microsoft.com/office/drawing/2014/main" id="{28E26CED-9A8F-45C2-8B30-6632C31D2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Slika 4">
            <a:extLst>
              <a:ext uri="{FF2B5EF4-FFF2-40B4-BE49-F238E27FC236}">
                <a16:creationId xmlns:a16="http://schemas.microsoft.com/office/drawing/2014/main" id="{A94E71C2-5EC3-4E1F-9B8E-4A9C4C319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3786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mechanics of deformable solids, externally applied forces act on a body and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body suffers a deformation. From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equilibrium point of view, this action should be opposed or reacted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internal forces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which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are set up within the particles of material due to cohesion. These internal forces give rise to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concept of stress.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GB" sz="2000" b="1" dirty="0">
                <a:solidFill>
                  <a:srgbClr val="FF0000"/>
                </a:solidFill>
              </a:rPr>
              <a:t>L</a:t>
            </a:r>
            <a:r>
              <a:rPr lang="hr-HR" sz="2000" b="1" dirty="0" err="1">
                <a:solidFill>
                  <a:srgbClr val="FF0000"/>
                </a:solidFill>
              </a:rPr>
              <a:t>oad</a:t>
            </a:r>
            <a:r>
              <a:rPr lang="hr-HR" sz="2000" b="1" dirty="0">
                <a:solidFill>
                  <a:srgbClr val="FF0000"/>
                </a:solidFill>
              </a:rPr>
              <a:t> </a:t>
            </a:r>
            <a:r>
              <a:rPr lang="hr-H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all external forces (moments) acting on the body.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GB" sz="2000" b="1" dirty="0">
                <a:solidFill>
                  <a:srgbClr val="F48102"/>
                </a:solidFill>
              </a:rPr>
              <a:t>S</a:t>
            </a:r>
            <a:r>
              <a:rPr lang="hr-HR" sz="2000" b="1" dirty="0" err="1">
                <a:solidFill>
                  <a:srgbClr val="F48102"/>
                </a:solidFill>
              </a:rPr>
              <a:t>tress</a:t>
            </a:r>
            <a:r>
              <a:rPr lang="hr-HR" sz="2000" b="1" dirty="0">
                <a:solidFill>
                  <a:srgbClr val="F48102"/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internal force in a loaded body (divided by the area</a:t>
            </a:r>
          </a:p>
          <a:p>
            <a:pPr algn="just" eaLnBrk="1" hangingPunct="1"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the cross-section on which it acts) which opposes the action of the load.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125" name="Grupa 15">
            <a:extLst>
              <a:ext uri="{FF2B5EF4-FFF2-40B4-BE49-F238E27FC236}">
                <a16:creationId xmlns:a16="http://schemas.microsoft.com/office/drawing/2014/main" id="{CA7158F5-28F0-402B-B89B-D464CE960915}"/>
              </a:ext>
            </a:extLst>
          </p:cNvPr>
          <p:cNvGrpSpPr>
            <a:grpSpLocks/>
          </p:cNvGrpSpPr>
          <p:nvPr/>
        </p:nvGrpSpPr>
        <p:grpSpPr bwMode="auto">
          <a:xfrm>
            <a:off x="3263900" y="4586288"/>
            <a:ext cx="3552825" cy="2144712"/>
            <a:chOff x="2906579" y="4423566"/>
            <a:chExt cx="3618194" cy="2282208"/>
          </a:xfrm>
        </p:grpSpPr>
        <p:pic>
          <p:nvPicPr>
            <p:cNvPr id="5126" name="Slika 8">
              <a:extLst>
                <a:ext uri="{FF2B5EF4-FFF2-40B4-BE49-F238E27FC236}">
                  <a16:creationId xmlns:a16="http://schemas.microsoft.com/office/drawing/2014/main" id="{0738E329-9307-41AE-86BD-A9BA61884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6579" y="4423566"/>
              <a:ext cx="3545865" cy="228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27" name="Grupa 13">
              <a:extLst>
                <a:ext uri="{FF2B5EF4-FFF2-40B4-BE49-F238E27FC236}">
                  <a16:creationId xmlns:a16="http://schemas.microsoft.com/office/drawing/2014/main" id="{5CFD60F6-CAF6-4422-8FB5-936E450EA4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10762" y="6190829"/>
              <a:ext cx="403152" cy="400110"/>
              <a:chOff x="6431402" y="6017865"/>
              <a:chExt cx="403152" cy="400110"/>
            </a:xfrm>
          </p:grpSpPr>
          <p:sp>
            <p:nvSpPr>
              <p:cNvPr id="5131" name="Pravokutnik 9">
                <a:extLst>
                  <a:ext uri="{FF2B5EF4-FFF2-40B4-BE49-F238E27FC236}">
                    <a16:creationId xmlns:a16="http://schemas.microsoft.com/office/drawing/2014/main" id="{2EC5AE68-DCAC-47C6-8DEC-916032851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1402" y="6017865"/>
                <a:ext cx="40315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2000" b="1">
                    <a:solidFill>
                      <a:srgbClr val="FF0000"/>
                    </a:solidFill>
                  </a:rPr>
                  <a:t>F</a:t>
                </a:r>
                <a:endParaRPr lang="hr-HR" altLang="en-US" sz="1200" b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" name="Ravni poveznik sa strelicom 10">
                <a:extLst>
                  <a:ext uri="{FF2B5EF4-FFF2-40B4-BE49-F238E27FC236}">
                    <a16:creationId xmlns:a16="http://schemas.microsoft.com/office/drawing/2014/main" id="{0ED22022-BA43-4DED-9811-048E538444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1884" y="6076706"/>
                <a:ext cx="273224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5128" name="Grupa 14">
              <a:extLst>
                <a:ext uri="{FF2B5EF4-FFF2-40B4-BE49-F238E27FC236}">
                  <a16:creationId xmlns:a16="http://schemas.microsoft.com/office/drawing/2014/main" id="{1A2F24C5-5649-4149-90C9-67B7CE0370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0669" y="6190829"/>
              <a:ext cx="434104" cy="400110"/>
              <a:chOff x="6949819" y="5461492"/>
              <a:chExt cx="434104" cy="400110"/>
            </a:xfrm>
          </p:grpSpPr>
          <p:sp>
            <p:nvSpPr>
              <p:cNvPr id="5129" name="Pravokutnik 11">
                <a:extLst>
                  <a:ext uri="{FF2B5EF4-FFF2-40B4-BE49-F238E27FC236}">
                    <a16:creationId xmlns:a16="http://schemas.microsoft.com/office/drawing/2014/main" id="{0F07A127-6F2A-4815-9A3C-D3C21C974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9819" y="5461492"/>
                <a:ext cx="43410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2000" b="1">
                    <a:solidFill>
                      <a:srgbClr val="FF0000"/>
                    </a:solidFill>
                  </a:rPr>
                  <a:t>F</a:t>
                </a:r>
                <a:endParaRPr lang="hr-HR" altLang="en-US" sz="1200" b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" name="Ravni poveznik sa strelicom 12">
                <a:extLst>
                  <a:ext uri="{FF2B5EF4-FFF2-40B4-BE49-F238E27FC236}">
                    <a16:creationId xmlns:a16="http://schemas.microsoft.com/office/drawing/2014/main" id="{FE389DAF-6375-4FD9-BBC2-C36A0DB943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9446" y="5520333"/>
                <a:ext cx="274841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Afbeelding 4">
            <a:extLst>
              <a:ext uri="{FF2B5EF4-FFF2-40B4-BE49-F238E27FC236}">
                <a16:creationId xmlns:a16="http://schemas.microsoft.com/office/drawing/2014/main" id="{A1FEAF56-930C-49D8-A5C7-573535710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Slika 4">
            <a:extLst>
              <a:ext uri="{FF2B5EF4-FFF2-40B4-BE49-F238E27FC236}">
                <a16:creationId xmlns:a16="http://schemas.microsoft.com/office/drawing/2014/main" id="{AAE3817C-C824-4E4F-A6FE-C6ED7E019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201589"/>
            <a:ext cx="7977188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applied load (force)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causes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change in dimension, </a:t>
            </a:r>
            <a:r>
              <a:rPr lang="en-GB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ose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materials 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said to be under stress. This force per unit area is the measurement of stress.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higher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 load (force) per unit area,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higher is stress.</a:t>
            </a:r>
          </a:p>
          <a:p>
            <a:pPr algn="just" eaLnBrk="1" hangingPunct="1">
              <a:defRPr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Load (force) can be tensile, compressive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shear. Tensile and compressive stress are known as direct stress.</a:t>
            </a:r>
          </a:p>
        </p:txBody>
      </p:sp>
      <p:pic>
        <p:nvPicPr>
          <p:cNvPr id="6149" name="Picture 2" descr="Stress strain curve for mild steel with defination of stress and strain">
            <a:extLst>
              <a:ext uri="{FF2B5EF4-FFF2-40B4-BE49-F238E27FC236}">
                <a16:creationId xmlns:a16="http://schemas.microsoft.com/office/drawing/2014/main" id="{7FDE6434-AF49-4283-8D64-0EFC7FBFA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3378200"/>
            <a:ext cx="5141912" cy="304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Afbeelding 4">
            <a:extLst>
              <a:ext uri="{FF2B5EF4-FFF2-40B4-BE49-F238E27FC236}">
                <a16:creationId xmlns:a16="http://schemas.microsoft.com/office/drawing/2014/main" id="{0CF3B859-A392-42FA-8EF3-9E43855B7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Slika 4">
            <a:extLst>
              <a:ext uri="{FF2B5EF4-FFF2-40B4-BE49-F238E27FC236}">
                <a16:creationId xmlns:a16="http://schemas.microsoft.com/office/drawing/2014/main" id="{EDCBD48E-CE88-44CE-88F9-686DC4AF3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2862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basic units of stress in S.I units i.e. (International system) are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N/m²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(or Pa)</a:t>
            </a: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KPa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lang="en-GB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hr-HR" baseline="30000" dirty="0"/>
              <a:t> 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</a:t>
            </a:r>
          </a:p>
          <a:p>
            <a:pPr algn="just" eaLnBrk="1" hangingPunct="1"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MPa = 10</a:t>
            </a:r>
            <a:r>
              <a:rPr lang="hr-HR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</a:t>
            </a:r>
          </a:p>
          <a:p>
            <a:pPr algn="just" eaLnBrk="1" hangingPunct="1">
              <a:defRPr/>
            </a:pPr>
            <a:r>
              <a:rPr lang="en-GB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GPa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= 10</a:t>
            </a:r>
            <a:r>
              <a:rPr lang="hr-HR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</a:t>
            </a: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Units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N/mm²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also used because this is equivalent to MPa. While US customary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unit is pound-force per square inch (psi).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Afbeelding 4">
            <a:extLst>
              <a:ext uri="{FF2B5EF4-FFF2-40B4-BE49-F238E27FC236}">
                <a16:creationId xmlns:a16="http://schemas.microsoft.com/office/drawing/2014/main" id="{FB051E86-0731-4D2E-B658-F45DB3442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Slika 4">
            <a:extLst>
              <a:ext uri="{FF2B5EF4-FFF2-40B4-BE49-F238E27FC236}">
                <a16:creationId xmlns:a16="http://schemas.microsoft.com/office/drawing/2014/main" id="{BA4F3819-4C43-4B7F-A896-0740B613A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1938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ypes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stresses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just" eaLnBrk="1" hangingPunct="1"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Normal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stress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defined stress as force per unit area. If the stresses are normal 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 areas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concerned, then these are termed as normal stresses. The normal stresses are generally denoted by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Greek letter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sigma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(Ϭ).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7" name="Slika 3">
            <a:extLst>
              <a:ext uri="{FF2B5EF4-FFF2-40B4-BE49-F238E27FC236}">
                <a16:creationId xmlns:a16="http://schemas.microsoft.com/office/drawing/2014/main" id="{228C43FC-C99E-4922-BE7A-8005FC5D4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416718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Afbeelding 4">
            <a:extLst>
              <a:ext uri="{FF2B5EF4-FFF2-40B4-BE49-F238E27FC236}">
                <a16:creationId xmlns:a16="http://schemas.microsoft.com/office/drawing/2014/main" id="{D9355C1C-7CE5-47FB-A105-B40074AE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Slika 4">
            <a:extLst>
              <a:ext uri="{FF2B5EF4-FFF2-40B4-BE49-F238E27FC236}">
                <a16:creationId xmlns:a16="http://schemas.microsoft.com/office/drawing/2014/main" id="{509A16B8-700E-49F9-94E1-B568F6575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2862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Types of stresses:</a:t>
            </a:r>
          </a:p>
          <a:p>
            <a:pPr algn="just" eaLnBrk="1" hangingPunct="1">
              <a:defRPr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Sheer stress - Let us consider now the situation where the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cross-sectional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area of a block of material is subject to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distribution of forces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are parallel, rather than normal, to the area concerned. Such forces are associated with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shearing of the material and they are referred to as shear forces. The resulting force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known as shear stresses. The shear stresses are generally denoted by the Greek letter tau (τ).</a:t>
            </a:r>
          </a:p>
        </p:txBody>
      </p:sp>
      <p:pic>
        <p:nvPicPr>
          <p:cNvPr id="9221" name="Slika 3">
            <a:extLst>
              <a:ext uri="{FF2B5EF4-FFF2-40B4-BE49-F238E27FC236}">
                <a16:creationId xmlns:a16="http://schemas.microsoft.com/office/drawing/2014/main" id="{A608FF09-1DAB-4152-B7B6-458531F61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3" y="4303713"/>
            <a:ext cx="33813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Afbeelding 4">
            <a:extLst>
              <a:ext uri="{FF2B5EF4-FFF2-40B4-BE49-F238E27FC236}">
                <a16:creationId xmlns:a16="http://schemas.microsoft.com/office/drawing/2014/main" id="{DCFDCC0E-C916-45B8-8288-C13BBB193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Slika 4">
            <a:extLst>
              <a:ext uri="{FF2B5EF4-FFF2-40B4-BE49-F238E27FC236}">
                <a16:creationId xmlns:a16="http://schemas.microsoft.com/office/drawing/2014/main" id="{22DDB2A3-A8CC-4AB3-BFBB-A0E3C5DD3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4094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ypes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loads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Tension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Compression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8" descr="opter_vlak">
            <a:extLst>
              <a:ext uri="{FF2B5EF4-FFF2-40B4-BE49-F238E27FC236}">
                <a16:creationId xmlns:a16="http://schemas.microsoft.com/office/drawing/2014/main" id="{B8EC945D-8C79-44AE-96E5-16DC43056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25" y="1076325"/>
            <a:ext cx="2595563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opter_tlak">
            <a:extLst>
              <a:ext uri="{FF2B5EF4-FFF2-40B4-BE49-F238E27FC236}">
                <a16:creationId xmlns:a16="http://schemas.microsoft.com/office/drawing/2014/main" id="{DCA7AD22-5B11-451F-884F-70E50068F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25950"/>
            <a:ext cx="335280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Afbeelding 4">
            <a:extLst>
              <a:ext uri="{FF2B5EF4-FFF2-40B4-BE49-F238E27FC236}">
                <a16:creationId xmlns:a16="http://schemas.microsoft.com/office/drawing/2014/main" id="{F21EB726-185D-475B-8D49-F03EF1044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Slika 4">
            <a:extLst>
              <a:ext uri="{FF2B5EF4-FFF2-40B4-BE49-F238E27FC236}">
                <a16:creationId xmlns:a16="http://schemas.microsoft.com/office/drawing/2014/main" id="{413F0857-7AE5-4BA3-AFC6-929178A22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4094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ypes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loads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Shear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Bending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269" name="Picture 7" descr="opter_odrez">
            <a:extLst>
              <a:ext uri="{FF2B5EF4-FFF2-40B4-BE49-F238E27FC236}">
                <a16:creationId xmlns:a16="http://schemas.microsoft.com/office/drawing/2014/main" id="{EF71B5A4-EA51-4D10-B192-761C3314A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650875"/>
            <a:ext cx="2720975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opter_sav">
            <a:extLst>
              <a:ext uri="{FF2B5EF4-FFF2-40B4-BE49-F238E27FC236}">
                <a16:creationId xmlns:a16="http://schemas.microsoft.com/office/drawing/2014/main" id="{E2B44C52-990B-404A-A149-1811BEFBB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"/>
          <a:stretch>
            <a:fillRect/>
          </a:stretch>
        </p:blipFill>
        <p:spPr bwMode="auto">
          <a:xfrm>
            <a:off x="5092700" y="3536950"/>
            <a:ext cx="2720975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Afbeelding 4">
            <a:extLst>
              <a:ext uri="{FF2B5EF4-FFF2-40B4-BE49-F238E27FC236}">
                <a16:creationId xmlns:a16="http://schemas.microsoft.com/office/drawing/2014/main" id="{BE39D2B6-2557-4DE5-8B78-387120E3B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Slika 4">
            <a:extLst>
              <a:ext uri="{FF2B5EF4-FFF2-40B4-BE49-F238E27FC236}">
                <a16:creationId xmlns:a16="http://schemas.microsoft.com/office/drawing/2014/main" id="{5D315682-60F1-44DD-9E01-B7348AE2E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4094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ypes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loads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Torsion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Buckling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293" name="Picture 11" descr="opter_torz">
            <a:extLst>
              <a:ext uri="{FF2B5EF4-FFF2-40B4-BE49-F238E27FC236}">
                <a16:creationId xmlns:a16="http://schemas.microsoft.com/office/drawing/2014/main" id="{AA54F3CF-5C81-4B22-A538-0781B402D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/>
          <a:stretch>
            <a:fillRect/>
          </a:stretch>
        </p:blipFill>
        <p:spPr bwMode="auto">
          <a:xfrm>
            <a:off x="5502275" y="619125"/>
            <a:ext cx="159543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 descr="opter_izvijanje">
            <a:extLst>
              <a:ext uri="{FF2B5EF4-FFF2-40B4-BE49-F238E27FC236}">
                <a16:creationId xmlns:a16="http://schemas.microsoft.com/office/drawing/2014/main" id="{62229028-2BC7-40F9-BF7D-D5B5DBCD3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96"/>
          <a:stretch>
            <a:fillRect/>
          </a:stretch>
        </p:blipFill>
        <p:spPr bwMode="auto">
          <a:xfrm>
            <a:off x="5461000" y="3267075"/>
            <a:ext cx="1679575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Afbeelding 4">
            <a:extLst>
              <a:ext uri="{FF2B5EF4-FFF2-40B4-BE49-F238E27FC236}">
                <a16:creationId xmlns:a16="http://schemas.microsoft.com/office/drawing/2014/main" id="{69488BA7-8034-47B4-82C1-DAEB3231A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Slika 4">
            <a:extLst>
              <a:ext uri="{FF2B5EF4-FFF2-40B4-BE49-F238E27FC236}">
                <a16:creationId xmlns:a16="http://schemas.microsoft.com/office/drawing/2014/main" id="{BC245BF2-3684-4E42-8C16-AF2E84D6B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4094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ypes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loads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Static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Dynamic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317" name="Grupa 6">
            <a:extLst>
              <a:ext uri="{FF2B5EF4-FFF2-40B4-BE49-F238E27FC236}">
                <a16:creationId xmlns:a16="http://schemas.microsoft.com/office/drawing/2014/main" id="{01A1BAB3-EFD9-4326-9119-A9DE682D40B1}"/>
              </a:ext>
            </a:extLst>
          </p:cNvPr>
          <p:cNvGrpSpPr>
            <a:grpSpLocks/>
          </p:cNvGrpSpPr>
          <p:nvPr/>
        </p:nvGrpSpPr>
        <p:grpSpPr bwMode="auto">
          <a:xfrm>
            <a:off x="2814638" y="1784350"/>
            <a:ext cx="6130925" cy="4143375"/>
            <a:chOff x="2814122" y="1784350"/>
            <a:chExt cx="6131441" cy="4143680"/>
          </a:xfrm>
        </p:grpSpPr>
        <p:grpSp>
          <p:nvGrpSpPr>
            <p:cNvPr id="13318" name="Grupa 3">
              <a:extLst>
                <a:ext uri="{FF2B5EF4-FFF2-40B4-BE49-F238E27FC236}">
                  <a16:creationId xmlns:a16="http://schemas.microsoft.com/office/drawing/2014/main" id="{F3E71DF0-A09F-404D-87CB-08DA3126CD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4122" y="1784350"/>
              <a:ext cx="2632591" cy="1726129"/>
              <a:chOff x="2814122" y="1784350"/>
              <a:chExt cx="2632591" cy="1726129"/>
            </a:xfrm>
          </p:grpSpPr>
          <p:pic>
            <p:nvPicPr>
              <p:cNvPr id="13327" name="Picture 10" descr="opter_1">
                <a:extLst>
                  <a:ext uri="{FF2B5EF4-FFF2-40B4-BE49-F238E27FC236}">
                    <a16:creationId xmlns:a16="http://schemas.microsoft.com/office/drawing/2014/main" id="{8F71E3FA-BE63-4B71-99B8-EDB4940333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8788" y="1784350"/>
                <a:ext cx="2447925" cy="1541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8" name="TekstniOkvir 2">
                <a:extLst>
                  <a:ext uri="{FF2B5EF4-FFF2-40B4-BE49-F238E27FC236}">
                    <a16:creationId xmlns:a16="http://schemas.microsoft.com/office/drawing/2014/main" id="{F6A093F3-9BBA-4A0E-8F6E-A53B1CEBB6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4477" y="3141147"/>
                <a:ext cx="1395046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1800">
                    <a:solidFill>
                      <a:schemeClr val="bg1"/>
                    </a:solidFill>
                  </a:rPr>
                  <a:t>a</a:t>
                </a:r>
                <a:endParaRPr lang="en-GB" altLang="en-US" sz="1800">
                  <a:solidFill>
                    <a:schemeClr val="bg1"/>
                  </a:solidFill>
                </a:endParaRPr>
              </a:p>
            </p:txBody>
          </p:sp>
          <p:sp>
            <p:nvSpPr>
              <p:cNvPr id="13329" name="TekstniOkvir 8">
                <a:extLst>
                  <a:ext uri="{FF2B5EF4-FFF2-40B4-BE49-F238E27FC236}">
                    <a16:creationId xmlns:a16="http://schemas.microsoft.com/office/drawing/2014/main" id="{D6FBF422-9CEF-458A-BC2A-EF5FF67058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2301265" y="2626336"/>
                <a:ext cx="1395046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1800">
                    <a:solidFill>
                      <a:schemeClr val="bg1"/>
                    </a:solidFill>
                  </a:rPr>
                  <a:t>a</a:t>
                </a:r>
                <a:endParaRPr lang="en-GB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319" name="Grupa 4">
              <a:extLst>
                <a:ext uri="{FF2B5EF4-FFF2-40B4-BE49-F238E27FC236}">
                  <a16:creationId xmlns:a16="http://schemas.microsoft.com/office/drawing/2014/main" id="{18ADDEC4-5BC1-4D7C-A084-74463A0E00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797" y="4318000"/>
              <a:ext cx="2499241" cy="1599034"/>
              <a:chOff x="2880797" y="4318000"/>
              <a:chExt cx="2499241" cy="1599034"/>
            </a:xfrm>
          </p:grpSpPr>
          <p:pic>
            <p:nvPicPr>
              <p:cNvPr id="13324" name="Picture 13" descr="opter_2">
                <a:extLst>
                  <a:ext uri="{FF2B5EF4-FFF2-40B4-BE49-F238E27FC236}">
                    <a16:creationId xmlns:a16="http://schemas.microsoft.com/office/drawing/2014/main" id="{3DFE40FA-CF63-4176-8994-DE68B80DE9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5463" y="4318000"/>
                <a:ext cx="2314575" cy="1350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5" name="TekstniOkvir 9">
                <a:extLst>
                  <a:ext uri="{FF2B5EF4-FFF2-40B4-BE49-F238E27FC236}">
                    <a16:creationId xmlns:a16="http://schemas.microsoft.com/office/drawing/2014/main" id="{D8D38CC2-22FE-4758-BED1-288437BC74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4477" y="5511806"/>
                <a:ext cx="1395046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1800">
                    <a:solidFill>
                      <a:schemeClr val="bg1"/>
                    </a:solidFill>
                  </a:rPr>
                  <a:t>a</a:t>
                </a:r>
                <a:endParaRPr lang="en-GB" altLang="en-US" sz="1800">
                  <a:solidFill>
                    <a:schemeClr val="bg1"/>
                  </a:solidFill>
                </a:endParaRPr>
              </a:p>
            </p:txBody>
          </p:sp>
          <p:sp>
            <p:nvSpPr>
              <p:cNvPr id="13326" name="TekstniOkvir 14">
                <a:extLst>
                  <a:ext uri="{FF2B5EF4-FFF2-40B4-BE49-F238E27FC236}">
                    <a16:creationId xmlns:a16="http://schemas.microsoft.com/office/drawing/2014/main" id="{B3B75778-A9CB-42A0-8E33-7B5494EF36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2367940" y="5034845"/>
                <a:ext cx="1395046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1800">
                    <a:solidFill>
                      <a:schemeClr val="bg1"/>
                    </a:solidFill>
                  </a:rPr>
                  <a:t>a</a:t>
                </a:r>
                <a:endParaRPr lang="en-GB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320" name="Grupa 5">
              <a:extLst>
                <a:ext uri="{FF2B5EF4-FFF2-40B4-BE49-F238E27FC236}">
                  <a16:creationId xmlns:a16="http://schemas.microsoft.com/office/drawing/2014/main" id="{6A7DD1D0-B201-4AE9-ABC0-EB2A5FA6A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2901" y="4318000"/>
              <a:ext cx="3362662" cy="1610030"/>
              <a:chOff x="5582901" y="4318000"/>
              <a:chExt cx="3362662" cy="1610030"/>
            </a:xfrm>
          </p:grpSpPr>
          <p:pic>
            <p:nvPicPr>
              <p:cNvPr id="13321" name="Picture 12" descr="opter3">
                <a:extLst>
                  <a:ext uri="{FF2B5EF4-FFF2-40B4-BE49-F238E27FC236}">
                    <a16:creationId xmlns:a16="http://schemas.microsoft.com/office/drawing/2014/main" id="{BFB865E5-5E8C-4690-B992-4E48BD03E7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4688" y="4318000"/>
                <a:ext cx="3190875" cy="1541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2" name="TekstniOkvir 10">
                <a:extLst>
                  <a:ext uri="{FF2B5EF4-FFF2-40B4-BE49-F238E27FC236}">
                    <a16:creationId xmlns:a16="http://schemas.microsoft.com/office/drawing/2014/main" id="{0BC9E821-D0CB-47EE-BDA6-4E29FF82BB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0016" y="5445797"/>
                <a:ext cx="1395046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1800">
                    <a:solidFill>
                      <a:schemeClr val="bg1"/>
                    </a:solidFill>
                  </a:rPr>
                  <a:t>a</a:t>
                </a:r>
                <a:endParaRPr lang="en-GB" altLang="en-US" sz="1800">
                  <a:solidFill>
                    <a:schemeClr val="bg1"/>
                  </a:solidFill>
                </a:endParaRPr>
              </a:p>
            </p:txBody>
          </p:sp>
          <p:sp>
            <p:nvSpPr>
              <p:cNvPr id="13323" name="TekstniOkvir 15">
                <a:extLst>
                  <a:ext uri="{FF2B5EF4-FFF2-40B4-BE49-F238E27FC236}">
                    <a16:creationId xmlns:a16="http://schemas.microsoft.com/office/drawing/2014/main" id="{B77DB82B-7F50-4AC5-A9F9-C268769A61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5070044" y="5045841"/>
                <a:ext cx="1395046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1800">
                    <a:solidFill>
                      <a:schemeClr val="bg1"/>
                    </a:solidFill>
                  </a:rPr>
                  <a:t>a</a:t>
                </a:r>
                <a:endParaRPr lang="en-GB" altLang="en-US" sz="180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Afbeelding 4">
            <a:extLst>
              <a:ext uri="{FF2B5EF4-FFF2-40B4-BE49-F238E27FC236}">
                <a16:creationId xmlns:a16="http://schemas.microsoft.com/office/drawing/2014/main" id="{A9B0E830-01BE-469D-9B48-C1FAF699F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Slika 4">
            <a:extLst>
              <a:ext uri="{FF2B5EF4-FFF2-40B4-BE49-F238E27FC236}">
                <a16:creationId xmlns:a16="http://schemas.microsoft.com/office/drawing/2014/main" id="{A7909D19-2CB8-488F-9914-70C9FFAFA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563"/>
            <a:ext cx="7977188" cy="3786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Static loads or forces are loads that do not change in size, position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direction. On the other hand, dynamic loads or forces are loads that have 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change in either size, position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direction.</a:t>
            </a:r>
          </a:p>
          <a:p>
            <a:pPr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good example of a static load is the weight of a building acting on the ground. Another example is a car parked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car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park.</a:t>
            </a:r>
          </a:p>
          <a:p>
            <a:pPr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good example of a dynamic load is the weight of a moving car on the road.</a:t>
            </a:r>
          </a:p>
          <a:p>
            <a:pPr algn="just" eaLnBrk="1" hangingPunct="1"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Tension and compression have 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common name and they are called axial loads or axial force.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Afbeelding 4">
            <a:extLst>
              <a:ext uri="{FF2B5EF4-FFF2-40B4-BE49-F238E27FC236}">
                <a16:creationId xmlns:a16="http://schemas.microsoft.com/office/drawing/2014/main" id="{B4554F37-115A-41EC-8DC4-818EE7232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Slika 4">
            <a:extLst>
              <a:ext uri="{FF2B5EF4-FFF2-40B4-BE49-F238E27FC236}">
                <a16:creationId xmlns:a16="http://schemas.microsoft.com/office/drawing/2014/main" id="{6604DFC7-8211-45D1-B2D4-C70593BF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Slika 4">
            <a:extLst>
              <a:ext uri="{FF2B5EF4-FFF2-40B4-BE49-F238E27FC236}">
                <a16:creationId xmlns:a16="http://schemas.microsoft.com/office/drawing/2014/main" id="{1FB945DF-32B9-4541-9CC4-F2D72395F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863" y="784225"/>
            <a:ext cx="6113462" cy="563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avokutnik 11">
            <a:extLst>
              <a:ext uri="{FF2B5EF4-FFF2-40B4-BE49-F238E27FC236}">
                <a16:creationId xmlns:a16="http://schemas.microsoft.com/office/drawing/2014/main" id="{2C611C5B-04CE-431E-AEC3-E1B8A8EAEDF6}"/>
              </a:ext>
            </a:extLst>
          </p:cNvPr>
          <p:cNvSpPr/>
          <p:nvPr/>
        </p:nvSpPr>
        <p:spPr>
          <a:xfrm>
            <a:off x="685800" y="1325563"/>
            <a:ext cx="2005013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Illustrated connection between loading and stress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4">
            <a:extLst>
              <a:ext uri="{FF2B5EF4-FFF2-40B4-BE49-F238E27FC236}">
                <a16:creationId xmlns:a16="http://schemas.microsoft.com/office/drawing/2014/main" id="{8B9BF0F9-0E98-4F18-AA4D-76B16347B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Slika 4">
            <a:extLst>
              <a:ext uri="{FF2B5EF4-FFF2-40B4-BE49-F238E27FC236}">
                <a16:creationId xmlns:a16="http://schemas.microsoft.com/office/drawing/2014/main" id="{372632B6-7695-446D-8BAB-B09839FAE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01663" y="2406650"/>
            <a:ext cx="7977187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https://quizizz.com/join/quiz/634f0f2828d4d0001e72961e/start?studentShare=true</a:t>
            </a:r>
            <a:endParaRPr lang="hr-H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en-GB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B4AECAC6-ADBB-43D2-8994-D19B89D1B08A}"/>
              </a:ext>
            </a:extLst>
          </p:cNvPr>
          <p:cNvSpPr/>
          <p:nvPr/>
        </p:nvSpPr>
        <p:spPr>
          <a:xfrm>
            <a:off x="685800" y="1320800"/>
            <a:ext cx="7808913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Time to play</a:t>
            </a:r>
            <a:r>
              <a:rPr lang="hr-H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390" name="Slika 3">
            <a:extLst>
              <a:ext uri="{FF2B5EF4-FFF2-40B4-BE49-F238E27FC236}">
                <a16:creationId xmlns:a16="http://schemas.microsoft.com/office/drawing/2014/main" id="{2FDCF61F-EFF2-4064-BA93-8BFA0964F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3273425"/>
            <a:ext cx="268605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Afbeelding 4">
            <a:extLst>
              <a:ext uri="{FF2B5EF4-FFF2-40B4-BE49-F238E27FC236}">
                <a16:creationId xmlns:a16="http://schemas.microsoft.com/office/drawing/2014/main" id="{050552E5-0A49-4412-8477-F59FB4596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738"/>
            <a:ext cx="2432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Slika 4">
            <a:extLst>
              <a:ext uri="{FF2B5EF4-FFF2-40B4-BE49-F238E27FC236}">
                <a16:creationId xmlns:a16="http://schemas.microsoft.com/office/drawing/2014/main" id="{F39908ED-2067-4806-A730-2206C0F1D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18213"/>
            <a:ext cx="2005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2095500"/>
            <a:ext cx="7977188" cy="4124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Kulišić, Boris, 2007, Tehnička mehanika - nauka o čvrstoći s vježbama, Element, Zagreb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Kulišić, Boris, 2000, Tehnička mehanika - statika s vježbama, Element, Zagreb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Špiranec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Vladimir, 2004, Tehnička mehanika - statika - otpornost - gibanje - mehanizmi, Školska knjiga, Zagreb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Šutalo V., Maković B.,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Pasanović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B., 2007, Tehnička mehanika 1,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Neodidacta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d.o.o., Zagreb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[5] Šutalo V., Maković B.,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Pasanović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B., 2007, Osnove tehničke mehanike,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Neodidacta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d.o.o., Zagreb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Mechanics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Slender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Structures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from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https://www.bu.edu/moss/mechanics-of-materials-bending-normal-stress/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10.8.2022.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Strength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Materials, </a:t>
            </a:r>
            <a:r>
              <a:rPr lang="hr-H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from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https://mechanicalc.com/reference/strength-of-materials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14.8.2022.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 Strength of Materials, from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https://sites.google.com/site/mechanicalstuff4u/contents-of-m/strength-of-materials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14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.8.2022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 eaLnBrk="1" hangingPunct="1">
              <a:defRPr/>
            </a:pPr>
            <a:endParaRPr lang="hr-H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 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Forces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from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https://technologystudent.com/forcmom/force1.htm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15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.8.2022</a:t>
            </a:r>
            <a:r>
              <a:rPr lang="hr-H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hr-H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eaLnBrk="1" hangingPunct="1">
              <a:defRPr/>
            </a:pP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9D2CE32E-B679-4828-9FB2-C463BD9C3816}"/>
              </a:ext>
            </a:extLst>
          </p:cNvPr>
          <p:cNvSpPr/>
          <p:nvPr/>
        </p:nvSpPr>
        <p:spPr>
          <a:xfrm>
            <a:off x="685800" y="1325563"/>
            <a:ext cx="79819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Reference list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775</Words>
  <Application>Microsoft Office PowerPoint</Application>
  <PresentationFormat>Prikaz na zaslonu (4:3)</PresentationFormat>
  <Paragraphs>117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7" baseType="lpstr">
      <vt:lpstr>Arial</vt:lpstr>
      <vt:lpstr>Calibri</vt:lpstr>
      <vt:lpstr>Default Design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Romeo</dc:creator>
  <cp:lastModifiedBy>Ksenija Perhaj</cp:lastModifiedBy>
  <cp:revision>196</cp:revision>
  <dcterms:created xsi:type="dcterms:W3CDTF">2003-07-16T21:15:20Z</dcterms:created>
  <dcterms:modified xsi:type="dcterms:W3CDTF">2022-10-23T18:25:38Z</dcterms:modified>
</cp:coreProperties>
</file>