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12192000"/>
  <p:notesSz cx="6858000" cy="9144000"/>
  <p:embeddedFontLst>
    <p:embeddedFont>
      <p:font typeface="Play"/>
      <p:regular r:id="rId29"/>
      <p:bold r:id="rId30"/>
    </p:embeddedFont>
    <p:embeddedFont>
      <p:font typeface="Montserrat"/>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5" roundtripDataSignature="AMtx7mgdRvPkI3/GM+lsChhzZAoREmEA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3A08422-D222-4212-A459-B3F4677EB310}">
  <a:tblStyle styleId="{93A08422-D222-4212-A459-B3F4677EB31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regular.fntdata"/><Relationship Id="rId30" Type="http://schemas.openxmlformats.org/officeDocument/2006/relationships/font" Target="fonts/Play-bold.fntdata"/><Relationship Id="rId11" Type="http://schemas.openxmlformats.org/officeDocument/2006/relationships/slide" Target="slides/slide6.xml"/><Relationship Id="rId33" Type="http://schemas.openxmlformats.org/officeDocument/2006/relationships/font" Target="fonts/Montserrat-italic.fntdata"/><Relationship Id="rId10" Type="http://schemas.openxmlformats.org/officeDocument/2006/relationships/slide" Target="slides/slide5.xml"/><Relationship Id="rId32" Type="http://schemas.openxmlformats.org/officeDocument/2006/relationships/font" Target="fonts/Montserrat-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Montserrat-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3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3"/>
          <p:cNvSpPr/>
          <p:nvPr>
            <p:ph idx="2" type="pic"/>
          </p:nvPr>
        </p:nvSpPr>
        <p:spPr>
          <a:xfrm>
            <a:off x="5183188" y="987425"/>
            <a:ext cx="6172200" cy="4873625"/>
          </a:xfrm>
          <a:prstGeom prst="rect">
            <a:avLst/>
          </a:prstGeom>
          <a:noFill/>
          <a:ln>
            <a:noFill/>
          </a:ln>
        </p:spPr>
      </p:sp>
      <p:sp>
        <p:nvSpPr>
          <p:cNvPr id="64" name="Google Shape;64;p3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10.jpg"/><Relationship Id="rId5"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10.jpg"/><Relationship Id="rId5"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3.jpg"/><Relationship Id="rId5"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
          <p:cNvSpPr/>
          <p:nvPr/>
        </p:nvSpPr>
        <p:spPr>
          <a:xfrm>
            <a:off x="643467" y="0"/>
            <a:ext cx="8797955" cy="6858000"/>
          </a:xfrm>
          <a:custGeom>
            <a:rect b="b" l="l" r="r" t="t"/>
            <a:pathLst>
              <a:path extrusionOk="0" h="6858000" w="8751613">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85" name="Google Shape;85;p1"/>
          <p:cNvGrpSpPr/>
          <p:nvPr/>
        </p:nvGrpSpPr>
        <p:grpSpPr>
          <a:xfrm>
            <a:off x="9160561" y="1075188"/>
            <a:ext cx="1562267" cy="1172973"/>
            <a:chOff x="9160561" y="1000124"/>
            <a:chExt cx="1562267" cy="1172973"/>
          </a:xfrm>
        </p:grpSpPr>
        <p:sp>
          <p:nvSpPr>
            <p:cNvPr id="86" name="Google Shape;86;p1"/>
            <p:cNvSpPr/>
            <p:nvPr/>
          </p:nvSpPr>
          <p:spPr>
            <a:xfrm>
              <a:off x="9160561" y="1348782"/>
              <a:ext cx="935037" cy="824315"/>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7" name="Google Shape;87;p1"/>
            <p:cNvSpPr/>
            <p:nvPr/>
          </p:nvSpPr>
          <p:spPr>
            <a:xfrm>
              <a:off x="9960661" y="1000124"/>
              <a:ext cx="762167" cy="671915"/>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aphicFrame>
        <p:nvGraphicFramePr>
          <p:cNvPr id="88" name="Google Shape;88;p1"/>
          <p:cNvGraphicFramePr/>
          <p:nvPr/>
        </p:nvGraphicFramePr>
        <p:xfrm>
          <a:off x="2818647" y="1191036"/>
          <a:ext cx="3000000" cy="3000000"/>
        </p:xfrm>
        <a:graphic>
          <a:graphicData uri="http://schemas.openxmlformats.org/drawingml/2006/table">
            <a:tbl>
              <a:tblPr>
                <a:noFill/>
                <a:tableStyleId>{93A08422-D222-4212-A459-B3F4677EB310}</a:tableStyleId>
              </a:tblPr>
              <a:tblGrid>
                <a:gridCol w="1689750"/>
                <a:gridCol w="2804175"/>
              </a:tblGrid>
              <a:tr h="1629125">
                <a:tc>
                  <a:txBody>
                    <a:bodyPr/>
                    <a:lstStyle/>
                    <a:p>
                      <a:pPr indent="0" lvl="0" marL="0" marR="0" rtl="0" algn="l">
                        <a:spcBef>
                          <a:spcPts val="0"/>
                        </a:spcBef>
                        <a:spcAft>
                          <a:spcPts val="0"/>
                        </a:spcAft>
                        <a:buClr>
                          <a:srgbClr val="000000"/>
                        </a:buClr>
                        <a:buSzPts val="3300"/>
                        <a:buFont typeface="Calibri"/>
                        <a:buNone/>
                      </a:pPr>
                      <a:r>
                        <a:rPr b="1" i="1" lang="en-GB" sz="3300" u="none" cap="none" strike="noStrike">
                          <a:solidFill>
                            <a:srgbClr val="000000"/>
                          </a:solidFill>
                          <a:latin typeface="Calibri"/>
                          <a:ea typeface="Calibri"/>
                          <a:cs typeface="Calibri"/>
                          <a:sym typeface="Calibri"/>
                        </a:rPr>
                        <a:t>Field</a:t>
                      </a:r>
                      <a:endParaRPr sz="1700" u="none" cap="none" strike="noStrike"/>
                    </a:p>
                  </a:txBody>
                  <a:tcPr marT="41900" marB="41900" marR="62875" marL="628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000000"/>
                        </a:buClr>
                        <a:buSzPts val="3300"/>
                        <a:buFont typeface="Calibri"/>
                        <a:buNone/>
                      </a:pPr>
                      <a:r>
                        <a:rPr b="1" i="1" lang="en-GB" sz="3300" u="none" cap="none" strike="noStrike">
                          <a:solidFill>
                            <a:srgbClr val="000000"/>
                          </a:solidFill>
                          <a:latin typeface="Calibri"/>
                          <a:ea typeface="Calibri"/>
                          <a:cs typeface="Calibri"/>
                          <a:sym typeface="Calibri"/>
                        </a:rPr>
                        <a:t> Theoretical and Practical Mechanics</a:t>
                      </a:r>
                      <a:endParaRPr sz="1700" u="none" cap="none" strike="noStrike"/>
                    </a:p>
                  </a:txBody>
                  <a:tcPr marT="41900" marB="41900" marR="62875" marL="628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r>
              <a:tr h="1629125">
                <a:tc>
                  <a:txBody>
                    <a:bodyPr/>
                    <a:lstStyle/>
                    <a:p>
                      <a:pPr indent="0" lvl="0" marL="0" marR="0" rtl="0" algn="l">
                        <a:spcBef>
                          <a:spcPts val="0"/>
                        </a:spcBef>
                        <a:spcAft>
                          <a:spcPts val="0"/>
                        </a:spcAft>
                        <a:buClr>
                          <a:srgbClr val="000000"/>
                        </a:buClr>
                        <a:buSzPts val="3300"/>
                        <a:buFont typeface="Calibri"/>
                        <a:buNone/>
                      </a:pPr>
                      <a:r>
                        <a:rPr b="1" i="1" lang="en-GB" sz="3300" u="none" cap="none" strike="noStrike">
                          <a:solidFill>
                            <a:srgbClr val="000000"/>
                          </a:solidFill>
                          <a:latin typeface="Calibri"/>
                          <a:ea typeface="Calibri"/>
                          <a:cs typeface="Calibri"/>
                          <a:sym typeface="Calibri"/>
                        </a:rPr>
                        <a:t>Chapter</a:t>
                      </a:r>
                      <a:endParaRPr sz="1700" u="none" cap="none" strike="noStrike"/>
                    </a:p>
                  </a:txBody>
                  <a:tcPr marT="41900" marB="41900" marR="62875" marL="628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spcBef>
                          <a:spcPts val="0"/>
                        </a:spcBef>
                        <a:spcAft>
                          <a:spcPts val="0"/>
                        </a:spcAft>
                        <a:buClr>
                          <a:schemeClr val="dk1"/>
                        </a:buClr>
                        <a:buSzPts val="3300"/>
                        <a:buFont typeface="Arial"/>
                        <a:buNone/>
                      </a:pPr>
                      <a:r>
                        <a:rPr b="1" i="1" lang="en-GB" sz="3300" u="none" cap="none" strike="noStrike"/>
                        <a:t>Calculation of machine parts</a:t>
                      </a:r>
                      <a:endParaRPr sz="1800" u="none" cap="none" strike="noStrike"/>
                    </a:p>
                  </a:txBody>
                  <a:tcPr marT="41900" marB="41900" marR="62875" marL="628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r>
              <a:tr h="1217650">
                <a:tc>
                  <a:txBody>
                    <a:bodyPr/>
                    <a:lstStyle/>
                    <a:p>
                      <a:pPr indent="0" lvl="0" marL="0" marR="0" rtl="0" algn="l">
                        <a:spcBef>
                          <a:spcPts val="0"/>
                        </a:spcBef>
                        <a:spcAft>
                          <a:spcPts val="0"/>
                        </a:spcAft>
                        <a:buClr>
                          <a:srgbClr val="000000"/>
                        </a:buClr>
                        <a:buSzPts val="3300"/>
                        <a:buFont typeface="Calibri"/>
                        <a:buNone/>
                      </a:pPr>
                      <a:r>
                        <a:rPr b="1" i="1" lang="en-GB" sz="3300" u="none" cap="none" strike="noStrike">
                          <a:solidFill>
                            <a:srgbClr val="000000"/>
                          </a:solidFill>
                          <a:latin typeface="Calibri"/>
                          <a:ea typeface="Calibri"/>
                          <a:cs typeface="Calibri"/>
                          <a:sym typeface="Calibri"/>
                        </a:rPr>
                        <a:t>Subtitle</a:t>
                      </a:r>
                      <a:endParaRPr sz="1700" u="none" cap="none" strike="noStrike"/>
                    </a:p>
                  </a:txBody>
                  <a:tcPr marT="41900" marB="41900" marR="62875" marL="628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c>
                  <a:txBody>
                    <a:bodyPr/>
                    <a:lstStyle/>
                    <a:p>
                      <a:pPr indent="0" lvl="0" marL="0" marR="0" rtl="0" algn="l">
                        <a:spcBef>
                          <a:spcPts val="0"/>
                        </a:spcBef>
                        <a:spcAft>
                          <a:spcPts val="0"/>
                        </a:spcAft>
                        <a:buClr>
                          <a:schemeClr val="dk1"/>
                        </a:buClr>
                        <a:buSzPts val="3600"/>
                        <a:buFont typeface="Calibri"/>
                        <a:buNone/>
                      </a:pPr>
                      <a:r>
                        <a:rPr b="1" i="1" lang="en-GB" sz="3600" u="none" cap="none" strike="noStrike">
                          <a:solidFill>
                            <a:schemeClr val="dk1"/>
                          </a:solidFill>
                          <a:latin typeface="Calibri"/>
                          <a:ea typeface="Calibri"/>
                          <a:cs typeface="Calibri"/>
                          <a:sym typeface="Calibri"/>
                        </a:rPr>
                        <a:t>Belt Transmission</a:t>
                      </a:r>
                      <a:endParaRPr sz="1700" u="none" cap="none" strike="noStrike"/>
                    </a:p>
                  </a:txBody>
                  <a:tcPr marT="41900" marB="41900" marR="62875" marL="628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r>
            </a:tbl>
          </a:graphicData>
        </a:graphic>
      </p:graphicFrame>
      <p:pic>
        <p:nvPicPr>
          <p:cNvPr id="89" name="Google Shape;89;p1"/>
          <p:cNvPicPr preferRelativeResize="0"/>
          <p:nvPr/>
        </p:nvPicPr>
        <p:blipFill rotWithShape="1">
          <a:blip r:embed="rId3">
            <a:alphaModFix/>
          </a:blip>
          <a:srcRect b="0" l="0" r="0" t="0"/>
          <a:stretch/>
        </p:blipFill>
        <p:spPr>
          <a:xfrm>
            <a:off x="44996" y="0"/>
            <a:ext cx="2604155" cy="576457"/>
          </a:xfrm>
          <a:prstGeom prst="rect">
            <a:avLst/>
          </a:prstGeom>
          <a:noFill/>
          <a:ln>
            <a:noFill/>
          </a:ln>
        </p:spPr>
      </p:pic>
      <p:pic>
        <p:nvPicPr>
          <p:cNvPr descr="Εικόνα που περιέχει κείμενο&#10;&#10;Περιγραφή που δημιουργήθηκε αυτόματα" id="90" name="Google Shape;90;p1"/>
          <p:cNvPicPr preferRelativeResize="0"/>
          <p:nvPr/>
        </p:nvPicPr>
        <p:blipFill rotWithShape="1">
          <a:blip r:embed="rId4">
            <a:alphaModFix/>
          </a:blip>
          <a:srcRect b="0" l="0" r="0" t="0"/>
          <a:stretch/>
        </p:blipFill>
        <p:spPr>
          <a:xfrm>
            <a:off x="-10709" y="6248651"/>
            <a:ext cx="2257720" cy="6093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 name="Shape 94"/>
        <p:cNvGrpSpPr/>
        <p:nvPr/>
      </p:nvGrpSpPr>
      <p:grpSpPr>
        <a:xfrm>
          <a:off x="0" y="0"/>
          <a:ext cx="0" cy="0"/>
          <a:chOff x="0" y="0"/>
          <a:chExt cx="0" cy="0"/>
        </a:xfrm>
      </p:grpSpPr>
      <p:sp>
        <p:nvSpPr>
          <p:cNvPr id="95" name="Google Shape;95;p2"/>
          <p:cNvSpPr txBox="1"/>
          <p:nvPr>
            <p:ph type="title"/>
          </p:nvPr>
        </p:nvSpPr>
        <p:spPr>
          <a:xfrm>
            <a:off x="5868557" y="1138036"/>
            <a:ext cx="5444382" cy="80874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rPr lang="en-GB" sz="3200"/>
              <a:t>What is Belt Transmission?</a:t>
            </a:r>
            <a:endParaRPr/>
          </a:p>
        </p:txBody>
      </p:sp>
      <p:pic>
        <p:nvPicPr>
          <p:cNvPr descr="A metal dumbell" id="96" name="Google Shape;96;p2"/>
          <p:cNvPicPr preferRelativeResize="0"/>
          <p:nvPr/>
        </p:nvPicPr>
        <p:blipFill rotWithShape="1">
          <a:blip r:embed="rId3">
            <a:alphaModFix/>
          </a:blip>
          <a:srcRect b="1" l="14014" r="12376" t="0"/>
          <a:stretch/>
        </p:blipFill>
        <p:spPr>
          <a:xfrm>
            <a:off x="-1" y="10"/>
            <a:ext cx="5151179" cy="6857990"/>
          </a:xfrm>
          <a:prstGeom prst="rect">
            <a:avLst/>
          </a:prstGeom>
          <a:noFill/>
          <a:ln>
            <a:noFill/>
          </a:ln>
        </p:spPr>
      </p:pic>
      <p:cxnSp>
        <p:nvCxnSpPr>
          <p:cNvPr id="97" name="Google Shape;97;p2"/>
          <p:cNvCxnSpPr/>
          <p:nvPr/>
        </p:nvCxnSpPr>
        <p:spPr>
          <a:xfrm>
            <a:off x="5971697" y="871146"/>
            <a:ext cx="736939" cy="0"/>
          </a:xfrm>
          <a:prstGeom prst="straightConnector1">
            <a:avLst/>
          </a:prstGeom>
          <a:noFill/>
          <a:ln cap="flat" cmpd="sng" w="57150">
            <a:solidFill>
              <a:schemeClr val="accent4"/>
            </a:solidFill>
            <a:prstDash val="solid"/>
            <a:miter lim="800000"/>
            <a:headEnd len="sm" w="sm" type="none"/>
            <a:tailEnd len="sm" w="sm" type="none"/>
          </a:ln>
        </p:spPr>
      </p:cxnSp>
      <p:sp>
        <p:nvSpPr>
          <p:cNvPr id="98" name="Google Shape;98;p2"/>
          <p:cNvSpPr txBox="1"/>
          <p:nvPr>
            <p:ph idx="1" type="body"/>
          </p:nvPr>
        </p:nvSpPr>
        <p:spPr>
          <a:xfrm>
            <a:off x="5868557" y="2302114"/>
            <a:ext cx="5444382" cy="359120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700"/>
              <a:buNone/>
            </a:pPr>
            <a:r>
              <a:rPr lang="en-GB" sz="1700"/>
              <a:t>A </a:t>
            </a:r>
            <a:r>
              <a:rPr b="1" lang="en-GB" sz="1700"/>
              <a:t>belt drive </a:t>
            </a:r>
            <a:r>
              <a:rPr lang="en-GB" sz="1700"/>
              <a:t>is a mechanical power </a:t>
            </a:r>
            <a:r>
              <a:rPr b="1" lang="en-GB" sz="1700"/>
              <a:t>transmission</a:t>
            </a:r>
            <a:r>
              <a:rPr lang="en-GB" sz="1700"/>
              <a:t> system that transfers motion and power between rotating shafts—which are usually parallel but can potentially be non-parallel—using a flexible looping belt and pulleys. Belts are looped over pulleys, and depending on the setup, there may be a twist between the pulleys, allowing the driven shaft to rotate in the same direction as the driving shaft or in the opposite direction. In contrast to gears and chain drives, this system is more adaptable and efficient, allowing for a certain degree of shaft misalignment and providing a more affordable installation and maintenance option. Conveyor belts are one of the many applications where belt drives are extensively utilized to continually transport loads between two places and also vary the speed of rotation.</a:t>
            </a:r>
            <a:endParaRPr/>
          </a:p>
        </p:txBody>
      </p:sp>
      <p:pic>
        <p:nvPicPr>
          <p:cNvPr id="99" name="Google Shape;99;p2"/>
          <p:cNvPicPr preferRelativeResize="0"/>
          <p:nvPr/>
        </p:nvPicPr>
        <p:blipFill rotWithShape="1">
          <a:blip r:embed="rId4">
            <a:alphaModFix/>
          </a:blip>
          <a:srcRect b="0" l="0" r="0" t="0"/>
          <a:stretch/>
        </p:blipFill>
        <p:spPr>
          <a:xfrm>
            <a:off x="9464299" y="0"/>
            <a:ext cx="2604155" cy="576457"/>
          </a:xfrm>
          <a:prstGeom prst="rect">
            <a:avLst/>
          </a:prstGeom>
          <a:noFill/>
          <a:ln>
            <a:noFill/>
          </a:ln>
        </p:spPr>
      </p:pic>
      <p:pic>
        <p:nvPicPr>
          <p:cNvPr descr="Εικόνα που περιέχει κείμενο&#10;&#10;Περιγραφή που δημιουργήθηκε αυτόματα" id="100" name="Google Shape;100;p2"/>
          <p:cNvPicPr preferRelativeResize="0"/>
          <p:nvPr/>
        </p:nvPicPr>
        <p:blipFill rotWithShape="1">
          <a:blip r:embed="rId5">
            <a:alphaModFix/>
          </a:blip>
          <a:srcRect b="0" l="0" r="0" t="0"/>
          <a:stretch/>
        </p:blipFill>
        <p:spPr>
          <a:xfrm>
            <a:off x="9934280" y="6248651"/>
            <a:ext cx="2257720" cy="609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p3"/>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6" name="Google Shape;106;p3"/>
          <p:cNvSpPr txBox="1"/>
          <p:nvPr>
            <p:ph type="title"/>
          </p:nvPr>
        </p:nvSpPr>
        <p:spPr>
          <a:xfrm>
            <a:off x="6513788" y="365125"/>
            <a:ext cx="4840010" cy="180730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Components of a Belt Transmission</a:t>
            </a:r>
            <a:endParaRPr/>
          </a:p>
        </p:txBody>
      </p:sp>
      <p:pic>
        <p:nvPicPr>
          <p:cNvPr descr="Gears up close" id="107" name="Google Shape;107;p3"/>
          <p:cNvPicPr preferRelativeResize="0"/>
          <p:nvPr/>
        </p:nvPicPr>
        <p:blipFill rotWithShape="1">
          <a:blip r:embed="rId3">
            <a:alphaModFix/>
          </a:blip>
          <a:srcRect b="-1" l="11104" r="29362" t="0"/>
          <a:stretch/>
        </p:blipFill>
        <p:spPr>
          <a:xfrm>
            <a:off x="20" y="10"/>
            <a:ext cx="6116549" cy="6857990"/>
          </a:xfrm>
          <a:custGeom>
            <a:rect b="b" l="l" r="r" t="t"/>
            <a:pathLst>
              <a:path extrusionOk="0" h="6879321" w="6116569">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108" name="Google Shape;108;p3"/>
          <p:cNvSpPr txBox="1"/>
          <p:nvPr>
            <p:ph idx="1" type="body"/>
          </p:nvPr>
        </p:nvSpPr>
        <p:spPr>
          <a:xfrm>
            <a:off x="6513788" y="2333297"/>
            <a:ext cx="4840010" cy="384366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900"/>
              <a:buChar char="•"/>
            </a:pPr>
            <a:r>
              <a:rPr b="1" lang="en-GB" sz="1900"/>
              <a:t>Belt:</a:t>
            </a:r>
            <a:r>
              <a:rPr lang="en-GB" sz="1900"/>
              <a:t> The main part, which can be constructed from leather, rubber, or polyurethane, among other materials. There are several varieties of belts, such as timing, V, and flat belts.</a:t>
            </a:r>
            <a:endParaRPr/>
          </a:p>
          <a:p>
            <a:pPr indent="-228600" lvl="0" marL="228600" rtl="0" algn="l">
              <a:lnSpc>
                <a:spcPct val="90000"/>
              </a:lnSpc>
              <a:spcBef>
                <a:spcPts val="1000"/>
              </a:spcBef>
              <a:spcAft>
                <a:spcPts val="0"/>
              </a:spcAft>
              <a:buClr>
                <a:schemeClr val="dk1"/>
              </a:buClr>
              <a:buSzPts val="1900"/>
              <a:buChar char="•"/>
            </a:pPr>
            <a:r>
              <a:rPr b="1" lang="en-GB" sz="1900"/>
              <a:t>Pulleys</a:t>
            </a:r>
            <a:r>
              <a:rPr lang="en-GB" sz="1900"/>
              <a:t>: wheels on which the belt is wrapped around a grooved rim. The shafts that require driving have these fastened to them.</a:t>
            </a:r>
            <a:endParaRPr/>
          </a:p>
          <a:p>
            <a:pPr indent="-228600" lvl="0" marL="228600" rtl="0" algn="l">
              <a:lnSpc>
                <a:spcPct val="90000"/>
              </a:lnSpc>
              <a:spcBef>
                <a:spcPts val="1000"/>
              </a:spcBef>
              <a:spcAft>
                <a:spcPts val="0"/>
              </a:spcAft>
              <a:buClr>
                <a:schemeClr val="dk1"/>
              </a:buClr>
              <a:buSzPts val="1900"/>
              <a:buChar char="•"/>
            </a:pPr>
            <a:r>
              <a:rPr b="1" lang="en-GB" sz="1900"/>
              <a:t>Tensioner</a:t>
            </a:r>
            <a:r>
              <a:rPr lang="en-GB" sz="1900"/>
              <a:t>: a tool that keeps the belt tension at the proper level to avoid slippage and guarantee effective power transfer.</a:t>
            </a:r>
            <a:endParaRPr/>
          </a:p>
        </p:txBody>
      </p:sp>
      <p:pic>
        <p:nvPicPr>
          <p:cNvPr id="109" name="Google Shape;109;p3"/>
          <p:cNvPicPr preferRelativeResize="0"/>
          <p:nvPr/>
        </p:nvPicPr>
        <p:blipFill rotWithShape="1">
          <a:blip r:embed="rId4">
            <a:alphaModFix/>
          </a:blip>
          <a:srcRect b="0" l="0" r="0" t="0"/>
          <a:stretch/>
        </p:blipFill>
        <p:spPr>
          <a:xfrm>
            <a:off x="9464299" y="0"/>
            <a:ext cx="2604155" cy="576457"/>
          </a:xfrm>
          <a:prstGeom prst="rect">
            <a:avLst/>
          </a:prstGeom>
          <a:noFill/>
          <a:ln>
            <a:noFill/>
          </a:ln>
        </p:spPr>
      </p:pic>
      <p:pic>
        <p:nvPicPr>
          <p:cNvPr descr="Εικόνα που περιέχει κείμενο&#10;&#10;Περιγραφή που δημιουργήθηκε αυτόματα" id="110" name="Google Shape;110;p3"/>
          <p:cNvPicPr preferRelativeResize="0"/>
          <p:nvPr/>
        </p:nvPicPr>
        <p:blipFill rotWithShape="1">
          <a:blip r:embed="rId5">
            <a:alphaModFix/>
          </a:blip>
          <a:srcRect b="0" l="0" r="0" t="0"/>
          <a:stretch/>
        </p:blipFill>
        <p:spPr>
          <a:xfrm>
            <a:off x="9934280" y="6248651"/>
            <a:ext cx="2257720" cy="6093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pic>
        <p:nvPicPr>
          <p:cNvPr descr="A hand lever" id="115" name="Google Shape;115;p4"/>
          <p:cNvPicPr preferRelativeResize="0"/>
          <p:nvPr/>
        </p:nvPicPr>
        <p:blipFill rotWithShape="1">
          <a:blip r:embed="rId3">
            <a:alphaModFix/>
          </a:blip>
          <a:srcRect b="2909" l="0" r="0" t="13135"/>
          <a:stretch/>
        </p:blipFill>
        <p:spPr>
          <a:xfrm>
            <a:off x="20" y="10"/>
            <a:ext cx="12191979" cy="6857990"/>
          </a:xfrm>
          <a:prstGeom prst="rect">
            <a:avLst/>
          </a:prstGeom>
          <a:noFill/>
          <a:ln>
            <a:noFill/>
          </a:ln>
        </p:spPr>
      </p:pic>
      <p:sp>
        <p:nvSpPr>
          <p:cNvPr id="116" name="Google Shape;116;p4"/>
          <p:cNvSpPr/>
          <p:nvPr/>
        </p:nvSpPr>
        <p:spPr>
          <a:xfrm>
            <a:off x="1159043" y="1170650"/>
            <a:ext cx="9873914" cy="452830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7" name="Google Shape;117;p4"/>
          <p:cNvSpPr txBox="1"/>
          <p:nvPr>
            <p:ph type="title"/>
          </p:nvPr>
        </p:nvSpPr>
        <p:spPr>
          <a:xfrm>
            <a:off x="1658754" y="2021904"/>
            <a:ext cx="3703486" cy="275195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rPr lang="en-GB" sz="3200"/>
              <a:t>What Are the Different Types of Belt Drives?</a:t>
            </a:r>
            <a:endParaRPr/>
          </a:p>
        </p:txBody>
      </p:sp>
      <p:cxnSp>
        <p:nvCxnSpPr>
          <p:cNvPr id="118" name="Google Shape;118;p4"/>
          <p:cNvCxnSpPr/>
          <p:nvPr/>
        </p:nvCxnSpPr>
        <p:spPr>
          <a:xfrm>
            <a:off x="1747465" y="1762828"/>
            <a:ext cx="736939" cy="0"/>
          </a:xfrm>
          <a:prstGeom prst="straightConnector1">
            <a:avLst/>
          </a:prstGeom>
          <a:noFill/>
          <a:ln cap="flat" cmpd="sng" w="57150">
            <a:solidFill>
              <a:schemeClr val="accent4"/>
            </a:solidFill>
            <a:prstDash val="solid"/>
            <a:miter lim="800000"/>
            <a:headEnd len="sm" w="sm" type="none"/>
            <a:tailEnd len="sm" w="sm" type="none"/>
          </a:ln>
        </p:spPr>
      </p:cxnSp>
      <p:sp>
        <p:nvSpPr>
          <p:cNvPr id="119" name="Google Shape;119;p4"/>
          <p:cNvSpPr txBox="1"/>
          <p:nvPr>
            <p:ph idx="1" type="body"/>
          </p:nvPr>
        </p:nvSpPr>
        <p:spPr>
          <a:xfrm>
            <a:off x="6045200" y="1762825"/>
            <a:ext cx="4518600" cy="34113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Font typeface="Arial"/>
              <a:buChar char="•"/>
            </a:pPr>
            <a:r>
              <a:rPr b="0" i="0" lang="en-GB" sz="2000">
                <a:latin typeface="Montserrat"/>
                <a:ea typeface="Montserrat"/>
                <a:cs typeface="Montserrat"/>
                <a:sym typeface="Montserrat"/>
              </a:rPr>
              <a:t>Open belt drive</a:t>
            </a:r>
            <a:endParaRPr/>
          </a:p>
          <a:p>
            <a:pPr indent="-228600" lvl="0" marL="228600" rtl="0" algn="l">
              <a:lnSpc>
                <a:spcPct val="90000"/>
              </a:lnSpc>
              <a:spcBef>
                <a:spcPts val="1000"/>
              </a:spcBef>
              <a:spcAft>
                <a:spcPts val="0"/>
              </a:spcAft>
              <a:buClr>
                <a:schemeClr val="dk1"/>
              </a:buClr>
              <a:buSzPts val="2000"/>
              <a:buFont typeface="Arial"/>
              <a:buChar char="•"/>
            </a:pPr>
            <a:r>
              <a:rPr b="0" i="0" lang="en-GB" sz="2000">
                <a:latin typeface="Montserrat"/>
                <a:ea typeface="Montserrat"/>
                <a:cs typeface="Montserrat"/>
                <a:sym typeface="Montserrat"/>
              </a:rPr>
              <a:t>Closed or crossed belt drive</a:t>
            </a:r>
            <a:endParaRPr/>
          </a:p>
          <a:p>
            <a:pPr indent="-228600" lvl="0" marL="228600" rtl="0" algn="l">
              <a:lnSpc>
                <a:spcPct val="90000"/>
              </a:lnSpc>
              <a:spcBef>
                <a:spcPts val="1000"/>
              </a:spcBef>
              <a:spcAft>
                <a:spcPts val="0"/>
              </a:spcAft>
              <a:buClr>
                <a:schemeClr val="dk1"/>
              </a:buClr>
              <a:buSzPts val="2000"/>
              <a:buFont typeface="Arial"/>
              <a:buChar char="•"/>
            </a:pPr>
            <a:r>
              <a:rPr b="0" i="0" lang="en-GB" sz="2000">
                <a:latin typeface="Montserrat"/>
                <a:ea typeface="Montserrat"/>
                <a:cs typeface="Montserrat"/>
                <a:sym typeface="Montserrat"/>
              </a:rPr>
              <a:t>Fast and loose cone pulley</a:t>
            </a:r>
            <a:endParaRPr/>
          </a:p>
          <a:p>
            <a:pPr indent="-228600" lvl="0" marL="228600" rtl="0" algn="l">
              <a:lnSpc>
                <a:spcPct val="90000"/>
              </a:lnSpc>
              <a:spcBef>
                <a:spcPts val="1000"/>
              </a:spcBef>
              <a:spcAft>
                <a:spcPts val="0"/>
              </a:spcAft>
              <a:buClr>
                <a:schemeClr val="dk1"/>
              </a:buClr>
              <a:buSzPts val="2000"/>
              <a:buFont typeface="Arial"/>
              <a:buChar char="•"/>
            </a:pPr>
            <a:r>
              <a:rPr b="0" i="0" lang="en-GB" sz="2000">
                <a:latin typeface="Montserrat"/>
                <a:ea typeface="Montserrat"/>
                <a:cs typeface="Montserrat"/>
                <a:sym typeface="Montserrat"/>
              </a:rPr>
              <a:t>Stepped cone pulley</a:t>
            </a:r>
            <a:endParaRPr/>
          </a:p>
          <a:p>
            <a:pPr indent="-228600" lvl="0" marL="228600" rtl="0" algn="l">
              <a:lnSpc>
                <a:spcPct val="90000"/>
              </a:lnSpc>
              <a:spcBef>
                <a:spcPts val="1000"/>
              </a:spcBef>
              <a:spcAft>
                <a:spcPts val="0"/>
              </a:spcAft>
              <a:buClr>
                <a:schemeClr val="dk1"/>
              </a:buClr>
              <a:buSzPts val="2000"/>
              <a:buFont typeface="Arial"/>
              <a:buChar char="•"/>
            </a:pPr>
            <a:r>
              <a:rPr b="0" i="0" lang="en-GB" sz="2000">
                <a:latin typeface="Montserrat"/>
                <a:ea typeface="Montserrat"/>
                <a:cs typeface="Montserrat"/>
                <a:sym typeface="Montserrat"/>
              </a:rPr>
              <a:t>Jockey pulley drive</a:t>
            </a:r>
            <a:endParaRPr/>
          </a:p>
          <a:p>
            <a:pPr indent="-228600" lvl="0" marL="228600" rtl="0" algn="l">
              <a:lnSpc>
                <a:spcPct val="90000"/>
              </a:lnSpc>
              <a:spcBef>
                <a:spcPts val="1000"/>
              </a:spcBef>
              <a:spcAft>
                <a:spcPts val="0"/>
              </a:spcAft>
              <a:buClr>
                <a:schemeClr val="dk1"/>
              </a:buClr>
              <a:buSzPts val="2000"/>
              <a:buFont typeface="Arial"/>
              <a:buChar char="•"/>
            </a:pPr>
            <a:r>
              <a:rPr b="0" i="0" lang="en-GB" sz="2000">
                <a:latin typeface="Montserrat"/>
                <a:ea typeface="Montserrat"/>
                <a:cs typeface="Montserrat"/>
                <a:sym typeface="Montserrat"/>
              </a:rPr>
              <a:t>Quarter turn belt drive</a:t>
            </a:r>
            <a:endParaRPr/>
          </a:p>
          <a:p>
            <a:pPr indent="-228600" lvl="0" marL="228600" rtl="0" algn="l">
              <a:lnSpc>
                <a:spcPct val="90000"/>
              </a:lnSpc>
              <a:spcBef>
                <a:spcPts val="1000"/>
              </a:spcBef>
              <a:spcAft>
                <a:spcPts val="0"/>
              </a:spcAft>
              <a:buClr>
                <a:schemeClr val="dk1"/>
              </a:buClr>
              <a:buSzPts val="2000"/>
              <a:buFont typeface="Arial"/>
              <a:buChar char="•"/>
            </a:pPr>
            <a:r>
              <a:rPr b="0" i="0" lang="en-GB" sz="2000">
                <a:latin typeface="Montserrat"/>
                <a:ea typeface="Montserrat"/>
                <a:cs typeface="Montserrat"/>
                <a:sym typeface="Montserrat"/>
              </a:rPr>
              <a:t>Compound belt drive</a:t>
            </a:r>
            <a:endParaRPr/>
          </a:p>
          <a:p>
            <a:pPr indent="0" lvl="0" marL="0" rtl="0" algn="l">
              <a:lnSpc>
                <a:spcPct val="90000"/>
              </a:lnSpc>
              <a:spcBef>
                <a:spcPts val="1000"/>
              </a:spcBef>
              <a:spcAft>
                <a:spcPts val="0"/>
              </a:spcAft>
              <a:buClr>
                <a:schemeClr val="dk1"/>
              </a:buClr>
              <a:buSzPts val="2000"/>
              <a:buNone/>
            </a:pPr>
            <a:r>
              <a:t/>
            </a:r>
            <a:endParaRPr sz="2000"/>
          </a:p>
        </p:txBody>
      </p:sp>
      <p:pic>
        <p:nvPicPr>
          <p:cNvPr id="120" name="Google Shape;120;p4"/>
          <p:cNvPicPr preferRelativeResize="0"/>
          <p:nvPr/>
        </p:nvPicPr>
        <p:blipFill rotWithShape="1">
          <a:blip r:embed="rId4">
            <a:alphaModFix/>
          </a:blip>
          <a:srcRect b="0" l="0" r="0" t="0"/>
          <a:stretch/>
        </p:blipFill>
        <p:spPr>
          <a:xfrm>
            <a:off x="9587845" y="11607"/>
            <a:ext cx="2604155" cy="576457"/>
          </a:xfrm>
          <a:prstGeom prst="rect">
            <a:avLst/>
          </a:prstGeom>
          <a:noFill/>
          <a:ln>
            <a:noFill/>
          </a:ln>
        </p:spPr>
      </p:pic>
      <p:pic>
        <p:nvPicPr>
          <p:cNvPr descr="Εικόνα που περιέχει κείμενο&#10;&#10;Περιγραφή που δημιουργήθηκε αυτόματα" id="121" name="Google Shape;121;p4"/>
          <p:cNvPicPr preferRelativeResize="0"/>
          <p:nvPr/>
        </p:nvPicPr>
        <p:blipFill rotWithShape="1">
          <a:blip r:embed="rId5">
            <a:alphaModFix/>
          </a:blip>
          <a:srcRect b="0" l="0" r="0" t="0"/>
          <a:stretch/>
        </p:blipFill>
        <p:spPr>
          <a:xfrm>
            <a:off x="9934280" y="6248651"/>
            <a:ext cx="2257720" cy="6093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5" name="Shape 125"/>
        <p:cNvGrpSpPr/>
        <p:nvPr/>
      </p:nvGrpSpPr>
      <p:grpSpPr>
        <a:xfrm>
          <a:off x="0" y="0"/>
          <a:ext cx="0" cy="0"/>
          <a:chOff x="0" y="0"/>
          <a:chExt cx="0" cy="0"/>
        </a:xfrm>
      </p:grpSpPr>
      <p:sp>
        <p:nvSpPr>
          <p:cNvPr id="126" name="Google Shape;126;p5"/>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Used machine parts" id="127" name="Google Shape;127;p5"/>
          <p:cNvPicPr preferRelativeResize="0"/>
          <p:nvPr/>
        </p:nvPicPr>
        <p:blipFill rotWithShape="1">
          <a:blip r:embed="rId3">
            <a:alphaModFix/>
          </a:blip>
          <a:srcRect b="0" l="689" r="0" t="0"/>
          <a:stretch/>
        </p:blipFill>
        <p:spPr>
          <a:xfrm>
            <a:off x="5546558" y="2391337"/>
            <a:ext cx="6645441" cy="4466657"/>
          </a:xfrm>
          <a:prstGeom prst="rect">
            <a:avLst/>
          </a:prstGeom>
          <a:noFill/>
          <a:ln>
            <a:noFill/>
          </a:ln>
        </p:spPr>
      </p:pic>
      <p:sp>
        <p:nvSpPr>
          <p:cNvPr id="128" name="Google Shape;128;p5"/>
          <p:cNvSpPr/>
          <p:nvPr/>
        </p:nvSpPr>
        <p:spPr>
          <a:xfrm>
            <a:off x="0" y="0"/>
            <a:ext cx="12192000" cy="6858000"/>
          </a:xfrm>
          <a:prstGeom prst="rect">
            <a:avLst/>
          </a:prstGeom>
          <a:gradFill>
            <a:gsLst>
              <a:gs pos="0">
                <a:srgbClr val="0C0C0C"/>
              </a:gs>
              <a:gs pos="46000">
                <a:srgbClr val="0C0C0C"/>
              </a:gs>
              <a:gs pos="90000">
                <a:srgbClr val="0C0C0C">
                  <a:alpha val="0"/>
                </a:srgbClr>
              </a:gs>
              <a:gs pos="100000">
                <a:srgbClr val="0C0C0C">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9" name="Google Shape;129;p5"/>
          <p:cNvSpPr txBox="1"/>
          <p:nvPr>
            <p:ph type="title"/>
          </p:nvPr>
        </p:nvSpPr>
        <p:spPr>
          <a:xfrm>
            <a:off x="1187668" y="910431"/>
            <a:ext cx="4641631" cy="146645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Open belt drive</a:t>
            </a:r>
            <a:br>
              <a:rPr b="0" i="0" lang="en-GB">
                <a:solidFill>
                  <a:schemeClr val="lt1"/>
                </a:solidFill>
                <a:latin typeface="Montserrat"/>
                <a:ea typeface="Montserrat"/>
                <a:cs typeface="Montserrat"/>
                <a:sym typeface="Montserrat"/>
              </a:rPr>
            </a:br>
            <a:endParaRPr>
              <a:solidFill>
                <a:schemeClr val="lt1"/>
              </a:solidFill>
            </a:endParaRPr>
          </a:p>
        </p:txBody>
      </p:sp>
      <p:cxnSp>
        <p:nvCxnSpPr>
          <p:cNvPr id="130" name="Google Shape;130;p5"/>
          <p:cNvCxnSpPr/>
          <p:nvPr/>
        </p:nvCxnSpPr>
        <p:spPr>
          <a:xfrm rot="10800000">
            <a:off x="1187669" y="2397906"/>
            <a:ext cx="11004331" cy="0"/>
          </a:xfrm>
          <a:prstGeom prst="straightConnector1">
            <a:avLst/>
          </a:prstGeom>
          <a:noFill/>
          <a:ln cap="flat" cmpd="sng" w="12700">
            <a:solidFill>
              <a:schemeClr val="accent2"/>
            </a:solidFill>
            <a:prstDash val="solid"/>
            <a:miter lim="800000"/>
            <a:headEnd len="sm" w="sm" type="none"/>
            <a:tailEnd len="sm" w="sm" type="none"/>
          </a:ln>
        </p:spPr>
      </p:cxnSp>
      <p:sp>
        <p:nvSpPr>
          <p:cNvPr id="131" name="Google Shape;131;p5"/>
          <p:cNvSpPr txBox="1"/>
          <p:nvPr>
            <p:ph idx="1" type="body"/>
          </p:nvPr>
        </p:nvSpPr>
        <p:spPr>
          <a:xfrm>
            <a:off x="1187668" y="2492080"/>
            <a:ext cx="4641631" cy="301584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1100"/>
              <a:buNone/>
            </a:pPr>
            <a:r>
              <a:rPr lang="en-GB" sz="1100">
                <a:solidFill>
                  <a:schemeClr val="lt1"/>
                </a:solidFill>
              </a:rPr>
              <a:t>The most basic kind of belt drive system is an open belt drive, which consists of two or more pulleys connected by a single, continuous belt that is wound around them. The driving pulley rotates when the driving shaft receives power. One or more driven pulleys rotate as the belt moves along with it. Both pulleys rotate in the same direction in an open belt drive. The tight side of the belt is at the bottom and the slack side is at the top of horizontal pulley systems, increasing the angle at which the belt is in contact with the pulleys.</a:t>
            </a:r>
            <a:endParaRPr/>
          </a:p>
          <a:p>
            <a:pPr indent="0" lvl="0" marL="0" rtl="0" algn="l">
              <a:lnSpc>
                <a:spcPct val="90000"/>
              </a:lnSpc>
              <a:spcBef>
                <a:spcPts val="1000"/>
              </a:spcBef>
              <a:spcAft>
                <a:spcPts val="0"/>
              </a:spcAft>
              <a:buClr>
                <a:schemeClr val="lt1"/>
              </a:buClr>
              <a:buSzPts val="1100"/>
              <a:buNone/>
            </a:pPr>
            <a:r>
              <a:rPr lang="en-GB" sz="1100">
                <a:solidFill>
                  <a:schemeClr val="lt1"/>
                </a:solidFill>
              </a:rPr>
              <a:t>An open belt drive is distinguished by its simple design, which eliminates the need for the belt to be encased in a casing. This arrangement is frequently used to transfer power between shafts that are not oriented axially. Open belt drives are extensively used in many different applications, such as cars, conveyor systems, and machinery. They are a popular option for systems where precise tension control is not necessary because of their affordability, simplicity, and ease of maintenance.</a:t>
            </a:r>
            <a:endParaRPr/>
          </a:p>
        </p:txBody>
      </p:sp>
      <p:pic>
        <p:nvPicPr>
          <p:cNvPr descr="Εικόνα που περιέχει κείμενο&#10;&#10;Περιγραφή που δημιουργήθηκε αυτόματα" id="132" name="Google Shape;132;p5"/>
          <p:cNvPicPr preferRelativeResize="0"/>
          <p:nvPr/>
        </p:nvPicPr>
        <p:blipFill rotWithShape="1">
          <a:blip r:embed="rId4">
            <a:alphaModFix/>
          </a:blip>
          <a:srcRect b="0" l="0" r="0" t="0"/>
          <a:stretch/>
        </p:blipFill>
        <p:spPr>
          <a:xfrm>
            <a:off x="0" y="6248651"/>
            <a:ext cx="2257720" cy="609349"/>
          </a:xfrm>
          <a:prstGeom prst="rect">
            <a:avLst/>
          </a:prstGeom>
          <a:noFill/>
          <a:ln>
            <a:noFill/>
          </a:ln>
        </p:spPr>
      </p:pic>
      <p:pic>
        <p:nvPicPr>
          <p:cNvPr id="133" name="Google Shape;133;p5"/>
          <p:cNvPicPr preferRelativeResize="0"/>
          <p:nvPr/>
        </p:nvPicPr>
        <p:blipFill rotWithShape="1">
          <a:blip r:embed="rId5">
            <a:alphaModFix/>
          </a:blip>
          <a:srcRect b="0" l="0" r="0" t="0"/>
          <a:stretch/>
        </p:blipFill>
        <p:spPr>
          <a:xfrm>
            <a:off x="0" y="-21725"/>
            <a:ext cx="2604155" cy="57645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 name="Shape 137"/>
        <p:cNvGrpSpPr/>
        <p:nvPr/>
      </p:nvGrpSpPr>
      <p:grpSpPr>
        <a:xfrm>
          <a:off x="0" y="0"/>
          <a:ext cx="0" cy="0"/>
          <a:chOff x="0" y="0"/>
          <a:chExt cx="0" cy="0"/>
        </a:xfrm>
      </p:grpSpPr>
      <p:sp>
        <p:nvSpPr>
          <p:cNvPr id="138" name="Google Shape;138;p6"/>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39" name="Google Shape;139;p6"/>
          <p:cNvSpPr txBox="1"/>
          <p:nvPr>
            <p:ph type="title"/>
          </p:nvPr>
        </p:nvSpPr>
        <p:spPr>
          <a:xfrm>
            <a:off x="838200" y="669925"/>
            <a:ext cx="4508946" cy="1325563"/>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Play"/>
              <a:buNone/>
            </a:pPr>
            <a:r>
              <a:rPr lang="en-GB">
                <a:solidFill>
                  <a:schemeClr val="lt1"/>
                </a:solidFill>
              </a:rPr>
              <a:t>Cross belt Drive</a:t>
            </a:r>
            <a:endParaRPr/>
          </a:p>
        </p:txBody>
      </p:sp>
      <p:cxnSp>
        <p:nvCxnSpPr>
          <p:cNvPr id="140" name="Google Shape;140;p6"/>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141" name="Google Shape;141;p6"/>
          <p:cNvSpPr txBox="1"/>
          <p:nvPr>
            <p:ph idx="1" type="body"/>
          </p:nvPr>
        </p:nvSpPr>
        <p:spPr>
          <a:xfrm>
            <a:off x="1392667" y="2398957"/>
            <a:ext cx="9406666" cy="352614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1400"/>
              <a:buNone/>
            </a:pPr>
            <a:r>
              <a:rPr lang="en-GB" sz="1400">
                <a:solidFill>
                  <a:schemeClr val="lt1"/>
                </a:solidFill>
              </a:rPr>
              <a:t>A cross belt drive, sometimes referred to as a twisted or closed belt drive, is a type of mechanical power transmission system in which two pulleys rotate in opposing directions due to the placement of a belt in a crisscross pattern between them. When a larger wrap angle is needed for effective power transfer or when the pulleys must rotate in different directions, this arrangement is employed. When a belt drives in a cross pattern, it crosses the driven pulley's top and then comes into contact with the driving pulley from below, giving the belt an eight-like shape.</a:t>
            </a:r>
            <a:endParaRPr/>
          </a:p>
          <a:p>
            <a:pPr indent="0" lvl="0" marL="0" rtl="0" algn="l">
              <a:lnSpc>
                <a:spcPct val="90000"/>
              </a:lnSpc>
              <a:spcBef>
                <a:spcPts val="1000"/>
              </a:spcBef>
              <a:spcAft>
                <a:spcPts val="0"/>
              </a:spcAft>
              <a:buClr>
                <a:schemeClr val="lt1"/>
              </a:buClr>
              <a:buSzPts val="1400"/>
              <a:buNone/>
            </a:pPr>
            <a:r>
              <a:rPr lang="en-GB" sz="1400">
                <a:solidFill>
                  <a:schemeClr val="lt1"/>
                </a:solidFill>
              </a:rPr>
              <a:t>In comparison to an open belt drive, a cross belt drive's enhanced wrap angle permits more power transmission for the same pulley diameters and center distance. Unfortunately, this arrangement necessitates a longer belt since it forces the belt to rub against itself in between the pulleys, which can lead to wear. By running the system at slower rates and positioning the pulleys at the greatest distance permitted, this problem can be lessened.</a:t>
            </a:r>
            <a:endParaRPr/>
          </a:p>
          <a:p>
            <a:pPr indent="0" lvl="0" marL="0" rtl="0" algn="l">
              <a:lnSpc>
                <a:spcPct val="90000"/>
              </a:lnSpc>
              <a:spcBef>
                <a:spcPts val="1000"/>
              </a:spcBef>
              <a:spcAft>
                <a:spcPts val="0"/>
              </a:spcAft>
              <a:buClr>
                <a:schemeClr val="lt1"/>
              </a:buClr>
              <a:buSzPts val="1400"/>
              <a:buNone/>
            </a:pPr>
            <a:r>
              <a:rPr lang="en-GB" sz="1400">
                <a:solidFill>
                  <a:schemeClr val="lt1"/>
                </a:solidFill>
              </a:rPr>
              <a:t>Applications needing high torque and power transmission, like heavy machinery, industrial equipment, and automotive systems, frequently use cross belt drives. The design improves grip and power transmission capabilities by guaranteeing that the wrap angle between the belt and the pulley is always more than 180 degrees. Because of this, cross belt drives are especially appropriate in scenarios where dependable power transfer is essential and the pulleys are not in the same plane axis.</a:t>
            </a:r>
            <a:endParaRPr/>
          </a:p>
        </p:txBody>
      </p:sp>
      <p:sp>
        <p:nvSpPr>
          <p:cNvPr id="142" name="Google Shape;142;p6"/>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Εικόνα που περιέχει κείμενο&#10;&#10;Περιγραφή που δημιουργήθηκε αυτόματα" id="143" name="Google Shape;143;p6"/>
          <p:cNvPicPr preferRelativeResize="0"/>
          <p:nvPr/>
        </p:nvPicPr>
        <p:blipFill rotWithShape="1">
          <a:blip r:embed="rId3">
            <a:alphaModFix/>
          </a:blip>
          <a:srcRect b="0" l="0" r="0" t="0"/>
          <a:stretch/>
        </p:blipFill>
        <p:spPr>
          <a:xfrm>
            <a:off x="0" y="6270376"/>
            <a:ext cx="2257720" cy="609349"/>
          </a:xfrm>
          <a:prstGeom prst="rect">
            <a:avLst/>
          </a:prstGeom>
          <a:noFill/>
          <a:ln>
            <a:noFill/>
          </a:ln>
        </p:spPr>
      </p:pic>
      <p:pic>
        <p:nvPicPr>
          <p:cNvPr id="144" name="Google Shape;144;p6"/>
          <p:cNvPicPr preferRelativeResize="0"/>
          <p:nvPr/>
        </p:nvPicPr>
        <p:blipFill rotWithShape="1">
          <a:blip r:embed="rId4">
            <a:alphaModFix/>
          </a:blip>
          <a:srcRect b="0" l="0" r="0" t="0"/>
          <a:stretch/>
        </p:blipFill>
        <p:spPr>
          <a:xfrm>
            <a:off x="0" y="-21725"/>
            <a:ext cx="2604155" cy="57645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8" name="Shape 148"/>
        <p:cNvGrpSpPr/>
        <p:nvPr/>
      </p:nvGrpSpPr>
      <p:grpSpPr>
        <a:xfrm>
          <a:off x="0" y="0"/>
          <a:ext cx="0" cy="0"/>
          <a:chOff x="0" y="0"/>
          <a:chExt cx="0" cy="0"/>
        </a:xfrm>
      </p:grpSpPr>
      <p:sp>
        <p:nvSpPr>
          <p:cNvPr id="149" name="Google Shape;149;p7"/>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50" name="Google Shape;150;p7"/>
          <p:cNvSpPr txBox="1"/>
          <p:nvPr>
            <p:ph type="title"/>
          </p:nvPr>
        </p:nvSpPr>
        <p:spPr>
          <a:xfrm>
            <a:off x="838200" y="669925"/>
            <a:ext cx="4508946" cy="1325563"/>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Fast and loose cone pulley</a:t>
            </a:r>
            <a:endParaRPr>
              <a:solidFill>
                <a:schemeClr val="lt1"/>
              </a:solidFill>
            </a:endParaRPr>
          </a:p>
        </p:txBody>
      </p:sp>
      <p:cxnSp>
        <p:nvCxnSpPr>
          <p:cNvPr id="151" name="Google Shape;151;p7"/>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152" name="Google Shape;152;p7"/>
          <p:cNvSpPr txBox="1"/>
          <p:nvPr>
            <p:ph idx="1" type="body"/>
          </p:nvPr>
        </p:nvSpPr>
        <p:spPr>
          <a:xfrm>
            <a:off x="1392667" y="2398957"/>
            <a:ext cx="9406666" cy="352614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1600"/>
              <a:buNone/>
            </a:pPr>
            <a:r>
              <a:rPr lang="en-GB" sz="1600">
                <a:solidFill>
                  <a:schemeClr val="lt1"/>
                </a:solidFill>
              </a:rPr>
              <a:t>A mechanical system with two pulleys—one fast and one loose—mounted on a driven shaft is known as a fast and loose cone pulley drive. While the loose pulley is installed without a key, enabling it to rotate freely relative to the shaft and rendering it incapable of power transmission, the fast pulley is keyed to the driven shaft, guaranteeing it rotates at the same speed as the shaft. A collared gun-metal or cast-iron bushing is used to secure the loose pulley in place and stop its axial movement. To give the belt some slack, the loose pulley's diameter is somewhat smaller than the fast pulley’s.</a:t>
            </a:r>
            <a:endParaRPr/>
          </a:p>
          <a:p>
            <a:pPr indent="0" lvl="0" marL="0" rtl="0" algn="l">
              <a:lnSpc>
                <a:spcPct val="90000"/>
              </a:lnSpc>
              <a:spcBef>
                <a:spcPts val="1000"/>
              </a:spcBef>
              <a:spcAft>
                <a:spcPts val="0"/>
              </a:spcAft>
              <a:buClr>
                <a:schemeClr val="lt1"/>
              </a:buClr>
              <a:buSzPts val="1600"/>
              <a:buNone/>
            </a:pPr>
            <a:r>
              <a:rPr lang="en-GB" sz="1600">
                <a:solidFill>
                  <a:schemeClr val="lt1"/>
                </a:solidFill>
              </a:rPr>
              <a:t>With this drive system, the driven shaft can be started and stopped instantly without changing its speed. When the belt is transferred from the loose pulley to the fast pulley, power is imparted; it ceases when the belt is returned to the loose pulley. This configuration is very helpful in situations where several machines are powered by a single power source. It is possible to start and stop each machine separately without halting the driving shaft, which could still be powering other machines.</a:t>
            </a:r>
            <a:endParaRPr/>
          </a:p>
          <a:p>
            <a:pPr indent="0" lvl="0" marL="0" rtl="0" algn="l">
              <a:lnSpc>
                <a:spcPct val="90000"/>
              </a:lnSpc>
              <a:spcBef>
                <a:spcPts val="1000"/>
              </a:spcBef>
              <a:spcAft>
                <a:spcPts val="0"/>
              </a:spcAft>
              <a:buClr>
                <a:schemeClr val="lt1"/>
              </a:buClr>
              <a:buSzPts val="1600"/>
              <a:buNone/>
            </a:pPr>
            <a:r>
              <a:rPr lang="en-GB" sz="1600">
                <a:solidFill>
                  <a:schemeClr val="lt1"/>
                </a:solidFill>
              </a:rPr>
              <a:t>The quick and loose cone pulley drive gives each driven shaft independent control, which is useful in configurations where the driving shaft must run continuously. This technique is frequently utilized in industrial environments where machine operation must be flexible and efficient.</a:t>
            </a:r>
            <a:endParaRPr/>
          </a:p>
        </p:txBody>
      </p:sp>
      <p:sp>
        <p:nvSpPr>
          <p:cNvPr id="153" name="Google Shape;153;p7"/>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54" name="Google Shape;154;p7"/>
          <p:cNvPicPr preferRelativeResize="0"/>
          <p:nvPr/>
        </p:nvPicPr>
        <p:blipFill rotWithShape="1">
          <a:blip r:embed="rId3">
            <a:alphaModFix/>
          </a:blip>
          <a:srcRect b="0" l="0" r="0" t="0"/>
          <a:stretch/>
        </p:blipFill>
        <p:spPr>
          <a:xfrm>
            <a:off x="0" y="28501"/>
            <a:ext cx="2603218" cy="573074"/>
          </a:xfrm>
          <a:prstGeom prst="rect">
            <a:avLst/>
          </a:prstGeom>
          <a:noFill/>
          <a:ln>
            <a:noFill/>
          </a:ln>
        </p:spPr>
      </p:pic>
      <p:pic>
        <p:nvPicPr>
          <p:cNvPr id="155" name="Google Shape;155;p7"/>
          <p:cNvPicPr preferRelativeResize="0"/>
          <p:nvPr/>
        </p:nvPicPr>
        <p:blipFill rotWithShape="1">
          <a:blip r:embed="rId4">
            <a:alphaModFix/>
          </a:blip>
          <a:srcRect b="0" l="0" r="0" t="0"/>
          <a:stretch/>
        </p:blipFill>
        <p:spPr>
          <a:xfrm>
            <a:off x="0" y="6237180"/>
            <a:ext cx="2255716" cy="6096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9" name="Shape 159"/>
        <p:cNvGrpSpPr/>
        <p:nvPr/>
      </p:nvGrpSpPr>
      <p:grpSpPr>
        <a:xfrm>
          <a:off x="0" y="0"/>
          <a:ext cx="0" cy="0"/>
          <a:chOff x="0" y="0"/>
          <a:chExt cx="0" cy="0"/>
        </a:xfrm>
      </p:grpSpPr>
      <p:sp>
        <p:nvSpPr>
          <p:cNvPr id="160" name="Google Shape;160;p8"/>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61" name="Google Shape;161;p8"/>
          <p:cNvSpPr txBox="1"/>
          <p:nvPr>
            <p:ph type="title"/>
          </p:nvPr>
        </p:nvSpPr>
        <p:spPr>
          <a:xfrm>
            <a:off x="838200" y="669925"/>
            <a:ext cx="4508946" cy="1325563"/>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Stepped cone pulley</a:t>
            </a:r>
            <a:endParaRPr>
              <a:solidFill>
                <a:schemeClr val="lt1"/>
              </a:solidFill>
            </a:endParaRPr>
          </a:p>
        </p:txBody>
      </p:sp>
      <p:cxnSp>
        <p:nvCxnSpPr>
          <p:cNvPr id="162" name="Google Shape;162;p8"/>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163" name="Google Shape;163;p8"/>
          <p:cNvSpPr txBox="1"/>
          <p:nvPr>
            <p:ph idx="1" type="body"/>
          </p:nvPr>
        </p:nvSpPr>
        <p:spPr>
          <a:xfrm>
            <a:off x="1392667" y="2398957"/>
            <a:ext cx="9406666" cy="3526144"/>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lt1"/>
              </a:buClr>
              <a:buSzPct val="100000"/>
              <a:buNone/>
            </a:pPr>
            <a:r>
              <a:rPr lang="en-GB" sz="1600">
                <a:solidFill>
                  <a:schemeClr val="lt1"/>
                </a:solidFill>
              </a:rPr>
              <a:t>A driven pulley with several diameters, akin to a stepped cone, is the feature of a stepped cone pulley drive, also called a step-cone pulley drive. By adjusting the belt to various diameter steps on the pulley, this design enables variable speed control of the driven shaft. The driven shaft speed rises when the belt is moved to a smaller diameter step; the speed falls when the belt is moved to a bigger diameter step.</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When employing the same drive motor for multiple output speeds, such as in lathes and drilling machines, this kind of drive is frequently utilized. The step-cone pulley is constructed by joining two or more conical pulleys together so that their grooves mesh with one another to create a stepped shape. With this arrangement, the pulley size can be changed without changing the shaft diameter.</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Step cone pulleys are installed on the driven and driver shafts in opposing directions in real-world applications to give different speed ratios between them while keeping the driver shaft running at a steady pace. The steps' diameters are engineered to allow the same belt to work on any pair of steps. Because of their adaptability, stepped cone pulley drives are perfect for machine tools because they allow for precise and effective speed adjustments.</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For example, a four-step step cone pulley can convey varying power levels based on which step the belt engages, giving the required speed variation for various machining operations. This flexibility is necessary for accuracy and productivity when doing tasks that call for various speed settings.</a:t>
            </a:r>
            <a:endParaRPr/>
          </a:p>
        </p:txBody>
      </p:sp>
      <p:sp>
        <p:nvSpPr>
          <p:cNvPr id="164" name="Google Shape;164;p8"/>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65" name="Google Shape;165;p8"/>
          <p:cNvPicPr preferRelativeResize="0"/>
          <p:nvPr/>
        </p:nvPicPr>
        <p:blipFill rotWithShape="1">
          <a:blip r:embed="rId3">
            <a:alphaModFix/>
          </a:blip>
          <a:srcRect b="0" l="0" r="0" t="0"/>
          <a:stretch/>
        </p:blipFill>
        <p:spPr>
          <a:xfrm>
            <a:off x="0" y="28501"/>
            <a:ext cx="2603218" cy="573074"/>
          </a:xfrm>
          <a:prstGeom prst="rect">
            <a:avLst/>
          </a:prstGeom>
          <a:noFill/>
          <a:ln>
            <a:noFill/>
          </a:ln>
        </p:spPr>
      </p:pic>
      <p:pic>
        <p:nvPicPr>
          <p:cNvPr id="166" name="Google Shape;166;p8"/>
          <p:cNvPicPr preferRelativeResize="0"/>
          <p:nvPr/>
        </p:nvPicPr>
        <p:blipFill rotWithShape="1">
          <a:blip r:embed="rId4">
            <a:alphaModFix/>
          </a:blip>
          <a:srcRect b="0" l="0" r="0" t="0"/>
          <a:stretch/>
        </p:blipFill>
        <p:spPr>
          <a:xfrm>
            <a:off x="0" y="6237180"/>
            <a:ext cx="2255716" cy="60965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0" name="Shape 170"/>
        <p:cNvGrpSpPr/>
        <p:nvPr/>
      </p:nvGrpSpPr>
      <p:grpSpPr>
        <a:xfrm>
          <a:off x="0" y="0"/>
          <a:ext cx="0" cy="0"/>
          <a:chOff x="0" y="0"/>
          <a:chExt cx="0" cy="0"/>
        </a:xfrm>
      </p:grpSpPr>
      <p:sp>
        <p:nvSpPr>
          <p:cNvPr id="171" name="Google Shape;171;p9"/>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72" name="Google Shape;172;p9"/>
          <p:cNvSpPr txBox="1"/>
          <p:nvPr>
            <p:ph type="title"/>
          </p:nvPr>
        </p:nvSpPr>
        <p:spPr>
          <a:xfrm>
            <a:off x="838200" y="669925"/>
            <a:ext cx="4508946" cy="1325563"/>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Jockey pulley drive</a:t>
            </a:r>
            <a:endParaRPr/>
          </a:p>
        </p:txBody>
      </p:sp>
      <p:cxnSp>
        <p:nvCxnSpPr>
          <p:cNvPr id="173" name="Google Shape;173;p9"/>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174" name="Google Shape;174;p9"/>
          <p:cNvSpPr txBox="1"/>
          <p:nvPr>
            <p:ph idx="1" type="body"/>
          </p:nvPr>
        </p:nvSpPr>
        <p:spPr>
          <a:xfrm>
            <a:off x="1392667" y="2398957"/>
            <a:ext cx="9406666" cy="3526144"/>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chemeClr val="lt1"/>
              </a:buClr>
              <a:buSzPct val="100000"/>
              <a:buNone/>
            </a:pPr>
            <a:r>
              <a:rPr lang="en-GB" sz="1600">
                <a:solidFill>
                  <a:schemeClr val="lt1"/>
                </a:solidFill>
              </a:rPr>
              <a:t>The maximum force that can be communicated in a belt drive system is largely dependent on the diameter of the smaller pulley. Reduced contact area between the pulley and belt surface caused by smaller pulleys may limit the amount of power that can be transmitted. This impact is amplified if both pulleys are small since there may not be enough grip for efficient power transmission due to the narrow contact surface.</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Furthermore, the wrap angle around the smaller pulley reduces if the pulleys are positioned very near to one another, which further reduces the smaller pulley's ability to transmit power. An idler pulley or jockey wheel can be utilized to solve these problems.</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An idler pulley, sometimes referred to as a jockey wheel, is a mechanical component that directs or steers the belt to ensure peak efficiency. Usually, the idler pulley is positioned on the belt's slack side. Its main purposes are to raise the wrap angle around the smaller pulley, which improves the contact area between the belt and the pulley, and to lessen vibration by supporting the belt.</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Maintaining the proper tension in the belt is facilitated by the use of an idler pulley. A belt must be properly tensioned to prevent excessive bending pressures on the pulley shafts and slippage or removal of the belt from the pulleys. The belt system should be able to be precisely adjusted to provide the right tension at the right time.</a:t>
            </a:r>
            <a:endParaRPr/>
          </a:p>
        </p:txBody>
      </p:sp>
      <p:sp>
        <p:nvSpPr>
          <p:cNvPr id="175" name="Google Shape;175;p9"/>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76" name="Google Shape;176;p9"/>
          <p:cNvPicPr preferRelativeResize="0"/>
          <p:nvPr/>
        </p:nvPicPr>
        <p:blipFill rotWithShape="1">
          <a:blip r:embed="rId3">
            <a:alphaModFix/>
          </a:blip>
          <a:srcRect b="0" l="0" r="0" t="0"/>
          <a:stretch/>
        </p:blipFill>
        <p:spPr>
          <a:xfrm>
            <a:off x="0" y="28501"/>
            <a:ext cx="2603218" cy="573074"/>
          </a:xfrm>
          <a:prstGeom prst="rect">
            <a:avLst/>
          </a:prstGeom>
          <a:noFill/>
          <a:ln>
            <a:noFill/>
          </a:ln>
        </p:spPr>
      </p:pic>
      <p:pic>
        <p:nvPicPr>
          <p:cNvPr id="177" name="Google Shape;177;p9"/>
          <p:cNvPicPr preferRelativeResize="0"/>
          <p:nvPr/>
        </p:nvPicPr>
        <p:blipFill rotWithShape="1">
          <a:blip r:embed="rId4">
            <a:alphaModFix/>
          </a:blip>
          <a:srcRect b="0" l="0" r="0" t="0"/>
          <a:stretch/>
        </p:blipFill>
        <p:spPr>
          <a:xfrm>
            <a:off x="0" y="6237180"/>
            <a:ext cx="2255716" cy="60965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sp>
        <p:nvSpPr>
          <p:cNvPr id="182" name="Google Shape;182;p10"/>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83" name="Google Shape;183;p10"/>
          <p:cNvSpPr txBox="1"/>
          <p:nvPr>
            <p:ph type="title"/>
          </p:nvPr>
        </p:nvSpPr>
        <p:spPr>
          <a:xfrm>
            <a:off x="838200" y="669925"/>
            <a:ext cx="4508946" cy="1325563"/>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Quarter turn belt drive</a:t>
            </a:r>
            <a:endParaRPr/>
          </a:p>
        </p:txBody>
      </p:sp>
      <p:cxnSp>
        <p:nvCxnSpPr>
          <p:cNvPr id="184" name="Google Shape;184;p10"/>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185" name="Google Shape;185;p10"/>
          <p:cNvSpPr txBox="1"/>
          <p:nvPr>
            <p:ph idx="1" type="body"/>
          </p:nvPr>
        </p:nvSpPr>
        <p:spPr>
          <a:xfrm>
            <a:off x="1392667" y="2398957"/>
            <a:ext cx="9406666" cy="3526144"/>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lt1"/>
              </a:buClr>
              <a:buSzPct val="100000"/>
              <a:buNone/>
            </a:pPr>
            <a:r>
              <a:rPr lang="en-GB" sz="1600">
                <a:solidFill>
                  <a:schemeClr val="lt1"/>
                </a:solidFill>
              </a:rPr>
              <a:t>Right-angle belt drives, another name for quarter turn belt drives, are made for applications in which the rotating shafts are oriented at right angles to one another. Power can be transferred perpendicularly using this kind of drive, which is advantageous if the shafts are positioned at a straight angle.</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In a belt drive with a quarter turn, the belt completes a circuit by wrapping around the two perpendicular shafts. The pulley's breadth needs to be at least 40% wider than the cross-section of the belt in order to guarantee that the belt stays in place and does not come loose. In particular, the pulley face's width must be greater than or equal to 1.4 times the belt's width (1.4b), where "b" is the width of the belt.</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Guides or idler pulleys are sometimes used to improve belt tracking and keep the belt from slipping off. These extra parts guarantee smooth functioning and aid in keeping the belt aligned.</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When power needs to be transferred between shafts that are not parallel and are positioned at a right angle, quarter turn belt drives come in handy. They are appropriate for uses where the shafts must be oriented in a certain way due to the geometric layout.</a:t>
            </a:r>
            <a:endParaRPr/>
          </a:p>
          <a:p>
            <a:pPr indent="0" lvl="0" marL="0" rtl="0" algn="l">
              <a:lnSpc>
                <a:spcPct val="90000"/>
              </a:lnSpc>
              <a:spcBef>
                <a:spcPts val="1000"/>
              </a:spcBef>
              <a:spcAft>
                <a:spcPts val="0"/>
              </a:spcAft>
              <a:buClr>
                <a:schemeClr val="lt1"/>
              </a:buClr>
              <a:buSzPct val="100000"/>
              <a:buNone/>
            </a:pPr>
            <a:r>
              <a:rPr lang="en-GB" sz="1600">
                <a:solidFill>
                  <a:schemeClr val="lt1"/>
                </a:solidFill>
              </a:rPr>
              <a:t>Choosing the right belt type to operate the drive comes next, after the ideal belt drive arrangement has been determined based on the necessary geometric layout. To achieve effective operation, the belt type selection should take into account variables including load capacity, speed, and operating circumstances.</a:t>
            </a:r>
            <a:endParaRPr/>
          </a:p>
        </p:txBody>
      </p:sp>
      <p:sp>
        <p:nvSpPr>
          <p:cNvPr id="186" name="Google Shape;186;p10"/>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87" name="Google Shape;187;p10"/>
          <p:cNvPicPr preferRelativeResize="0"/>
          <p:nvPr/>
        </p:nvPicPr>
        <p:blipFill rotWithShape="1">
          <a:blip r:embed="rId3">
            <a:alphaModFix/>
          </a:blip>
          <a:srcRect b="0" l="0" r="0" t="0"/>
          <a:stretch/>
        </p:blipFill>
        <p:spPr>
          <a:xfrm>
            <a:off x="0" y="28501"/>
            <a:ext cx="2603218" cy="573074"/>
          </a:xfrm>
          <a:prstGeom prst="rect">
            <a:avLst/>
          </a:prstGeom>
          <a:noFill/>
          <a:ln>
            <a:noFill/>
          </a:ln>
        </p:spPr>
      </p:pic>
      <p:pic>
        <p:nvPicPr>
          <p:cNvPr id="188" name="Google Shape;188;p10"/>
          <p:cNvPicPr preferRelativeResize="0"/>
          <p:nvPr/>
        </p:nvPicPr>
        <p:blipFill rotWithShape="1">
          <a:blip r:embed="rId4">
            <a:alphaModFix/>
          </a:blip>
          <a:srcRect b="0" l="0" r="0" t="0"/>
          <a:stretch/>
        </p:blipFill>
        <p:spPr>
          <a:xfrm>
            <a:off x="0" y="6237180"/>
            <a:ext cx="2255716" cy="60965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2" name="Shape 192"/>
        <p:cNvGrpSpPr/>
        <p:nvPr/>
      </p:nvGrpSpPr>
      <p:grpSpPr>
        <a:xfrm>
          <a:off x="0" y="0"/>
          <a:ext cx="0" cy="0"/>
          <a:chOff x="0" y="0"/>
          <a:chExt cx="0" cy="0"/>
        </a:xfrm>
      </p:grpSpPr>
      <p:sp>
        <p:nvSpPr>
          <p:cNvPr id="193" name="Google Shape;193;p11"/>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94" name="Google Shape;194;p11"/>
          <p:cNvSpPr txBox="1"/>
          <p:nvPr>
            <p:ph type="title"/>
          </p:nvPr>
        </p:nvSpPr>
        <p:spPr>
          <a:xfrm>
            <a:off x="838200" y="669925"/>
            <a:ext cx="4508946" cy="1325563"/>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Compound belt drive</a:t>
            </a:r>
            <a:endParaRPr/>
          </a:p>
        </p:txBody>
      </p:sp>
      <p:cxnSp>
        <p:nvCxnSpPr>
          <p:cNvPr id="195" name="Google Shape;195;p11"/>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196" name="Google Shape;196;p11"/>
          <p:cNvSpPr txBox="1"/>
          <p:nvPr>
            <p:ph idx="1" type="body"/>
          </p:nvPr>
        </p:nvSpPr>
        <p:spPr>
          <a:xfrm>
            <a:off x="1392667" y="2398957"/>
            <a:ext cx="9406666" cy="352614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1600"/>
              <a:buNone/>
            </a:pPr>
            <a:r>
              <a:rPr lang="en-GB" sz="1600">
                <a:solidFill>
                  <a:schemeClr val="lt1"/>
                </a:solidFill>
              </a:rPr>
              <a:t>When power needs to be transferred between shafts via several shafts, a compound belt drive is the device used. When a larger speed ratio is required than what can be obtained with a single set of pulleys, this configuration is especially helpful.</a:t>
            </a:r>
            <a:endParaRPr/>
          </a:p>
          <a:p>
            <a:pPr indent="0" lvl="0" marL="0" rtl="0" algn="l">
              <a:lnSpc>
                <a:spcPct val="90000"/>
              </a:lnSpc>
              <a:spcBef>
                <a:spcPts val="1000"/>
              </a:spcBef>
              <a:spcAft>
                <a:spcPts val="0"/>
              </a:spcAft>
              <a:buClr>
                <a:schemeClr val="lt1"/>
              </a:buClr>
              <a:buSzPts val="1600"/>
              <a:buNone/>
            </a:pPr>
            <a:r>
              <a:rPr lang="en-GB" sz="1600">
                <a:solidFill>
                  <a:schemeClr val="lt1"/>
                </a:solidFill>
              </a:rPr>
              <a:t>Compound belt drives include more than two shafts, with several pulleys keyed to at least one of the shafts, in contrast to ordinary belt drives, which usually have two shafts with a driving pulley transmitting power to a driven pulley. Through these several shafts, the driving pulley distributes power from one shaft to another.</a:t>
            </a:r>
            <a:endParaRPr/>
          </a:p>
          <a:p>
            <a:pPr indent="0" lvl="0" marL="0" rtl="0" algn="l">
              <a:lnSpc>
                <a:spcPct val="90000"/>
              </a:lnSpc>
              <a:spcBef>
                <a:spcPts val="1000"/>
              </a:spcBef>
              <a:spcAft>
                <a:spcPts val="0"/>
              </a:spcAft>
              <a:buClr>
                <a:schemeClr val="lt1"/>
              </a:buClr>
              <a:buSzPts val="1600"/>
              <a:buNone/>
            </a:pPr>
            <a:r>
              <a:rPr lang="en-GB" sz="1600">
                <a:solidFill>
                  <a:schemeClr val="lt1"/>
                </a:solidFill>
              </a:rPr>
              <a:t>Compound belt drives enable larger speed ratios to be reached without the requirement for very large driven pulleys or additional space by adding more shafts and pulleys. With this configuration, power transmission can be optimized for applications that require accuracy in speed control and efficiency.</a:t>
            </a:r>
            <a:endParaRPr/>
          </a:p>
          <a:p>
            <a:pPr indent="0" lvl="0" marL="0" rtl="0" algn="l">
              <a:lnSpc>
                <a:spcPct val="90000"/>
              </a:lnSpc>
              <a:spcBef>
                <a:spcPts val="1000"/>
              </a:spcBef>
              <a:spcAft>
                <a:spcPts val="0"/>
              </a:spcAft>
              <a:buClr>
                <a:schemeClr val="lt1"/>
              </a:buClr>
              <a:buSzPts val="1600"/>
              <a:buNone/>
            </a:pPr>
            <a:r>
              <a:rPr lang="en-GB" sz="1600">
                <a:solidFill>
                  <a:schemeClr val="lt1"/>
                </a:solidFill>
              </a:rPr>
              <a:t>Applications for compound belt drives can be found in a variety of mechanical systems and industries where complicated motion transmission is necessary. They offer a versatile and effective way to reach the required speed ratios without sacrificing the system's overall compactness and dependability.</a:t>
            </a:r>
            <a:endParaRPr/>
          </a:p>
        </p:txBody>
      </p:sp>
      <p:sp>
        <p:nvSpPr>
          <p:cNvPr id="197" name="Google Shape;197;p11"/>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98" name="Google Shape;198;p11"/>
          <p:cNvPicPr preferRelativeResize="0"/>
          <p:nvPr/>
        </p:nvPicPr>
        <p:blipFill rotWithShape="1">
          <a:blip r:embed="rId3">
            <a:alphaModFix/>
          </a:blip>
          <a:srcRect b="0" l="0" r="0" t="0"/>
          <a:stretch/>
        </p:blipFill>
        <p:spPr>
          <a:xfrm>
            <a:off x="0" y="28501"/>
            <a:ext cx="2603218" cy="573074"/>
          </a:xfrm>
          <a:prstGeom prst="rect">
            <a:avLst/>
          </a:prstGeom>
          <a:noFill/>
          <a:ln>
            <a:noFill/>
          </a:ln>
        </p:spPr>
      </p:pic>
      <p:pic>
        <p:nvPicPr>
          <p:cNvPr id="199" name="Google Shape;199;p11"/>
          <p:cNvPicPr preferRelativeResize="0"/>
          <p:nvPr/>
        </p:nvPicPr>
        <p:blipFill rotWithShape="1">
          <a:blip r:embed="rId4">
            <a:alphaModFix/>
          </a:blip>
          <a:srcRect b="0" l="0" r="0" t="0"/>
          <a:stretch/>
        </p:blipFill>
        <p:spPr>
          <a:xfrm>
            <a:off x="0" y="6237180"/>
            <a:ext cx="2255716" cy="6096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12"/>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5" name="Google Shape;205;p12"/>
          <p:cNvSpPr/>
          <p:nvPr/>
        </p:nvSpPr>
        <p:spPr>
          <a:xfrm>
            <a:off x="480284" y="575361"/>
            <a:ext cx="5707277" cy="5707277"/>
          </a:xfrm>
          <a:prstGeom prst="ellipse">
            <a:avLst/>
          </a:prstGeom>
          <a:noFill/>
          <a:ln cap="flat" cmpd="sng" w="28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6" name="Google Shape;206;p12"/>
          <p:cNvSpPr txBox="1"/>
          <p:nvPr>
            <p:ph type="title"/>
          </p:nvPr>
        </p:nvSpPr>
        <p:spPr>
          <a:xfrm>
            <a:off x="838200" y="1748452"/>
            <a:ext cx="4974771" cy="358778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Play"/>
              <a:buNone/>
            </a:pPr>
            <a:r>
              <a:rPr lang="en-GB">
                <a:solidFill>
                  <a:schemeClr val="lt1"/>
                </a:solidFill>
              </a:rPr>
              <a:t>What Are the Different Types of Belt?</a:t>
            </a:r>
            <a:endParaRPr/>
          </a:p>
        </p:txBody>
      </p:sp>
      <p:grpSp>
        <p:nvGrpSpPr>
          <p:cNvPr id="207" name="Google Shape;207;p12"/>
          <p:cNvGrpSpPr/>
          <p:nvPr/>
        </p:nvGrpSpPr>
        <p:grpSpPr>
          <a:xfrm>
            <a:off x="693117" y="1193254"/>
            <a:ext cx="1291642" cy="429215"/>
            <a:chOff x="2504802" y="1755501"/>
            <a:chExt cx="1598829" cy="531293"/>
          </a:xfrm>
        </p:grpSpPr>
        <p:sp>
          <p:nvSpPr>
            <p:cNvPr id="208" name="Google Shape;208;p12"/>
            <p:cNvSpPr/>
            <p:nvPr/>
          </p:nvSpPr>
          <p:spPr>
            <a:xfrm>
              <a:off x="2504802" y="2113855"/>
              <a:ext cx="1598614" cy="172939"/>
            </a:xfrm>
            <a:custGeom>
              <a:rect b="b" l="l" r="r" t="t"/>
              <a:pathLst>
                <a:path extrusionOk="0" h="172939" w="1598614">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9" name="Google Shape;209;p12"/>
            <p:cNvSpPr/>
            <p:nvPr/>
          </p:nvSpPr>
          <p:spPr>
            <a:xfrm>
              <a:off x="2504802" y="1755501"/>
              <a:ext cx="1598829" cy="172724"/>
            </a:xfrm>
            <a:custGeom>
              <a:rect b="b" l="l" r="r" t="t"/>
              <a:pathLst>
                <a:path extrusionOk="0" h="172724" w="1598829">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210" name="Google Shape;210;p12"/>
          <p:cNvSpPr/>
          <p:nvPr/>
        </p:nvSpPr>
        <p:spPr>
          <a:xfrm>
            <a:off x="4397727" y="421588"/>
            <a:ext cx="1291468" cy="1291468"/>
          </a:xfrm>
          <a:custGeom>
            <a:rect b="b" l="l" r="r" t="t"/>
            <a:pathLst>
              <a:path extrusionOk="0" h="807148" w="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1" name="Google Shape;211;p12"/>
          <p:cNvSpPr/>
          <p:nvPr/>
        </p:nvSpPr>
        <p:spPr>
          <a:xfrm>
            <a:off x="4397727" y="421588"/>
            <a:ext cx="1291468" cy="1291468"/>
          </a:xfrm>
          <a:custGeom>
            <a:rect b="b" l="l" r="r" t="t"/>
            <a:pathLst>
              <a:path extrusionOk="0" h="807148" w="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29803"/>
            </a:schemeClr>
          </a:solidFill>
          <a:ln cap="flat" cmpd="sng" w="28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212" name="Google Shape;212;p12"/>
          <p:cNvGrpSpPr/>
          <p:nvPr/>
        </p:nvGrpSpPr>
        <p:grpSpPr>
          <a:xfrm>
            <a:off x="4680915" y="4748271"/>
            <a:ext cx="1330536" cy="1330521"/>
            <a:chOff x="5734037" y="3067039"/>
            <a:chExt cx="724483" cy="724489"/>
          </a:xfrm>
        </p:grpSpPr>
        <p:sp>
          <p:nvSpPr>
            <p:cNvPr id="213" name="Google Shape;213;p12"/>
            <p:cNvSpPr/>
            <p:nvPr/>
          </p:nvSpPr>
          <p:spPr>
            <a:xfrm>
              <a:off x="5734038" y="3067039"/>
              <a:ext cx="14192" cy="14097"/>
            </a:xfrm>
            <a:custGeom>
              <a:rect b="b" l="l" r="r" t="t"/>
              <a:pathLst>
                <a:path extrusionOk="0" h="14097" w="14192">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4" name="Google Shape;214;p12"/>
            <p:cNvSpPr/>
            <p:nvPr/>
          </p:nvSpPr>
          <p:spPr>
            <a:xfrm>
              <a:off x="5793283" y="3067039"/>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5" name="Google Shape;215;p12"/>
            <p:cNvSpPr/>
            <p:nvPr/>
          </p:nvSpPr>
          <p:spPr>
            <a:xfrm>
              <a:off x="5852433"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6" name="Google Shape;216;p12"/>
            <p:cNvSpPr/>
            <p:nvPr/>
          </p:nvSpPr>
          <p:spPr>
            <a:xfrm>
              <a:off x="5911678"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7" name="Google Shape;217;p12"/>
            <p:cNvSpPr/>
            <p:nvPr/>
          </p:nvSpPr>
          <p:spPr>
            <a:xfrm>
              <a:off x="5970828"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8" name="Google Shape;218;p12"/>
            <p:cNvSpPr/>
            <p:nvPr/>
          </p:nvSpPr>
          <p:spPr>
            <a:xfrm>
              <a:off x="6030074" y="3067039"/>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9" name="Google Shape;219;p12"/>
            <p:cNvSpPr/>
            <p:nvPr/>
          </p:nvSpPr>
          <p:spPr>
            <a:xfrm>
              <a:off x="6089224"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0" name="Google Shape;220;p12"/>
            <p:cNvSpPr/>
            <p:nvPr/>
          </p:nvSpPr>
          <p:spPr>
            <a:xfrm>
              <a:off x="5734038" y="3126284"/>
              <a:ext cx="14192" cy="14097"/>
            </a:xfrm>
            <a:custGeom>
              <a:rect b="b" l="l" r="r" t="t"/>
              <a:pathLst>
                <a:path extrusionOk="0" h="14097" w="14192">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1" name="Google Shape;221;p12"/>
            <p:cNvSpPr/>
            <p:nvPr/>
          </p:nvSpPr>
          <p:spPr>
            <a:xfrm>
              <a:off x="5793283" y="3126282"/>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2" name="Google Shape;222;p12"/>
            <p:cNvSpPr/>
            <p:nvPr/>
          </p:nvSpPr>
          <p:spPr>
            <a:xfrm>
              <a:off x="5852433" y="312628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3" name="Google Shape;223;p12"/>
            <p:cNvSpPr/>
            <p:nvPr/>
          </p:nvSpPr>
          <p:spPr>
            <a:xfrm>
              <a:off x="5911678" y="312628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4" name="Google Shape;224;p12"/>
            <p:cNvSpPr/>
            <p:nvPr/>
          </p:nvSpPr>
          <p:spPr>
            <a:xfrm>
              <a:off x="5970828" y="312628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5" name="Google Shape;225;p12"/>
            <p:cNvSpPr/>
            <p:nvPr/>
          </p:nvSpPr>
          <p:spPr>
            <a:xfrm>
              <a:off x="6030073" y="3126284"/>
              <a:ext cx="14097" cy="14097"/>
            </a:xfrm>
            <a:custGeom>
              <a:rect b="b" l="l" r="r" t="t"/>
              <a:pathLst>
                <a:path extrusionOk="0" h="14097" w="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6" name="Google Shape;226;p12"/>
            <p:cNvSpPr/>
            <p:nvPr/>
          </p:nvSpPr>
          <p:spPr>
            <a:xfrm>
              <a:off x="6089224" y="312628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7" name="Google Shape;227;p12"/>
            <p:cNvSpPr/>
            <p:nvPr/>
          </p:nvSpPr>
          <p:spPr>
            <a:xfrm>
              <a:off x="5734038" y="3185434"/>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8" name="Google Shape;228;p12"/>
            <p:cNvSpPr/>
            <p:nvPr/>
          </p:nvSpPr>
          <p:spPr>
            <a:xfrm>
              <a:off x="5793283" y="3185434"/>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9" name="Google Shape;229;p12"/>
            <p:cNvSpPr/>
            <p:nvPr/>
          </p:nvSpPr>
          <p:spPr>
            <a:xfrm>
              <a:off x="5852433" y="318543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0" name="Google Shape;230;p12"/>
            <p:cNvSpPr/>
            <p:nvPr/>
          </p:nvSpPr>
          <p:spPr>
            <a:xfrm>
              <a:off x="5911678" y="318543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1" name="Google Shape;231;p12"/>
            <p:cNvSpPr/>
            <p:nvPr/>
          </p:nvSpPr>
          <p:spPr>
            <a:xfrm>
              <a:off x="5970828" y="318543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2" name="Google Shape;232;p12"/>
            <p:cNvSpPr/>
            <p:nvPr/>
          </p:nvSpPr>
          <p:spPr>
            <a:xfrm>
              <a:off x="6030074" y="3185434"/>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3" name="Google Shape;233;p12"/>
            <p:cNvSpPr/>
            <p:nvPr/>
          </p:nvSpPr>
          <p:spPr>
            <a:xfrm>
              <a:off x="6089224" y="318543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4" name="Google Shape;234;p12"/>
            <p:cNvSpPr/>
            <p:nvPr/>
          </p:nvSpPr>
          <p:spPr>
            <a:xfrm>
              <a:off x="5734038" y="3244679"/>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5" name="Google Shape;235;p12"/>
            <p:cNvSpPr/>
            <p:nvPr/>
          </p:nvSpPr>
          <p:spPr>
            <a:xfrm>
              <a:off x="5793283" y="3244677"/>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6" name="Google Shape;236;p12"/>
            <p:cNvSpPr/>
            <p:nvPr/>
          </p:nvSpPr>
          <p:spPr>
            <a:xfrm>
              <a:off x="5852433" y="3244677"/>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7" name="Google Shape;237;p12"/>
            <p:cNvSpPr/>
            <p:nvPr/>
          </p:nvSpPr>
          <p:spPr>
            <a:xfrm>
              <a:off x="5911678" y="3244677"/>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8" name="Google Shape;238;p12"/>
            <p:cNvSpPr/>
            <p:nvPr/>
          </p:nvSpPr>
          <p:spPr>
            <a:xfrm>
              <a:off x="5970828" y="3244677"/>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9" name="Google Shape;239;p12"/>
            <p:cNvSpPr/>
            <p:nvPr/>
          </p:nvSpPr>
          <p:spPr>
            <a:xfrm>
              <a:off x="6030073" y="3244679"/>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0" name="Google Shape;240;p12"/>
            <p:cNvSpPr/>
            <p:nvPr/>
          </p:nvSpPr>
          <p:spPr>
            <a:xfrm>
              <a:off x="6089224" y="3244677"/>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1" name="Google Shape;241;p12"/>
            <p:cNvSpPr/>
            <p:nvPr/>
          </p:nvSpPr>
          <p:spPr>
            <a:xfrm>
              <a:off x="5734038" y="3303829"/>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2" name="Google Shape;242;p12"/>
            <p:cNvSpPr/>
            <p:nvPr/>
          </p:nvSpPr>
          <p:spPr>
            <a:xfrm>
              <a:off x="5793283" y="3303829"/>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3" name="Google Shape;243;p12"/>
            <p:cNvSpPr/>
            <p:nvPr/>
          </p:nvSpPr>
          <p:spPr>
            <a:xfrm>
              <a:off x="5852433"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4" name="Google Shape;244;p12"/>
            <p:cNvSpPr/>
            <p:nvPr/>
          </p:nvSpPr>
          <p:spPr>
            <a:xfrm>
              <a:off x="5911678"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5" name="Google Shape;245;p12"/>
            <p:cNvSpPr/>
            <p:nvPr/>
          </p:nvSpPr>
          <p:spPr>
            <a:xfrm>
              <a:off x="5970828"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6" name="Google Shape;246;p12"/>
            <p:cNvSpPr/>
            <p:nvPr/>
          </p:nvSpPr>
          <p:spPr>
            <a:xfrm>
              <a:off x="6030073" y="3303829"/>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7" name="Google Shape;247;p12"/>
            <p:cNvSpPr/>
            <p:nvPr/>
          </p:nvSpPr>
          <p:spPr>
            <a:xfrm>
              <a:off x="6089224"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8" name="Google Shape;248;p12"/>
            <p:cNvSpPr/>
            <p:nvPr/>
          </p:nvSpPr>
          <p:spPr>
            <a:xfrm>
              <a:off x="5734038" y="3363074"/>
              <a:ext cx="14192" cy="14097"/>
            </a:xfrm>
            <a:custGeom>
              <a:rect b="b" l="l" r="r" t="t"/>
              <a:pathLst>
                <a:path extrusionOk="0" h="14097"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9" name="Google Shape;249;p12"/>
            <p:cNvSpPr/>
            <p:nvPr/>
          </p:nvSpPr>
          <p:spPr>
            <a:xfrm>
              <a:off x="5793283" y="3363072"/>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0" name="Google Shape;250;p12"/>
            <p:cNvSpPr/>
            <p:nvPr/>
          </p:nvSpPr>
          <p:spPr>
            <a:xfrm>
              <a:off x="5852433"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1" name="Google Shape;251;p12"/>
            <p:cNvSpPr/>
            <p:nvPr/>
          </p:nvSpPr>
          <p:spPr>
            <a:xfrm>
              <a:off x="5911678"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2" name="Google Shape;252;p12"/>
            <p:cNvSpPr/>
            <p:nvPr/>
          </p:nvSpPr>
          <p:spPr>
            <a:xfrm>
              <a:off x="5970828"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3" name="Google Shape;253;p12"/>
            <p:cNvSpPr/>
            <p:nvPr/>
          </p:nvSpPr>
          <p:spPr>
            <a:xfrm>
              <a:off x="6030073" y="3363074"/>
              <a:ext cx="14097" cy="14097"/>
            </a:xfrm>
            <a:custGeom>
              <a:rect b="b" l="l" r="r" t="t"/>
              <a:pathLst>
                <a:path extrusionOk="0" h="14097"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4" name="Google Shape;254;p12"/>
            <p:cNvSpPr/>
            <p:nvPr/>
          </p:nvSpPr>
          <p:spPr>
            <a:xfrm>
              <a:off x="6089224"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5" name="Google Shape;255;p12"/>
            <p:cNvSpPr/>
            <p:nvPr/>
          </p:nvSpPr>
          <p:spPr>
            <a:xfrm>
              <a:off x="5734038" y="3422225"/>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6" name="Google Shape;256;p12"/>
            <p:cNvSpPr/>
            <p:nvPr/>
          </p:nvSpPr>
          <p:spPr>
            <a:xfrm>
              <a:off x="5793283" y="3422225"/>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7" name="Google Shape;257;p12"/>
            <p:cNvSpPr/>
            <p:nvPr/>
          </p:nvSpPr>
          <p:spPr>
            <a:xfrm>
              <a:off x="5852433"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8" name="Google Shape;258;p12"/>
            <p:cNvSpPr/>
            <p:nvPr/>
          </p:nvSpPr>
          <p:spPr>
            <a:xfrm>
              <a:off x="5911678"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9" name="Google Shape;259;p12"/>
            <p:cNvSpPr/>
            <p:nvPr/>
          </p:nvSpPr>
          <p:spPr>
            <a:xfrm>
              <a:off x="5970828"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0" name="Google Shape;260;p12"/>
            <p:cNvSpPr/>
            <p:nvPr/>
          </p:nvSpPr>
          <p:spPr>
            <a:xfrm>
              <a:off x="6030073" y="3422225"/>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1" name="Google Shape;261;p12"/>
            <p:cNvSpPr/>
            <p:nvPr/>
          </p:nvSpPr>
          <p:spPr>
            <a:xfrm>
              <a:off x="6089224"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2" name="Google Shape;262;p12"/>
            <p:cNvSpPr/>
            <p:nvPr/>
          </p:nvSpPr>
          <p:spPr>
            <a:xfrm>
              <a:off x="6148469" y="3067039"/>
              <a:ext cx="14097" cy="14097"/>
            </a:xfrm>
            <a:custGeom>
              <a:rect b="b" l="l" r="r" t="t"/>
              <a:pathLst>
                <a:path extrusionOk="0" h="14097" w="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3" name="Google Shape;263;p12"/>
            <p:cNvSpPr/>
            <p:nvPr/>
          </p:nvSpPr>
          <p:spPr>
            <a:xfrm>
              <a:off x="6207620"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4" name="Google Shape;264;p12"/>
            <p:cNvSpPr/>
            <p:nvPr/>
          </p:nvSpPr>
          <p:spPr>
            <a:xfrm>
              <a:off x="6266865" y="3067039"/>
              <a:ext cx="14096" cy="14097"/>
            </a:xfrm>
            <a:custGeom>
              <a:rect b="b" l="l" r="r" t="t"/>
              <a:pathLst>
                <a:path extrusionOk="0" h="14097" w="14096">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5" name="Google Shape;265;p12"/>
            <p:cNvSpPr/>
            <p:nvPr/>
          </p:nvSpPr>
          <p:spPr>
            <a:xfrm>
              <a:off x="6326014"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6" name="Google Shape;266;p12"/>
            <p:cNvSpPr/>
            <p:nvPr/>
          </p:nvSpPr>
          <p:spPr>
            <a:xfrm>
              <a:off x="6385260"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7" name="Google Shape;267;p12"/>
            <p:cNvSpPr/>
            <p:nvPr/>
          </p:nvSpPr>
          <p:spPr>
            <a:xfrm>
              <a:off x="6444410" y="3067039"/>
              <a:ext cx="14096" cy="14097"/>
            </a:xfrm>
            <a:custGeom>
              <a:rect b="b" l="l" r="r" t="t"/>
              <a:pathLst>
                <a:path extrusionOk="0" h="14097" w="14096">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8" name="Google Shape;268;p12"/>
            <p:cNvSpPr/>
            <p:nvPr/>
          </p:nvSpPr>
          <p:spPr>
            <a:xfrm>
              <a:off x="6148469" y="3126281"/>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9" name="Google Shape;269;p12"/>
            <p:cNvSpPr/>
            <p:nvPr/>
          </p:nvSpPr>
          <p:spPr>
            <a:xfrm>
              <a:off x="6207620" y="3126281"/>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0" name="Google Shape;270;p12"/>
            <p:cNvSpPr/>
            <p:nvPr/>
          </p:nvSpPr>
          <p:spPr>
            <a:xfrm>
              <a:off x="6266865" y="3126281"/>
              <a:ext cx="14096" cy="14099"/>
            </a:xfrm>
            <a:custGeom>
              <a:rect b="b" l="l" r="r" t="t"/>
              <a:pathLst>
                <a:path extrusionOk="0" h="14099" w="14096">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1" name="Google Shape;271;p12"/>
            <p:cNvSpPr/>
            <p:nvPr/>
          </p:nvSpPr>
          <p:spPr>
            <a:xfrm>
              <a:off x="6326014" y="3126281"/>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2" name="Google Shape;272;p12"/>
            <p:cNvSpPr/>
            <p:nvPr/>
          </p:nvSpPr>
          <p:spPr>
            <a:xfrm>
              <a:off x="6385260" y="3126281"/>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3" name="Google Shape;273;p12"/>
            <p:cNvSpPr/>
            <p:nvPr/>
          </p:nvSpPr>
          <p:spPr>
            <a:xfrm>
              <a:off x="6444410" y="3126283"/>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4" name="Google Shape;274;p12"/>
            <p:cNvSpPr/>
            <p:nvPr/>
          </p:nvSpPr>
          <p:spPr>
            <a:xfrm>
              <a:off x="6148469" y="3185433"/>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5" name="Google Shape;275;p12"/>
            <p:cNvSpPr/>
            <p:nvPr/>
          </p:nvSpPr>
          <p:spPr>
            <a:xfrm>
              <a:off x="6207620" y="3185433"/>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6" name="Google Shape;276;p12"/>
            <p:cNvSpPr/>
            <p:nvPr/>
          </p:nvSpPr>
          <p:spPr>
            <a:xfrm>
              <a:off x="6266865" y="3185433"/>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7" name="Google Shape;277;p12"/>
            <p:cNvSpPr/>
            <p:nvPr/>
          </p:nvSpPr>
          <p:spPr>
            <a:xfrm>
              <a:off x="6326014" y="3185433"/>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8" name="Google Shape;278;p12"/>
            <p:cNvSpPr/>
            <p:nvPr/>
          </p:nvSpPr>
          <p:spPr>
            <a:xfrm>
              <a:off x="6385260" y="3185433"/>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9" name="Google Shape;279;p12"/>
            <p:cNvSpPr/>
            <p:nvPr/>
          </p:nvSpPr>
          <p:spPr>
            <a:xfrm>
              <a:off x="6444410" y="3185432"/>
              <a:ext cx="14096" cy="14097"/>
            </a:xfrm>
            <a:custGeom>
              <a:rect b="b" l="l" r="r" t="t"/>
              <a:pathLst>
                <a:path extrusionOk="0" h="14097" w="14096">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0" name="Google Shape;280;p12"/>
            <p:cNvSpPr/>
            <p:nvPr/>
          </p:nvSpPr>
          <p:spPr>
            <a:xfrm>
              <a:off x="6148469" y="3244676"/>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1" name="Google Shape;281;p12"/>
            <p:cNvSpPr/>
            <p:nvPr/>
          </p:nvSpPr>
          <p:spPr>
            <a:xfrm>
              <a:off x="6207620" y="3244676"/>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2" name="Google Shape;282;p12"/>
            <p:cNvSpPr/>
            <p:nvPr/>
          </p:nvSpPr>
          <p:spPr>
            <a:xfrm>
              <a:off x="6266865" y="3244676"/>
              <a:ext cx="14096" cy="14099"/>
            </a:xfrm>
            <a:custGeom>
              <a:rect b="b" l="l" r="r" t="t"/>
              <a:pathLst>
                <a:path extrusionOk="0" h="14099" w="14096">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3" name="Google Shape;283;p12"/>
            <p:cNvSpPr/>
            <p:nvPr/>
          </p:nvSpPr>
          <p:spPr>
            <a:xfrm>
              <a:off x="6326014" y="3244676"/>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4" name="Google Shape;284;p12"/>
            <p:cNvSpPr/>
            <p:nvPr/>
          </p:nvSpPr>
          <p:spPr>
            <a:xfrm>
              <a:off x="6385260" y="3244676"/>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5" name="Google Shape;285;p12"/>
            <p:cNvSpPr/>
            <p:nvPr/>
          </p:nvSpPr>
          <p:spPr>
            <a:xfrm>
              <a:off x="6444410" y="324467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6" name="Google Shape;286;p12"/>
            <p:cNvSpPr/>
            <p:nvPr/>
          </p:nvSpPr>
          <p:spPr>
            <a:xfrm>
              <a:off x="6148469" y="3303829"/>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7" name="Google Shape;287;p12"/>
            <p:cNvSpPr/>
            <p:nvPr/>
          </p:nvSpPr>
          <p:spPr>
            <a:xfrm>
              <a:off x="6207620"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8" name="Google Shape;288;p12"/>
            <p:cNvSpPr/>
            <p:nvPr/>
          </p:nvSpPr>
          <p:spPr>
            <a:xfrm>
              <a:off x="6266865" y="3303829"/>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9" name="Google Shape;289;p12"/>
            <p:cNvSpPr/>
            <p:nvPr/>
          </p:nvSpPr>
          <p:spPr>
            <a:xfrm>
              <a:off x="6326014"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0" name="Google Shape;290;p12"/>
            <p:cNvSpPr/>
            <p:nvPr/>
          </p:nvSpPr>
          <p:spPr>
            <a:xfrm>
              <a:off x="6385260"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1" name="Google Shape;291;p12"/>
            <p:cNvSpPr/>
            <p:nvPr/>
          </p:nvSpPr>
          <p:spPr>
            <a:xfrm>
              <a:off x="6444410"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2" name="Google Shape;292;p12"/>
            <p:cNvSpPr/>
            <p:nvPr/>
          </p:nvSpPr>
          <p:spPr>
            <a:xfrm>
              <a:off x="6148469" y="3363072"/>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3" name="Google Shape;293;p12"/>
            <p:cNvSpPr/>
            <p:nvPr/>
          </p:nvSpPr>
          <p:spPr>
            <a:xfrm>
              <a:off x="6207620"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4" name="Google Shape;294;p12"/>
            <p:cNvSpPr/>
            <p:nvPr/>
          </p:nvSpPr>
          <p:spPr>
            <a:xfrm>
              <a:off x="6266865" y="3363072"/>
              <a:ext cx="14096" cy="14099"/>
            </a:xfrm>
            <a:custGeom>
              <a:rect b="b" l="l" r="r" t="t"/>
              <a:pathLst>
                <a:path extrusionOk="0" h="14099" w="14096">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5" name="Google Shape;295;p12"/>
            <p:cNvSpPr/>
            <p:nvPr/>
          </p:nvSpPr>
          <p:spPr>
            <a:xfrm>
              <a:off x="6326014"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6" name="Google Shape;296;p12"/>
            <p:cNvSpPr/>
            <p:nvPr/>
          </p:nvSpPr>
          <p:spPr>
            <a:xfrm>
              <a:off x="6385260"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7" name="Google Shape;297;p12"/>
            <p:cNvSpPr/>
            <p:nvPr/>
          </p:nvSpPr>
          <p:spPr>
            <a:xfrm>
              <a:off x="6444410" y="3363074"/>
              <a:ext cx="14096" cy="14097"/>
            </a:xfrm>
            <a:custGeom>
              <a:rect b="b" l="l" r="r" t="t"/>
              <a:pathLst>
                <a:path extrusionOk="0" h="14097"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8" name="Google Shape;298;p12"/>
            <p:cNvSpPr/>
            <p:nvPr/>
          </p:nvSpPr>
          <p:spPr>
            <a:xfrm>
              <a:off x="6148469" y="3422225"/>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9" name="Google Shape;299;p12"/>
            <p:cNvSpPr/>
            <p:nvPr/>
          </p:nvSpPr>
          <p:spPr>
            <a:xfrm>
              <a:off x="6207620"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0" name="Google Shape;300;p12"/>
            <p:cNvSpPr/>
            <p:nvPr/>
          </p:nvSpPr>
          <p:spPr>
            <a:xfrm>
              <a:off x="6266865" y="3422225"/>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1" name="Google Shape;301;p12"/>
            <p:cNvSpPr/>
            <p:nvPr/>
          </p:nvSpPr>
          <p:spPr>
            <a:xfrm>
              <a:off x="6326014"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2" name="Google Shape;302;p12"/>
            <p:cNvSpPr/>
            <p:nvPr/>
          </p:nvSpPr>
          <p:spPr>
            <a:xfrm>
              <a:off x="6385260"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3" name="Google Shape;303;p12"/>
            <p:cNvSpPr/>
            <p:nvPr/>
          </p:nvSpPr>
          <p:spPr>
            <a:xfrm>
              <a:off x="6444410" y="342222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4" name="Google Shape;304;p12"/>
            <p:cNvSpPr/>
            <p:nvPr/>
          </p:nvSpPr>
          <p:spPr>
            <a:xfrm>
              <a:off x="5734038" y="3481374"/>
              <a:ext cx="14192" cy="14096"/>
            </a:xfrm>
            <a:custGeom>
              <a:rect b="b" l="l" r="r" t="t"/>
              <a:pathLst>
                <a:path extrusionOk="0" h="14096" w="14192">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5" name="Google Shape;305;p12"/>
            <p:cNvSpPr/>
            <p:nvPr/>
          </p:nvSpPr>
          <p:spPr>
            <a:xfrm>
              <a:off x="5793283" y="3481374"/>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6" name="Google Shape;306;p12"/>
            <p:cNvSpPr/>
            <p:nvPr/>
          </p:nvSpPr>
          <p:spPr>
            <a:xfrm>
              <a:off x="5852433"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7" name="Google Shape;307;p12"/>
            <p:cNvSpPr/>
            <p:nvPr/>
          </p:nvSpPr>
          <p:spPr>
            <a:xfrm>
              <a:off x="5911678"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8" name="Google Shape;308;p12"/>
            <p:cNvSpPr/>
            <p:nvPr/>
          </p:nvSpPr>
          <p:spPr>
            <a:xfrm>
              <a:off x="5970828"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9" name="Google Shape;309;p12"/>
            <p:cNvSpPr/>
            <p:nvPr/>
          </p:nvSpPr>
          <p:spPr>
            <a:xfrm>
              <a:off x="6030074" y="3481374"/>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0" name="Google Shape;310;p12"/>
            <p:cNvSpPr/>
            <p:nvPr/>
          </p:nvSpPr>
          <p:spPr>
            <a:xfrm>
              <a:off x="6089224"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1" name="Google Shape;311;p12"/>
            <p:cNvSpPr/>
            <p:nvPr/>
          </p:nvSpPr>
          <p:spPr>
            <a:xfrm>
              <a:off x="5734038" y="3540620"/>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2" name="Google Shape;312;p12"/>
            <p:cNvSpPr/>
            <p:nvPr/>
          </p:nvSpPr>
          <p:spPr>
            <a:xfrm>
              <a:off x="5793283" y="3540620"/>
              <a:ext cx="14097" cy="14097"/>
            </a:xfrm>
            <a:custGeom>
              <a:rect b="b" l="l" r="r" t="t"/>
              <a:pathLst>
                <a:path extrusionOk="0" h="14097" w="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3" name="Google Shape;313;p12"/>
            <p:cNvSpPr/>
            <p:nvPr/>
          </p:nvSpPr>
          <p:spPr>
            <a:xfrm>
              <a:off x="5852433" y="354062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4" name="Google Shape;314;p12"/>
            <p:cNvSpPr/>
            <p:nvPr/>
          </p:nvSpPr>
          <p:spPr>
            <a:xfrm>
              <a:off x="5911678" y="354062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5" name="Google Shape;315;p12"/>
            <p:cNvSpPr/>
            <p:nvPr/>
          </p:nvSpPr>
          <p:spPr>
            <a:xfrm>
              <a:off x="5970828" y="354062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6" name="Google Shape;316;p12"/>
            <p:cNvSpPr/>
            <p:nvPr/>
          </p:nvSpPr>
          <p:spPr>
            <a:xfrm>
              <a:off x="6030074" y="3540620"/>
              <a:ext cx="14097" cy="14097"/>
            </a:xfrm>
            <a:custGeom>
              <a:rect b="b" l="l" r="r" t="t"/>
              <a:pathLst>
                <a:path extrusionOk="0" h="14097" w="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7" name="Google Shape;317;p12"/>
            <p:cNvSpPr/>
            <p:nvPr/>
          </p:nvSpPr>
          <p:spPr>
            <a:xfrm>
              <a:off x="6089224" y="354062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8" name="Google Shape;318;p12"/>
            <p:cNvSpPr/>
            <p:nvPr/>
          </p:nvSpPr>
          <p:spPr>
            <a:xfrm>
              <a:off x="5734038" y="3599770"/>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9" name="Google Shape;319;p12"/>
            <p:cNvSpPr/>
            <p:nvPr/>
          </p:nvSpPr>
          <p:spPr>
            <a:xfrm>
              <a:off x="5793283" y="3599770"/>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0" name="Google Shape;320;p12"/>
            <p:cNvSpPr/>
            <p:nvPr/>
          </p:nvSpPr>
          <p:spPr>
            <a:xfrm>
              <a:off x="5852433" y="359977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1" name="Google Shape;321;p12"/>
            <p:cNvSpPr/>
            <p:nvPr/>
          </p:nvSpPr>
          <p:spPr>
            <a:xfrm>
              <a:off x="5911678" y="359977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2" name="Google Shape;322;p12"/>
            <p:cNvSpPr/>
            <p:nvPr/>
          </p:nvSpPr>
          <p:spPr>
            <a:xfrm>
              <a:off x="5970828" y="359977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3" name="Google Shape;323;p12"/>
            <p:cNvSpPr/>
            <p:nvPr/>
          </p:nvSpPr>
          <p:spPr>
            <a:xfrm>
              <a:off x="6030073" y="3599770"/>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4" name="Google Shape;324;p12"/>
            <p:cNvSpPr/>
            <p:nvPr/>
          </p:nvSpPr>
          <p:spPr>
            <a:xfrm>
              <a:off x="6089224" y="359977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5" name="Google Shape;325;p12"/>
            <p:cNvSpPr/>
            <p:nvPr/>
          </p:nvSpPr>
          <p:spPr>
            <a:xfrm>
              <a:off x="5734037" y="3659014"/>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6" name="Google Shape;326;p12"/>
            <p:cNvSpPr/>
            <p:nvPr/>
          </p:nvSpPr>
          <p:spPr>
            <a:xfrm>
              <a:off x="5793282" y="3659014"/>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7" name="Google Shape;327;p12"/>
            <p:cNvSpPr/>
            <p:nvPr/>
          </p:nvSpPr>
          <p:spPr>
            <a:xfrm>
              <a:off x="5852432" y="365901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8" name="Google Shape;328;p12"/>
            <p:cNvSpPr/>
            <p:nvPr/>
          </p:nvSpPr>
          <p:spPr>
            <a:xfrm>
              <a:off x="5911678" y="365901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9" name="Google Shape;329;p12"/>
            <p:cNvSpPr/>
            <p:nvPr/>
          </p:nvSpPr>
          <p:spPr>
            <a:xfrm>
              <a:off x="5970828" y="365901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0" name="Google Shape;330;p12"/>
            <p:cNvSpPr/>
            <p:nvPr/>
          </p:nvSpPr>
          <p:spPr>
            <a:xfrm>
              <a:off x="6030073" y="3659014"/>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1" name="Google Shape;331;p12"/>
            <p:cNvSpPr/>
            <p:nvPr/>
          </p:nvSpPr>
          <p:spPr>
            <a:xfrm>
              <a:off x="6089224" y="365901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2" name="Google Shape;332;p12"/>
            <p:cNvSpPr/>
            <p:nvPr/>
          </p:nvSpPr>
          <p:spPr>
            <a:xfrm>
              <a:off x="5734039" y="3718165"/>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3" name="Google Shape;333;p12"/>
            <p:cNvSpPr/>
            <p:nvPr/>
          </p:nvSpPr>
          <p:spPr>
            <a:xfrm>
              <a:off x="5793284" y="3718165"/>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4" name="Google Shape;334;p12"/>
            <p:cNvSpPr/>
            <p:nvPr/>
          </p:nvSpPr>
          <p:spPr>
            <a:xfrm>
              <a:off x="5852434" y="371816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5" name="Google Shape;335;p12"/>
            <p:cNvSpPr/>
            <p:nvPr/>
          </p:nvSpPr>
          <p:spPr>
            <a:xfrm>
              <a:off x="5911679" y="371816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6" name="Google Shape;336;p12"/>
            <p:cNvSpPr/>
            <p:nvPr/>
          </p:nvSpPr>
          <p:spPr>
            <a:xfrm>
              <a:off x="5970829" y="371816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7" name="Google Shape;337;p12"/>
            <p:cNvSpPr/>
            <p:nvPr/>
          </p:nvSpPr>
          <p:spPr>
            <a:xfrm>
              <a:off x="6030074" y="3718165"/>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8" name="Google Shape;338;p12"/>
            <p:cNvSpPr/>
            <p:nvPr/>
          </p:nvSpPr>
          <p:spPr>
            <a:xfrm>
              <a:off x="6089225" y="371816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9" name="Google Shape;339;p12"/>
            <p:cNvSpPr/>
            <p:nvPr/>
          </p:nvSpPr>
          <p:spPr>
            <a:xfrm>
              <a:off x="5734040" y="3777410"/>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0" name="Google Shape;340;p12"/>
            <p:cNvSpPr/>
            <p:nvPr/>
          </p:nvSpPr>
          <p:spPr>
            <a:xfrm>
              <a:off x="5793285" y="3777410"/>
              <a:ext cx="14097" cy="14096"/>
            </a:xfrm>
            <a:custGeom>
              <a:rect b="b" l="l" r="r" t="t"/>
              <a:pathLst>
                <a:path extrusionOk="0" h="14096" w="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1" name="Google Shape;341;p12"/>
            <p:cNvSpPr/>
            <p:nvPr/>
          </p:nvSpPr>
          <p:spPr>
            <a:xfrm>
              <a:off x="5852436" y="3777408"/>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2" name="Google Shape;342;p12"/>
            <p:cNvSpPr/>
            <p:nvPr/>
          </p:nvSpPr>
          <p:spPr>
            <a:xfrm>
              <a:off x="5911683" y="3777408"/>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3" name="Google Shape;343;p12"/>
            <p:cNvSpPr/>
            <p:nvPr/>
          </p:nvSpPr>
          <p:spPr>
            <a:xfrm>
              <a:off x="5970835" y="3777408"/>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4" name="Google Shape;344;p12"/>
            <p:cNvSpPr/>
            <p:nvPr/>
          </p:nvSpPr>
          <p:spPr>
            <a:xfrm>
              <a:off x="6030082" y="3777410"/>
              <a:ext cx="14097" cy="14096"/>
            </a:xfrm>
            <a:custGeom>
              <a:rect b="b" l="l" r="r" t="t"/>
              <a:pathLst>
                <a:path extrusionOk="0" h="14096" w="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5" name="Google Shape;345;p12"/>
            <p:cNvSpPr/>
            <p:nvPr/>
          </p:nvSpPr>
          <p:spPr>
            <a:xfrm>
              <a:off x="6089231" y="3777408"/>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6" name="Google Shape;346;p12"/>
            <p:cNvSpPr/>
            <p:nvPr/>
          </p:nvSpPr>
          <p:spPr>
            <a:xfrm>
              <a:off x="6148476" y="3481374"/>
              <a:ext cx="14097" cy="14096"/>
            </a:xfrm>
            <a:custGeom>
              <a:rect b="b" l="l" r="r" t="t"/>
              <a:pathLst>
                <a:path extrusionOk="0" h="14096" w="14097">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7" name="Google Shape;347;p12"/>
            <p:cNvSpPr/>
            <p:nvPr/>
          </p:nvSpPr>
          <p:spPr>
            <a:xfrm>
              <a:off x="6207627"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8" name="Google Shape;348;p12"/>
            <p:cNvSpPr/>
            <p:nvPr/>
          </p:nvSpPr>
          <p:spPr>
            <a:xfrm>
              <a:off x="6266872" y="3481374"/>
              <a:ext cx="14096" cy="14096"/>
            </a:xfrm>
            <a:custGeom>
              <a:rect b="b" l="l" r="r" t="t"/>
              <a:pathLst>
                <a:path extrusionOk="0" h="14096" w="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9" name="Google Shape;349;p12"/>
            <p:cNvSpPr/>
            <p:nvPr/>
          </p:nvSpPr>
          <p:spPr>
            <a:xfrm>
              <a:off x="6326022"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0" name="Google Shape;350;p12"/>
            <p:cNvSpPr/>
            <p:nvPr/>
          </p:nvSpPr>
          <p:spPr>
            <a:xfrm>
              <a:off x="6385268"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1" name="Google Shape;351;p12"/>
            <p:cNvSpPr/>
            <p:nvPr/>
          </p:nvSpPr>
          <p:spPr>
            <a:xfrm>
              <a:off x="6444417" y="3481373"/>
              <a:ext cx="14096" cy="14097"/>
            </a:xfrm>
            <a:custGeom>
              <a:rect b="b" l="l" r="r" t="t"/>
              <a:pathLst>
                <a:path extrusionOk="0" h="14097" w="14096">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2" name="Google Shape;352;p12"/>
            <p:cNvSpPr/>
            <p:nvPr/>
          </p:nvSpPr>
          <p:spPr>
            <a:xfrm>
              <a:off x="6148476" y="3540622"/>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3" name="Google Shape;353;p12"/>
            <p:cNvSpPr/>
            <p:nvPr/>
          </p:nvSpPr>
          <p:spPr>
            <a:xfrm>
              <a:off x="6207627" y="3540623"/>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4" name="Google Shape;354;p12"/>
            <p:cNvSpPr/>
            <p:nvPr/>
          </p:nvSpPr>
          <p:spPr>
            <a:xfrm>
              <a:off x="6266872" y="3540626"/>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5" name="Google Shape;355;p12"/>
            <p:cNvSpPr/>
            <p:nvPr/>
          </p:nvSpPr>
          <p:spPr>
            <a:xfrm>
              <a:off x="6326022" y="3540627"/>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6" name="Google Shape;356;p12"/>
            <p:cNvSpPr/>
            <p:nvPr/>
          </p:nvSpPr>
          <p:spPr>
            <a:xfrm>
              <a:off x="6385268" y="354063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7" name="Google Shape;357;p12"/>
            <p:cNvSpPr/>
            <p:nvPr/>
          </p:nvSpPr>
          <p:spPr>
            <a:xfrm>
              <a:off x="6444417" y="3540631"/>
              <a:ext cx="14096" cy="14097"/>
            </a:xfrm>
            <a:custGeom>
              <a:rect b="b" l="l" r="r" t="t"/>
              <a:pathLst>
                <a:path extrusionOk="0" h="14097" w="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8" name="Google Shape;358;p12"/>
            <p:cNvSpPr/>
            <p:nvPr/>
          </p:nvSpPr>
          <p:spPr>
            <a:xfrm>
              <a:off x="6148476" y="3599781"/>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9" name="Google Shape;359;p12"/>
            <p:cNvSpPr/>
            <p:nvPr/>
          </p:nvSpPr>
          <p:spPr>
            <a:xfrm>
              <a:off x="6207627" y="3599781"/>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0" name="Google Shape;360;p12"/>
            <p:cNvSpPr/>
            <p:nvPr/>
          </p:nvSpPr>
          <p:spPr>
            <a:xfrm>
              <a:off x="6266872" y="3599781"/>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1" name="Google Shape;361;p12"/>
            <p:cNvSpPr/>
            <p:nvPr/>
          </p:nvSpPr>
          <p:spPr>
            <a:xfrm>
              <a:off x="6326022" y="3599781"/>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2" name="Google Shape;362;p12"/>
            <p:cNvSpPr/>
            <p:nvPr/>
          </p:nvSpPr>
          <p:spPr>
            <a:xfrm>
              <a:off x="6385268" y="359978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3" name="Google Shape;363;p12"/>
            <p:cNvSpPr/>
            <p:nvPr/>
          </p:nvSpPr>
          <p:spPr>
            <a:xfrm>
              <a:off x="6444417" y="3599782"/>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4" name="Google Shape;364;p12"/>
            <p:cNvSpPr/>
            <p:nvPr/>
          </p:nvSpPr>
          <p:spPr>
            <a:xfrm>
              <a:off x="6148476" y="3659026"/>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5" name="Google Shape;365;p12"/>
            <p:cNvSpPr/>
            <p:nvPr/>
          </p:nvSpPr>
          <p:spPr>
            <a:xfrm>
              <a:off x="6207627" y="365902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6" name="Google Shape;366;p12"/>
            <p:cNvSpPr/>
            <p:nvPr/>
          </p:nvSpPr>
          <p:spPr>
            <a:xfrm>
              <a:off x="6266872" y="3659026"/>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7" name="Google Shape;367;p12"/>
            <p:cNvSpPr/>
            <p:nvPr/>
          </p:nvSpPr>
          <p:spPr>
            <a:xfrm>
              <a:off x="6326022" y="365902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8" name="Google Shape;368;p12"/>
            <p:cNvSpPr/>
            <p:nvPr/>
          </p:nvSpPr>
          <p:spPr>
            <a:xfrm>
              <a:off x="6385268" y="365902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9" name="Google Shape;369;p12"/>
            <p:cNvSpPr/>
            <p:nvPr/>
          </p:nvSpPr>
          <p:spPr>
            <a:xfrm>
              <a:off x="6444417" y="365902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0" name="Google Shape;370;p12"/>
            <p:cNvSpPr/>
            <p:nvPr/>
          </p:nvSpPr>
          <p:spPr>
            <a:xfrm>
              <a:off x="6148476" y="3718177"/>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1" name="Google Shape;371;p12"/>
            <p:cNvSpPr/>
            <p:nvPr/>
          </p:nvSpPr>
          <p:spPr>
            <a:xfrm>
              <a:off x="6207627" y="3718177"/>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2" name="Google Shape;372;p12"/>
            <p:cNvSpPr/>
            <p:nvPr/>
          </p:nvSpPr>
          <p:spPr>
            <a:xfrm>
              <a:off x="6266872" y="3718177"/>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3" name="Google Shape;373;p12"/>
            <p:cNvSpPr/>
            <p:nvPr/>
          </p:nvSpPr>
          <p:spPr>
            <a:xfrm>
              <a:off x="6326022" y="3718177"/>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4" name="Google Shape;374;p12"/>
            <p:cNvSpPr/>
            <p:nvPr/>
          </p:nvSpPr>
          <p:spPr>
            <a:xfrm>
              <a:off x="6385268" y="3718172"/>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5" name="Google Shape;375;p12"/>
            <p:cNvSpPr/>
            <p:nvPr/>
          </p:nvSpPr>
          <p:spPr>
            <a:xfrm>
              <a:off x="6444417" y="371817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6" name="Google Shape;376;p12"/>
            <p:cNvSpPr/>
            <p:nvPr/>
          </p:nvSpPr>
          <p:spPr>
            <a:xfrm>
              <a:off x="6148472" y="3777419"/>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7" name="Google Shape;377;p12"/>
            <p:cNvSpPr/>
            <p:nvPr/>
          </p:nvSpPr>
          <p:spPr>
            <a:xfrm>
              <a:off x="6207622" y="3777419"/>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8" name="Google Shape;378;p12"/>
            <p:cNvSpPr/>
            <p:nvPr/>
          </p:nvSpPr>
          <p:spPr>
            <a:xfrm>
              <a:off x="6266868" y="3777419"/>
              <a:ext cx="14096" cy="14099"/>
            </a:xfrm>
            <a:custGeom>
              <a:rect b="b" l="l" r="r" t="t"/>
              <a:pathLst>
                <a:path extrusionOk="0" h="14099" w="14096">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9" name="Google Shape;379;p12"/>
            <p:cNvSpPr/>
            <p:nvPr/>
          </p:nvSpPr>
          <p:spPr>
            <a:xfrm>
              <a:off x="6326024" y="3777383"/>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0" name="Google Shape;380;p12"/>
            <p:cNvSpPr/>
            <p:nvPr/>
          </p:nvSpPr>
          <p:spPr>
            <a:xfrm>
              <a:off x="6385287" y="3777429"/>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1" name="Google Shape;381;p12"/>
            <p:cNvSpPr/>
            <p:nvPr/>
          </p:nvSpPr>
          <p:spPr>
            <a:xfrm>
              <a:off x="6444424" y="3777424"/>
              <a:ext cx="14096" cy="14096"/>
            </a:xfrm>
            <a:custGeom>
              <a:rect b="b" l="l" r="r" t="t"/>
              <a:pathLst>
                <a:path extrusionOk="0" h="14096" w="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382" name="Google Shape;382;p12"/>
          <p:cNvGrpSpPr/>
          <p:nvPr/>
        </p:nvGrpSpPr>
        <p:grpSpPr>
          <a:xfrm>
            <a:off x="4680915" y="4748271"/>
            <a:ext cx="1330536" cy="1330521"/>
            <a:chOff x="5734037" y="3067039"/>
            <a:chExt cx="724483" cy="724489"/>
          </a:xfrm>
        </p:grpSpPr>
        <p:sp>
          <p:nvSpPr>
            <p:cNvPr id="383" name="Google Shape;383;p12"/>
            <p:cNvSpPr/>
            <p:nvPr/>
          </p:nvSpPr>
          <p:spPr>
            <a:xfrm>
              <a:off x="5734038" y="3067039"/>
              <a:ext cx="14192" cy="14097"/>
            </a:xfrm>
            <a:custGeom>
              <a:rect b="b" l="l" r="r" t="t"/>
              <a:pathLst>
                <a:path extrusionOk="0" h="14097" w="14192">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4" name="Google Shape;384;p12"/>
            <p:cNvSpPr/>
            <p:nvPr/>
          </p:nvSpPr>
          <p:spPr>
            <a:xfrm>
              <a:off x="5793283" y="3067039"/>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5" name="Google Shape;385;p12"/>
            <p:cNvSpPr/>
            <p:nvPr/>
          </p:nvSpPr>
          <p:spPr>
            <a:xfrm>
              <a:off x="5852433"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6" name="Google Shape;386;p12"/>
            <p:cNvSpPr/>
            <p:nvPr/>
          </p:nvSpPr>
          <p:spPr>
            <a:xfrm>
              <a:off x="5911678"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7" name="Google Shape;387;p12"/>
            <p:cNvSpPr/>
            <p:nvPr/>
          </p:nvSpPr>
          <p:spPr>
            <a:xfrm>
              <a:off x="5970828"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8" name="Google Shape;388;p12"/>
            <p:cNvSpPr/>
            <p:nvPr/>
          </p:nvSpPr>
          <p:spPr>
            <a:xfrm>
              <a:off x="6030074" y="3067039"/>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9" name="Google Shape;389;p12"/>
            <p:cNvSpPr/>
            <p:nvPr/>
          </p:nvSpPr>
          <p:spPr>
            <a:xfrm>
              <a:off x="6089224"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0" name="Google Shape;390;p12"/>
            <p:cNvSpPr/>
            <p:nvPr/>
          </p:nvSpPr>
          <p:spPr>
            <a:xfrm>
              <a:off x="5734038" y="3126284"/>
              <a:ext cx="14192" cy="14097"/>
            </a:xfrm>
            <a:custGeom>
              <a:rect b="b" l="l" r="r" t="t"/>
              <a:pathLst>
                <a:path extrusionOk="0" h="14097" w="14192">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1" name="Google Shape;391;p12"/>
            <p:cNvSpPr/>
            <p:nvPr/>
          </p:nvSpPr>
          <p:spPr>
            <a:xfrm>
              <a:off x="5793283" y="3126282"/>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2" name="Google Shape;392;p12"/>
            <p:cNvSpPr/>
            <p:nvPr/>
          </p:nvSpPr>
          <p:spPr>
            <a:xfrm>
              <a:off x="5852433" y="312628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3" name="Google Shape;393;p12"/>
            <p:cNvSpPr/>
            <p:nvPr/>
          </p:nvSpPr>
          <p:spPr>
            <a:xfrm>
              <a:off x="5911678" y="312628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4" name="Google Shape;394;p12"/>
            <p:cNvSpPr/>
            <p:nvPr/>
          </p:nvSpPr>
          <p:spPr>
            <a:xfrm>
              <a:off x="5970828" y="312628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5" name="Google Shape;395;p12"/>
            <p:cNvSpPr/>
            <p:nvPr/>
          </p:nvSpPr>
          <p:spPr>
            <a:xfrm>
              <a:off x="6030073" y="3126284"/>
              <a:ext cx="14097" cy="14097"/>
            </a:xfrm>
            <a:custGeom>
              <a:rect b="b" l="l" r="r" t="t"/>
              <a:pathLst>
                <a:path extrusionOk="0" h="14097" w="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6" name="Google Shape;396;p12"/>
            <p:cNvSpPr/>
            <p:nvPr/>
          </p:nvSpPr>
          <p:spPr>
            <a:xfrm>
              <a:off x="6089224" y="312628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7" name="Google Shape;397;p12"/>
            <p:cNvSpPr/>
            <p:nvPr/>
          </p:nvSpPr>
          <p:spPr>
            <a:xfrm>
              <a:off x="5734038" y="3185434"/>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8" name="Google Shape;398;p12"/>
            <p:cNvSpPr/>
            <p:nvPr/>
          </p:nvSpPr>
          <p:spPr>
            <a:xfrm>
              <a:off x="5793283" y="3185434"/>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9" name="Google Shape;399;p12"/>
            <p:cNvSpPr/>
            <p:nvPr/>
          </p:nvSpPr>
          <p:spPr>
            <a:xfrm>
              <a:off x="5852433" y="318543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0" name="Google Shape;400;p12"/>
            <p:cNvSpPr/>
            <p:nvPr/>
          </p:nvSpPr>
          <p:spPr>
            <a:xfrm>
              <a:off x="5911678" y="318543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1" name="Google Shape;401;p12"/>
            <p:cNvSpPr/>
            <p:nvPr/>
          </p:nvSpPr>
          <p:spPr>
            <a:xfrm>
              <a:off x="5970828" y="318543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2" name="Google Shape;402;p12"/>
            <p:cNvSpPr/>
            <p:nvPr/>
          </p:nvSpPr>
          <p:spPr>
            <a:xfrm>
              <a:off x="6030074" y="3185434"/>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3" name="Google Shape;403;p12"/>
            <p:cNvSpPr/>
            <p:nvPr/>
          </p:nvSpPr>
          <p:spPr>
            <a:xfrm>
              <a:off x="6089224" y="318543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4" name="Google Shape;404;p12"/>
            <p:cNvSpPr/>
            <p:nvPr/>
          </p:nvSpPr>
          <p:spPr>
            <a:xfrm>
              <a:off x="5734038" y="3244679"/>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5" name="Google Shape;405;p12"/>
            <p:cNvSpPr/>
            <p:nvPr/>
          </p:nvSpPr>
          <p:spPr>
            <a:xfrm>
              <a:off x="5793283" y="3244677"/>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6" name="Google Shape;406;p12"/>
            <p:cNvSpPr/>
            <p:nvPr/>
          </p:nvSpPr>
          <p:spPr>
            <a:xfrm>
              <a:off x="5852433" y="3244677"/>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7" name="Google Shape;407;p12"/>
            <p:cNvSpPr/>
            <p:nvPr/>
          </p:nvSpPr>
          <p:spPr>
            <a:xfrm>
              <a:off x="5911678" y="3244677"/>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8" name="Google Shape;408;p12"/>
            <p:cNvSpPr/>
            <p:nvPr/>
          </p:nvSpPr>
          <p:spPr>
            <a:xfrm>
              <a:off x="5970828" y="3244677"/>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9" name="Google Shape;409;p12"/>
            <p:cNvSpPr/>
            <p:nvPr/>
          </p:nvSpPr>
          <p:spPr>
            <a:xfrm>
              <a:off x="6030073" y="3244679"/>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0" name="Google Shape;410;p12"/>
            <p:cNvSpPr/>
            <p:nvPr/>
          </p:nvSpPr>
          <p:spPr>
            <a:xfrm>
              <a:off x="6089224" y="3244677"/>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1" name="Google Shape;411;p12"/>
            <p:cNvSpPr/>
            <p:nvPr/>
          </p:nvSpPr>
          <p:spPr>
            <a:xfrm>
              <a:off x="5734038" y="3303829"/>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2" name="Google Shape;412;p12"/>
            <p:cNvSpPr/>
            <p:nvPr/>
          </p:nvSpPr>
          <p:spPr>
            <a:xfrm>
              <a:off x="5793283" y="3303829"/>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3" name="Google Shape;413;p12"/>
            <p:cNvSpPr/>
            <p:nvPr/>
          </p:nvSpPr>
          <p:spPr>
            <a:xfrm>
              <a:off x="5852433"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4" name="Google Shape;414;p12"/>
            <p:cNvSpPr/>
            <p:nvPr/>
          </p:nvSpPr>
          <p:spPr>
            <a:xfrm>
              <a:off x="5911678"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5" name="Google Shape;415;p12"/>
            <p:cNvSpPr/>
            <p:nvPr/>
          </p:nvSpPr>
          <p:spPr>
            <a:xfrm>
              <a:off x="5970828"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6" name="Google Shape;416;p12"/>
            <p:cNvSpPr/>
            <p:nvPr/>
          </p:nvSpPr>
          <p:spPr>
            <a:xfrm>
              <a:off x="6030073" y="3303829"/>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7" name="Google Shape;417;p12"/>
            <p:cNvSpPr/>
            <p:nvPr/>
          </p:nvSpPr>
          <p:spPr>
            <a:xfrm>
              <a:off x="6089224"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8" name="Google Shape;418;p12"/>
            <p:cNvSpPr/>
            <p:nvPr/>
          </p:nvSpPr>
          <p:spPr>
            <a:xfrm>
              <a:off x="5734038" y="3363074"/>
              <a:ext cx="14192" cy="14097"/>
            </a:xfrm>
            <a:custGeom>
              <a:rect b="b" l="l" r="r" t="t"/>
              <a:pathLst>
                <a:path extrusionOk="0" h="14097"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9" name="Google Shape;419;p12"/>
            <p:cNvSpPr/>
            <p:nvPr/>
          </p:nvSpPr>
          <p:spPr>
            <a:xfrm>
              <a:off x="5793283" y="3363072"/>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0" name="Google Shape;420;p12"/>
            <p:cNvSpPr/>
            <p:nvPr/>
          </p:nvSpPr>
          <p:spPr>
            <a:xfrm>
              <a:off x="5852433"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1" name="Google Shape;421;p12"/>
            <p:cNvSpPr/>
            <p:nvPr/>
          </p:nvSpPr>
          <p:spPr>
            <a:xfrm>
              <a:off x="5911678"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2" name="Google Shape;422;p12"/>
            <p:cNvSpPr/>
            <p:nvPr/>
          </p:nvSpPr>
          <p:spPr>
            <a:xfrm>
              <a:off x="5970828"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3" name="Google Shape;423;p12"/>
            <p:cNvSpPr/>
            <p:nvPr/>
          </p:nvSpPr>
          <p:spPr>
            <a:xfrm>
              <a:off x="6030073" y="3363074"/>
              <a:ext cx="14097" cy="14097"/>
            </a:xfrm>
            <a:custGeom>
              <a:rect b="b" l="l" r="r" t="t"/>
              <a:pathLst>
                <a:path extrusionOk="0" h="14097"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4" name="Google Shape;424;p12"/>
            <p:cNvSpPr/>
            <p:nvPr/>
          </p:nvSpPr>
          <p:spPr>
            <a:xfrm>
              <a:off x="6089224"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5" name="Google Shape;425;p12"/>
            <p:cNvSpPr/>
            <p:nvPr/>
          </p:nvSpPr>
          <p:spPr>
            <a:xfrm>
              <a:off x="5734038" y="3422225"/>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6" name="Google Shape;426;p12"/>
            <p:cNvSpPr/>
            <p:nvPr/>
          </p:nvSpPr>
          <p:spPr>
            <a:xfrm>
              <a:off x="5793283" y="3422225"/>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7" name="Google Shape;427;p12"/>
            <p:cNvSpPr/>
            <p:nvPr/>
          </p:nvSpPr>
          <p:spPr>
            <a:xfrm>
              <a:off x="5852433"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8" name="Google Shape;428;p12"/>
            <p:cNvSpPr/>
            <p:nvPr/>
          </p:nvSpPr>
          <p:spPr>
            <a:xfrm>
              <a:off x="5911678"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9" name="Google Shape;429;p12"/>
            <p:cNvSpPr/>
            <p:nvPr/>
          </p:nvSpPr>
          <p:spPr>
            <a:xfrm>
              <a:off x="5970828"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0" name="Google Shape;430;p12"/>
            <p:cNvSpPr/>
            <p:nvPr/>
          </p:nvSpPr>
          <p:spPr>
            <a:xfrm>
              <a:off x="6030073" y="3422225"/>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1" name="Google Shape;431;p12"/>
            <p:cNvSpPr/>
            <p:nvPr/>
          </p:nvSpPr>
          <p:spPr>
            <a:xfrm>
              <a:off x="6089224"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2" name="Google Shape;432;p12"/>
            <p:cNvSpPr/>
            <p:nvPr/>
          </p:nvSpPr>
          <p:spPr>
            <a:xfrm>
              <a:off x="6148469" y="3067039"/>
              <a:ext cx="14097" cy="14097"/>
            </a:xfrm>
            <a:custGeom>
              <a:rect b="b" l="l" r="r" t="t"/>
              <a:pathLst>
                <a:path extrusionOk="0" h="14097" w="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3" name="Google Shape;433;p12"/>
            <p:cNvSpPr/>
            <p:nvPr/>
          </p:nvSpPr>
          <p:spPr>
            <a:xfrm>
              <a:off x="6207620"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4" name="Google Shape;434;p12"/>
            <p:cNvSpPr/>
            <p:nvPr/>
          </p:nvSpPr>
          <p:spPr>
            <a:xfrm>
              <a:off x="6266865" y="3067039"/>
              <a:ext cx="14096" cy="14097"/>
            </a:xfrm>
            <a:custGeom>
              <a:rect b="b" l="l" r="r" t="t"/>
              <a:pathLst>
                <a:path extrusionOk="0" h="14097" w="14096">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5" name="Google Shape;435;p12"/>
            <p:cNvSpPr/>
            <p:nvPr/>
          </p:nvSpPr>
          <p:spPr>
            <a:xfrm>
              <a:off x="6326014"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6" name="Google Shape;436;p12"/>
            <p:cNvSpPr/>
            <p:nvPr/>
          </p:nvSpPr>
          <p:spPr>
            <a:xfrm>
              <a:off x="6385260" y="3067039"/>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7" name="Google Shape;437;p12"/>
            <p:cNvSpPr/>
            <p:nvPr/>
          </p:nvSpPr>
          <p:spPr>
            <a:xfrm>
              <a:off x="6444410" y="3067039"/>
              <a:ext cx="14096" cy="14097"/>
            </a:xfrm>
            <a:custGeom>
              <a:rect b="b" l="l" r="r" t="t"/>
              <a:pathLst>
                <a:path extrusionOk="0" h="14097" w="14096">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8" name="Google Shape;438;p12"/>
            <p:cNvSpPr/>
            <p:nvPr/>
          </p:nvSpPr>
          <p:spPr>
            <a:xfrm>
              <a:off x="6148469" y="3126281"/>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9" name="Google Shape;439;p12"/>
            <p:cNvSpPr/>
            <p:nvPr/>
          </p:nvSpPr>
          <p:spPr>
            <a:xfrm>
              <a:off x="6207620" y="3126281"/>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0" name="Google Shape;440;p12"/>
            <p:cNvSpPr/>
            <p:nvPr/>
          </p:nvSpPr>
          <p:spPr>
            <a:xfrm>
              <a:off x="6266865" y="3126281"/>
              <a:ext cx="14096" cy="14099"/>
            </a:xfrm>
            <a:custGeom>
              <a:rect b="b" l="l" r="r" t="t"/>
              <a:pathLst>
                <a:path extrusionOk="0" h="14099" w="14096">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1" name="Google Shape;441;p12"/>
            <p:cNvSpPr/>
            <p:nvPr/>
          </p:nvSpPr>
          <p:spPr>
            <a:xfrm>
              <a:off x="6326014" y="3126281"/>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2" name="Google Shape;442;p12"/>
            <p:cNvSpPr/>
            <p:nvPr/>
          </p:nvSpPr>
          <p:spPr>
            <a:xfrm>
              <a:off x="6385260" y="3126281"/>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3" name="Google Shape;443;p12"/>
            <p:cNvSpPr/>
            <p:nvPr/>
          </p:nvSpPr>
          <p:spPr>
            <a:xfrm>
              <a:off x="6444410" y="3126283"/>
              <a:ext cx="14096" cy="14097"/>
            </a:xfrm>
            <a:custGeom>
              <a:rect b="b" l="l" r="r" t="t"/>
              <a:pathLst>
                <a:path extrusionOk="0" h="14097"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4" name="Google Shape;444;p12"/>
            <p:cNvSpPr/>
            <p:nvPr/>
          </p:nvSpPr>
          <p:spPr>
            <a:xfrm>
              <a:off x="6148469" y="3185433"/>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5" name="Google Shape;445;p12"/>
            <p:cNvSpPr/>
            <p:nvPr/>
          </p:nvSpPr>
          <p:spPr>
            <a:xfrm>
              <a:off x="6207620" y="3185433"/>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6" name="Google Shape;446;p12"/>
            <p:cNvSpPr/>
            <p:nvPr/>
          </p:nvSpPr>
          <p:spPr>
            <a:xfrm>
              <a:off x="6266865" y="3185433"/>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7" name="Google Shape;447;p12"/>
            <p:cNvSpPr/>
            <p:nvPr/>
          </p:nvSpPr>
          <p:spPr>
            <a:xfrm>
              <a:off x="6326014" y="3185433"/>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8" name="Google Shape;448;p12"/>
            <p:cNvSpPr/>
            <p:nvPr/>
          </p:nvSpPr>
          <p:spPr>
            <a:xfrm>
              <a:off x="6385260" y="3185433"/>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9" name="Google Shape;449;p12"/>
            <p:cNvSpPr/>
            <p:nvPr/>
          </p:nvSpPr>
          <p:spPr>
            <a:xfrm>
              <a:off x="6444410" y="3185432"/>
              <a:ext cx="14096" cy="14097"/>
            </a:xfrm>
            <a:custGeom>
              <a:rect b="b" l="l" r="r" t="t"/>
              <a:pathLst>
                <a:path extrusionOk="0" h="14097" w="14096">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0" name="Google Shape;450;p12"/>
            <p:cNvSpPr/>
            <p:nvPr/>
          </p:nvSpPr>
          <p:spPr>
            <a:xfrm>
              <a:off x="6148469" y="3244676"/>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1" name="Google Shape;451;p12"/>
            <p:cNvSpPr/>
            <p:nvPr/>
          </p:nvSpPr>
          <p:spPr>
            <a:xfrm>
              <a:off x="6207620" y="3244676"/>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2" name="Google Shape;452;p12"/>
            <p:cNvSpPr/>
            <p:nvPr/>
          </p:nvSpPr>
          <p:spPr>
            <a:xfrm>
              <a:off x="6266865" y="3244676"/>
              <a:ext cx="14096" cy="14099"/>
            </a:xfrm>
            <a:custGeom>
              <a:rect b="b" l="l" r="r" t="t"/>
              <a:pathLst>
                <a:path extrusionOk="0" h="14099" w="14096">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3" name="Google Shape;453;p12"/>
            <p:cNvSpPr/>
            <p:nvPr/>
          </p:nvSpPr>
          <p:spPr>
            <a:xfrm>
              <a:off x="6326014" y="3244676"/>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4" name="Google Shape;454;p12"/>
            <p:cNvSpPr/>
            <p:nvPr/>
          </p:nvSpPr>
          <p:spPr>
            <a:xfrm>
              <a:off x="6385260" y="3244676"/>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5" name="Google Shape;455;p12"/>
            <p:cNvSpPr/>
            <p:nvPr/>
          </p:nvSpPr>
          <p:spPr>
            <a:xfrm>
              <a:off x="6444410" y="324467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6" name="Google Shape;456;p12"/>
            <p:cNvSpPr/>
            <p:nvPr/>
          </p:nvSpPr>
          <p:spPr>
            <a:xfrm>
              <a:off x="6148469" y="3303829"/>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7" name="Google Shape;457;p12"/>
            <p:cNvSpPr/>
            <p:nvPr/>
          </p:nvSpPr>
          <p:spPr>
            <a:xfrm>
              <a:off x="6207620"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8" name="Google Shape;458;p12"/>
            <p:cNvSpPr/>
            <p:nvPr/>
          </p:nvSpPr>
          <p:spPr>
            <a:xfrm>
              <a:off x="6266865" y="3303829"/>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9" name="Google Shape;459;p12"/>
            <p:cNvSpPr/>
            <p:nvPr/>
          </p:nvSpPr>
          <p:spPr>
            <a:xfrm>
              <a:off x="6326014"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0" name="Google Shape;460;p12"/>
            <p:cNvSpPr/>
            <p:nvPr/>
          </p:nvSpPr>
          <p:spPr>
            <a:xfrm>
              <a:off x="6385260"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1" name="Google Shape;461;p12"/>
            <p:cNvSpPr/>
            <p:nvPr/>
          </p:nvSpPr>
          <p:spPr>
            <a:xfrm>
              <a:off x="6444410" y="3303829"/>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2" name="Google Shape;462;p12"/>
            <p:cNvSpPr/>
            <p:nvPr/>
          </p:nvSpPr>
          <p:spPr>
            <a:xfrm>
              <a:off x="6148469" y="3363072"/>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3" name="Google Shape;463;p12"/>
            <p:cNvSpPr/>
            <p:nvPr/>
          </p:nvSpPr>
          <p:spPr>
            <a:xfrm>
              <a:off x="6207620"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4" name="Google Shape;464;p12"/>
            <p:cNvSpPr/>
            <p:nvPr/>
          </p:nvSpPr>
          <p:spPr>
            <a:xfrm>
              <a:off x="6266865" y="3363072"/>
              <a:ext cx="14096" cy="14099"/>
            </a:xfrm>
            <a:custGeom>
              <a:rect b="b" l="l" r="r" t="t"/>
              <a:pathLst>
                <a:path extrusionOk="0" h="14099" w="14096">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5" name="Google Shape;465;p12"/>
            <p:cNvSpPr/>
            <p:nvPr/>
          </p:nvSpPr>
          <p:spPr>
            <a:xfrm>
              <a:off x="6326014"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6" name="Google Shape;466;p12"/>
            <p:cNvSpPr/>
            <p:nvPr/>
          </p:nvSpPr>
          <p:spPr>
            <a:xfrm>
              <a:off x="6385260" y="3363072"/>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7" name="Google Shape;467;p12"/>
            <p:cNvSpPr/>
            <p:nvPr/>
          </p:nvSpPr>
          <p:spPr>
            <a:xfrm>
              <a:off x="6444410" y="3363074"/>
              <a:ext cx="14096" cy="14097"/>
            </a:xfrm>
            <a:custGeom>
              <a:rect b="b" l="l" r="r" t="t"/>
              <a:pathLst>
                <a:path extrusionOk="0" h="14097"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8" name="Google Shape;468;p12"/>
            <p:cNvSpPr/>
            <p:nvPr/>
          </p:nvSpPr>
          <p:spPr>
            <a:xfrm>
              <a:off x="6148469" y="3422225"/>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9" name="Google Shape;469;p12"/>
            <p:cNvSpPr/>
            <p:nvPr/>
          </p:nvSpPr>
          <p:spPr>
            <a:xfrm>
              <a:off x="6207620"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0" name="Google Shape;470;p12"/>
            <p:cNvSpPr/>
            <p:nvPr/>
          </p:nvSpPr>
          <p:spPr>
            <a:xfrm>
              <a:off x="6266865" y="3422225"/>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1" name="Google Shape;471;p12"/>
            <p:cNvSpPr/>
            <p:nvPr/>
          </p:nvSpPr>
          <p:spPr>
            <a:xfrm>
              <a:off x="6326014"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2" name="Google Shape;472;p12"/>
            <p:cNvSpPr/>
            <p:nvPr/>
          </p:nvSpPr>
          <p:spPr>
            <a:xfrm>
              <a:off x="6385260" y="342222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3" name="Google Shape;473;p12"/>
            <p:cNvSpPr/>
            <p:nvPr/>
          </p:nvSpPr>
          <p:spPr>
            <a:xfrm>
              <a:off x="6444410" y="342222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4" name="Google Shape;474;p12"/>
            <p:cNvSpPr/>
            <p:nvPr/>
          </p:nvSpPr>
          <p:spPr>
            <a:xfrm>
              <a:off x="5734038" y="3481374"/>
              <a:ext cx="14192" cy="14096"/>
            </a:xfrm>
            <a:custGeom>
              <a:rect b="b" l="l" r="r" t="t"/>
              <a:pathLst>
                <a:path extrusionOk="0" h="14096" w="14192">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5" name="Google Shape;475;p12"/>
            <p:cNvSpPr/>
            <p:nvPr/>
          </p:nvSpPr>
          <p:spPr>
            <a:xfrm>
              <a:off x="5793283" y="3481374"/>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6" name="Google Shape;476;p12"/>
            <p:cNvSpPr/>
            <p:nvPr/>
          </p:nvSpPr>
          <p:spPr>
            <a:xfrm>
              <a:off x="5852433"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7" name="Google Shape;477;p12"/>
            <p:cNvSpPr/>
            <p:nvPr/>
          </p:nvSpPr>
          <p:spPr>
            <a:xfrm>
              <a:off x="5911678"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8" name="Google Shape;478;p12"/>
            <p:cNvSpPr/>
            <p:nvPr/>
          </p:nvSpPr>
          <p:spPr>
            <a:xfrm>
              <a:off x="5970828"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9" name="Google Shape;479;p12"/>
            <p:cNvSpPr/>
            <p:nvPr/>
          </p:nvSpPr>
          <p:spPr>
            <a:xfrm>
              <a:off x="6030074" y="3481374"/>
              <a:ext cx="14097" cy="14097"/>
            </a:xfrm>
            <a:custGeom>
              <a:rect b="b" l="l" r="r" t="t"/>
              <a:pathLst>
                <a:path extrusionOk="0" h="14097" w="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0" name="Google Shape;480;p12"/>
            <p:cNvSpPr/>
            <p:nvPr/>
          </p:nvSpPr>
          <p:spPr>
            <a:xfrm>
              <a:off x="6089224"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1" name="Google Shape;481;p12"/>
            <p:cNvSpPr/>
            <p:nvPr/>
          </p:nvSpPr>
          <p:spPr>
            <a:xfrm>
              <a:off x="5734038" y="3540620"/>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2" name="Google Shape;482;p12"/>
            <p:cNvSpPr/>
            <p:nvPr/>
          </p:nvSpPr>
          <p:spPr>
            <a:xfrm>
              <a:off x="5793283" y="3540620"/>
              <a:ext cx="14097" cy="14097"/>
            </a:xfrm>
            <a:custGeom>
              <a:rect b="b" l="l" r="r" t="t"/>
              <a:pathLst>
                <a:path extrusionOk="0" h="14097" w="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3" name="Google Shape;483;p12"/>
            <p:cNvSpPr/>
            <p:nvPr/>
          </p:nvSpPr>
          <p:spPr>
            <a:xfrm>
              <a:off x="5852433" y="354062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4" name="Google Shape;484;p12"/>
            <p:cNvSpPr/>
            <p:nvPr/>
          </p:nvSpPr>
          <p:spPr>
            <a:xfrm>
              <a:off x="5911678" y="354062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5" name="Google Shape;485;p12"/>
            <p:cNvSpPr/>
            <p:nvPr/>
          </p:nvSpPr>
          <p:spPr>
            <a:xfrm>
              <a:off x="5970828" y="354062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6" name="Google Shape;486;p12"/>
            <p:cNvSpPr/>
            <p:nvPr/>
          </p:nvSpPr>
          <p:spPr>
            <a:xfrm>
              <a:off x="6030074" y="3540620"/>
              <a:ext cx="14097" cy="14097"/>
            </a:xfrm>
            <a:custGeom>
              <a:rect b="b" l="l" r="r" t="t"/>
              <a:pathLst>
                <a:path extrusionOk="0" h="14097" w="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7" name="Google Shape;487;p12"/>
            <p:cNvSpPr/>
            <p:nvPr/>
          </p:nvSpPr>
          <p:spPr>
            <a:xfrm>
              <a:off x="6089224" y="354062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8" name="Google Shape;488;p12"/>
            <p:cNvSpPr/>
            <p:nvPr/>
          </p:nvSpPr>
          <p:spPr>
            <a:xfrm>
              <a:off x="5734038" y="3599770"/>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9" name="Google Shape;489;p12"/>
            <p:cNvSpPr/>
            <p:nvPr/>
          </p:nvSpPr>
          <p:spPr>
            <a:xfrm>
              <a:off x="5793283" y="3599770"/>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0" name="Google Shape;490;p12"/>
            <p:cNvSpPr/>
            <p:nvPr/>
          </p:nvSpPr>
          <p:spPr>
            <a:xfrm>
              <a:off x="5852433" y="359977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1" name="Google Shape;491;p12"/>
            <p:cNvSpPr/>
            <p:nvPr/>
          </p:nvSpPr>
          <p:spPr>
            <a:xfrm>
              <a:off x="5911678" y="359977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2" name="Google Shape;492;p12"/>
            <p:cNvSpPr/>
            <p:nvPr/>
          </p:nvSpPr>
          <p:spPr>
            <a:xfrm>
              <a:off x="5970828" y="359977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3" name="Google Shape;493;p12"/>
            <p:cNvSpPr/>
            <p:nvPr/>
          </p:nvSpPr>
          <p:spPr>
            <a:xfrm>
              <a:off x="6030073" y="3599770"/>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4" name="Google Shape;494;p12"/>
            <p:cNvSpPr/>
            <p:nvPr/>
          </p:nvSpPr>
          <p:spPr>
            <a:xfrm>
              <a:off x="6089224" y="359977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5" name="Google Shape;495;p12"/>
            <p:cNvSpPr/>
            <p:nvPr/>
          </p:nvSpPr>
          <p:spPr>
            <a:xfrm>
              <a:off x="5734037" y="3659014"/>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6" name="Google Shape;496;p12"/>
            <p:cNvSpPr/>
            <p:nvPr/>
          </p:nvSpPr>
          <p:spPr>
            <a:xfrm>
              <a:off x="5793282" y="3659014"/>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7" name="Google Shape;497;p12"/>
            <p:cNvSpPr/>
            <p:nvPr/>
          </p:nvSpPr>
          <p:spPr>
            <a:xfrm>
              <a:off x="5852432" y="365901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8" name="Google Shape;498;p12"/>
            <p:cNvSpPr/>
            <p:nvPr/>
          </p:nvSpPr>
          <p:spPr>
            <a:xfrm>
              <a:off x="5911678" y="365901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9" name="Google Shape;499;p12"/>
            <p:cNvSpPr/>
            <p:nvPr/>
          </p:nvSpPr>
          <p:spPr>
            <a:xfrm>
              <a:off x="5970828" y="365901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0" name="Google Shape;500;p12"/>
            <p:cNvSpPr/>
            <p:nvPr/>
          </p:nvSpPr>
          <p:spPr>
            <a:xfrm>
              <a:off x="6030073" y="3659014"/>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1" name="Google Shape;501;p12"/>
            <p:cNvSpPr/>
            <p:nvPr/>
          </p:nvSpPr>
          <p:spPr>
            <a:xfrm>
              <a:off x="6089224" y="3659014"/>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2" name="Google Shape;502;p12"/>
            <p:cNvSpPr/>
            <p:nvPr/>
          </p:nvSpPr>
          <p:spPr>
            <a:xfrm>
              <a:off x="5734039" y="3718165"/>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3" name="Google Shape;503;p12"/>
            <p:cNvSpPr/>
            <p:nvPr/>
          </p:nvSpPr>
          <p:spPr>
            <a:xfrm>
              <a:off x="5793284" y="3718165"/>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4" name="Google Shape;504;p12"/>
            <p:cNvSpPr/>
            <p:nvPr/>
          </p:nvSpPr>
          <p:spPr>
            <a:xfrm>
              <a:off x="5852434" y="371816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5" name="Google Shape;505;p12"/>
            <p:cNvSpPr/>
            <p:nvPr/>
          </p:nvSpPr>
          <p:spPr>
            <a:xfrm>
              <a:off x="5911679" y="371816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6" name="Google Shape;506;p12"/>
            <p:cNvSpPr/>
            <p:nvPr/>
          </p:nvSpPr>
          <p:spPr>
            <a:xfrm>
              <a:off x="5970829" y="371816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7" name="Google Shape;507;p12"/>
            <p:cNvSpPr/>
            <p:nvPr/>
          </p:nvSpPr>
          <p:spPr>
            <a:xfrm>
              <a:off x="6030074" y="3718165"/>
              <a:ext cx="14097" cy="14096"/>
            </a:xfrm>
            <a:custGeom>
              <a:rect b="b" l="l" r="r" t="t"/>
              <a:pathLst>
                <a:path extrusionOk="0" h="14096" w="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8" name="Google Shape;508;p12"/>
            <p:cNvSpPr/>
            <p:nvPr/>
          </p:nvSpPr>
          <p:spPr>
            <a:xfrm>
              <a:off x="6089225" y="3718165"/>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9" name="Google Shape;509;p12"/>
            <p:cNvSpPr/>
            <p:nvPr/>
          </p:nvSpPr>
          <p:spPr>
            <a:xfrm>
              <a:off x="5734040" y="3777410"/>
              <a:ext cx="14192" cy="14096"/>
            </a:xfrm>
            <a:custGeom>
              <a:rect b="b" l="l" r="r" t="t"/>
              <a:pathLst>
                <a:path extrusionOk="0" h="14096" w="14192">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0" name="Google Shape;510;p12"/>
            <p:cNvSpPr/>
            <p:nvPr/>
          </p:nvSpPr>
          <p:spPr>
            <a:xfrm>
              <a:off x="5793285" y="3777410"/>
              <a:ext cx="14097" cy="14096"/>
            </a:xfrm>
            <a:custGeom>
              <a:rect b="b" l="l" r="r" t="t"/>
              <a:pathLst>
                <a:path extrusionOk="0" h="14096" w="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1" name="Google Shape;511;p12"/>
            <p:cNvSpPr/>
            <p:nvPr/>
          </p:nvSpPr>
          <p:spPr>
            <a:xfrm>
              <a:off x="5852436" y="3777408"/>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2" name="Google Shape;512;p12"/>
            <p:cNvSpPr/>
            <p:nvPr/>
          </p:nvSpPr>
          <p:spPr>
            <a:xfrm>
              <a:off x="5911683" y="3777408"/>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3" name="Google Shape;513;p12"/>
            <p:cNvSpPr/>
            <p:nvPr/>
          </p:nvSpPr>
          <p:spPr>
            <a:xfrm>
              <a:off x="5970835" y="3777408"/>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4" name="Google Shape;514;p12"/>
            <p:cNvSpPr/>
            <p:nvPr/>
          </p:nvSpPr>
          <p:spPr>
            <a:xfrm>
              <a:off x="6030082" y="3777410"/>
              <a:ext cx="14097" cy="14096"/>
            </a:xfrm>
            <a:custGeom>
              <a:rect b="b" l="l" r="r" t="t"/>
              <a:pathLst>
                <a:path extrusionOk="0" h="14096" w="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5" name="Google Shape;515;p12"/>
            <p:cNvSpPr/>
            <p:nvPr/>
          </p:nvSpPr>
          <p:spPr>
            <a:xfrm>
              <a:off x="6089231" y="3777408"/>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6" name="Google Shape;516;p12"/>
            <p:cNvSpPr/>
            <p:nvPr/>
          </p:nvSpPr>
          <p:spPr>
            <a:xfrm>
              <a:off x="6148476" y="3481374"/>
              <a:ext cx="14097" cy="14096"/>
            </a:xfrm>
            <a:custGeom>
              <a:rect b="b" l="l" r="r" t="t"/>
              <a:pathLst>
                <a:path extrusionOk="0" h="14096" w="14097">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7" name="Google Shape;517;p12"/>
            <p:cNvSpPr/>
            <p:nvPr/>
          </p:nvSpPr>
          <p:spPr>
            <a:xfrm>
              <a:off x="6207627"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8" name="Google Shape;518;p12"/>
            <p:cNvSpPr/>
            <p:nvPr/>
          </p:nvSpPr>
          <p:spPr>
            <a:xfrm>
              <a:off x="6266872" y="3481374"/>
              <a:ext cx="14096" cy="14096"/>
            </a:xfrm>
            <a:custGeom>
              <a:rect b="b" l="l" r="r" t="t"/>
              <a:pathLst>
                <a:path extrusionOk="0" h="14096" w="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9" name="Google Shape;519;p12"/>
            <p:cNvSpPr/>
            <p:nvPr/>
          </p:nvSpPr>
          <p:spPr>
            <a:xfrm>
              <a:off x="6326022"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0" name="Google Shape;520;p12"/>
            <p:cNvSpPr/>
            <p:nvPr/>
          </p:nvSpPr>
          <p:spPr>
            <a:xfrm>
              <a:off x="6385268" y="3481374"/>
              <a:ext cx="14096" cy="14096"/>
            </a:xfrm>
            <a:custGeom>
              <a:rect b="b" l="l" r="r" t="t"/>
              <a:pathLst>
                <a:path extrusionOk="0" h="14096" w="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1" name="Google Shape;521;p12"/>
            <p:cNvSpPr/>
            <p:nvPr/>
          </p:nvSpPr>
          <p:spPr>
            <a:xfrm>
              <a:off x="6444417" y="3481373"/>
              <a:ext cx="14096" cy="14097"/>
            </a:xfrm>
            <a:custGeom>
              <a:rect b="b" l="l" r="r" t="t"/>
              <a:pathLst>
                <a:path extrusionOk="0" h="14097" w="14096">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2" name="Google Shape;522;p12"/>
            <p:cNvSpPr/>
            <p:nvPr/>
          </p:nvSpPr>
          <p:spPr>
            <a:xfrm>
              <a:off x="6148476" y="3540622"/>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3" name="Google Shape;523;p12"/>
            <p:cNvSpPr/>
            <p:nvPr/>
          </p:nvSpPr>
          <p:spPr>
            <a:xfrm>
              <a:off x="6207627" y="3540623"/>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4" name="Google Shape;524;p12"/>
            <p:cNvSpPr/>
            <p:nvPr/>
          </p:nvSpPr>
          <p:spPr>
            <a:xfrm>
              <a:off x="6266872" y="3540626"/>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5" name="Google Shape;525;p12"/>
            <p:cNvSpPr/>
            <p:nvPr/>
          </p:nvSpPr>
          <p:spPr>
            <a:xfrm>
              <a:off x="6326022" y="3540627"/>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6" name="Google Shape;526;p12"/>
            <p:cNvSpPr/>
            <p:nvPr/>
          </p:nvSpPr>
          <p:spPr>
            <a:xfrm>
              <a:off x="6385268" y="354063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7" name="Google Shape;527;p12"/>
            <p:cNvSpPr/>
            <p:nvPr/>
          </p:nvSpPr>
          <p:spPr>
            <a:xfrm>
              <a:off x="6444417" y="3540631"/>
              <a:ext cx="14096" cy="14097"/>
            </a:xfrm>
            <a:custGeom>
              <a:rect b="b" l="l" r="r" t="t"/>
              <a:pathLst>
                <a:path extrusionOk="0" h="14097" w="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8" name="Google Shape;528;p12"/>
            <p:cNvSpPr/>
            <p:nvPr/>
          </p:nvSpPr>
          <p:spPr>
            <a:xfrm>
              <a:off x="6148476" y="3599781"/>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9" name="Google Shape;529;p12"/>
            <p:cNvSpPr/>
            <p:nvPr/>
          </p:nvSpPr>
          <p:spPr>
            <a:xfrm>
              <a:off x="6207627" y="3599781"/>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0" name="Google Shape;530;p12"/>
            <p:cNvSpPr/>
            <p:nvPr/>
          </p:nvSpPr>
          <p:spPr>
            <a:xfrm>
              <a:off x="6266872" y="3599781"/>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1" name="Google Shape;531;p12"/>
            <p:cNvSpPr/>
            <p:nvPr/>
          </p:nvSpPr>
          <p:spPr>
            <a:xfrm>
              <a:off x="6326022" y="3599781"/>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2" name="Google Shape;532;p12"/>
            <p:cNvSpPr/>
            <p:nvPr/>
          </p:nvSpPr>
          <p:spPr>
            <a:xfrm>
              <a:off x="6385268" y="3599780"/>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3" name="Google Shape;533;p12"/>
            <p:cNvSpPr/>
            <p:nvPr/>
          </p:nvSpPr>
          <p:spPr>
            <a:xfrm>
              <a:off x="6444417" y="3599782"/>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4" name="Google Shape;534;p12"/>
            <p:cNvSpPr/>
            <p:nvPr/>
          </p:nvSpPr>
          <p:spPr>
            <a:xfrm>
              <a:off x="6148476" y="3659026"/>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5" name="Google Shape;535;p12"/>
            <p:cNvSpPr/>
            <p:nvPr/>
          </p:nvSpPr>
          <p:spPr>
            <a:xfrm>
              <a:off x="6207627" y="365902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6" name="Google Shape;536;p12"/>
            <p:cNvSpPr/>
            <p:nvPr/>
          </p:nvSpPr>
          <p:spPr>
            <a:xfrm>
              <a:off x="6266872" y="3659026"/>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7" name="Google Shape;537;p12"/>
            <p:cNvSpPr/>
            <p:nvPr/>
          </p:nvSpPr>
          <p:spPr>
            <a:xfrm>
              <a:off x="6326022" y="365902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8" name="Google Shape;538;p12"/>
            <p:cNvSpPr/>
            <p:nvPr/>
          </p:nvSpPr>
          <p:spPr>
            <a:xfrm>
              <a:off x="6385268" y="365902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9" name="Google Shape;539;p12"/>
            <p:cNvSpPr/>
            <p:nvPr/>
          </p:nvSpPr>
          <p:spPr>
            <a:xfrm>
              <a:off x="6444417" y="365902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0" name="Google Shape;540;p12"/>
            <p:cNvSpPr/>
            <p:nvPr/>
          </p:nvSpPr>
          <p:spPr>
            <a:xfrm>
              <a:off x="6148476" y="3718177"/>
              <a:ext cx="14097" cy="14096"/>
            </a:xfrm>
            <a:custGeom>
              <a:rect b="b" l="l" r="r" t="t"/>
              <a:pathLst>
                <a:path extrusionOk="0" h="14096" w="14097">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1" name="Google Shape;541;p12"/>
            <p:cNvSpPr/>
            <p:nvPr/>
          </p:nvSpPr>
          <p:spPr>
            <a:xfrm>
              <a:off x="6207627" y="3718177"/>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2" name="Google Shape;542;p12"/>
            <p:cNvSpPr/>
            <p:nvPr/>
          </p:nvSpPr>
          <p:spPr>
            <a:xfrm>
              <a:off x="6266872" y="3718177"/>
              <a:ext cx="14096" cy="14096"/>
            </a:xfrm>
            <a:custGeom>
              <a:rect b="b" l="l" r="r" t="t"/>
              <a:pathLst>
                <a:path extrusionOk="0" h="14096" w="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3" name="Google Shape;543;p12"/>
            <p:cNvSpPr/>
            <p:nvPr/>
          </p:nvSpPr>
          <p:spPr>
            <a:xfrm>
              <a:off x="6326022" y="3718177"/>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4" name="Google Shape;544;p12"/>
            <p:cNvSpPr/>
            <p:nvPr/>
          </p:nvSpPr>
          <p:spPr>
            <a:xfrm>
              <a:off x="6385268" y="3718172"/>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5" name="Google Shape;545;p12"/>
            <p:cNvSpPr/>
            <p:nvPr/>
          </p:nvSpPr>
          <p:spPr>
            <a:xfrm>
              <a:off x="6444417" y="3718176"/>
              <a:ext cx="14096" cy="14096"/>
            </a:xfrm>
            <a:custGeom>
              <a:rect b="b" l="l" r="r" t="t"/>
              <a:pathLst>
                <a:path extrusionOk="0" h="14096" w="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6" name="Google Shape;546;p12"/>
            <p:cNvSpPr/>
            <p:nvPr/>
          </p:nvSpPr>
          <p:spPr>
            <a:xfrm>
              <a:off x="6148472" y="3777419"/>
              <a:ext cx="14097" cy="14099"/>
            </a:xfrm>
            <a:custGeom>
              <a:rect b="b" l="l" r="r" t="t"/>
              <a:pathLst>
                <a:path extrusionOk="0" h="14099" w="14097">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7" name="Google Shape;547;p12"/>
            <p:cNvSpPr/>
            <p:nvPr/>
          </p:nvSpPr>
          <p:spPr>
            <a:xfrm>
              <a:off x="6207622" y="3777419"/>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8" name="Google Shape;548;p12"/>
            <p:cNvSpPr/>
            <p:nvPr/>
          </p:nvSpPr>
          <p:spPr>
            <a:xfrm>
              <a:off x="6266868" y="3777419"/>
              <a:ext cx="14096" cy="14099"/>
            </a:xfrm>
            <a:custGeom>
              <a:rect b="b" l="l" r="r" t="t"/>
              <a:pathLst>
                <a:path extrusionOk="0" h="14099" w="14096">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9" name="Google Shape;549;p12"/>
            <p:cNvSpPr/>
            <p:nvPr/>
          </p:nvSpPr>
          <p:spPr>
            <a:xfrm>
              <a:off x="6326024" y="3777383"/>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0" name="Google Shape;550;p12"/>
            <p:cNvSpPr/>
            <p:nvPr/>
          </p:nvSpPr>
          <p:spPr>
            <a:xfrm>
              <a:off x="6385287" y="3777429"/>
              <a:ext cx="14096" cy="14099"/>
            </a:xfrm>
            <a:custGeom>
              <a:rect b="b" l="l" r="r" t="t"/>
              <a:pathLst>
                <a:path extrusionOk="0" h="14099" w="14096">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1" name="Google Shape;551;p12"/>
            <p:cNvSpPr/>
            <p:nvPr/>
          </p:nvSpPr>
          <p:spPr>
            <a:xfrm>
              <a:off x="6444424" y="3777424"/>
              <a:ext cx="14096" cy="14096"/>
            </a:xfrm>
            <a:custGeom>
              <a:rect b="b" l="l" r="r" t="t"/>
              <a:pathLst>
                <a:path extrusionOk="0" h="14096" w="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552" name="Google Shape;552;p12"/>
          <p:cNvSpPr txBox="1"/>
          <p:nvPr>
            <p:ph idx="1" type="body"/>
          </p:nvPr>
        </p:nvSpPr>
        <p:spPr>
          <a:xfrm>
            <a:off x="6477270" y="1130846"/>
            <a:ext cx="4974771"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Arial"/>
              <a:buChar char="•"/>
            </a:pPr>
            <a:r>
              <a:rPr b="0" i="0" lang="en-GB">
                <a:solidFill>
                  <a:schemeClr val="lt1"/>
                </a:solidFill>
                <a:latin typeface="Montserrat"/>
                <a:ea typeface="Montserrat"/>
                <a:cs typeface="Montserrat"/>
                <a:sym typeface="Montserrat"/>
              </a:rPr>
              <a:t>Round belt</a:t>
            </a:r>
            <a:endParaRPr/>
          </a:p>
          <a:p>
            <a:pPr indent="-228600" lvl="0" marL="228600" rtl="0" algn="l">
              <a:lnSpc>
                <a:spcPct val="90000"/>
              </a:lnSpc>
              <a:spcBef>
                <a:spcPts val="1000"/>
              </a:spcBef>
              <a:spcAft>
                <a:spcPts val="0"/>
              </a:spcAft>
              <a:buClr>
                <a:schemeClr val="lt1"/>
              </a:buClr>
              <a:buSzPts val="2800"/>
              <a:buFont typeface="Arial"/>
              <a:buChar char="•"/>
            </a:pPr>
            <a:r>
              <a:rPr b="0" i="0" lang="en-GB">
                <a:solidFill>
                  <a:schemeClr val="lt1"/>
                </a:solidFill>
                <a:latin typeface="Montserrat"/>
                <a:ea typeface="Montserrat"/>
                <a:cs typeface="Montserrat"/>
                <a:sym typeface="Montserrat"/>
              </a:rPr>
              <a:t>Flat belt</a:t>
            </a:r>
            <a:endParaRPr/>
          </a:p>
          <a:p>
            <a:pPr indent="-228600" lvl="0" marL="228600" rtl="0" algn="l">
              <a:lnSpc>
                <a:spcPct val="90000"/>
              </a:lnSpc>
              <a:spcBef>
                <a:spcPts val="1000"/>
              </a:spcBef>
              <a:spcAft>
                <a:spcPts val="0"/>
              </a:spcAft>
              <a:buClr>
                <a:schemeClr val="lt1"/>
              </a:buClr>
              <a:buSzPts val="2800"/>
              <a:buFont typeface="Arial"/>
              <a:buChar char="•"/>
            </a:pPr>
            <a:r>
              <a:rPr b="0" i="0" lang="en-GB">
                <a:solidFill>
                  <a:schemeClr val="lt1"/>
                </a:solidFill>
                <a:latin typeface="Montserrat"/>
                <a:ea typeface="Montserrat"/>
                <a:cs typeface="Montserrat"/>
                <a:sym typeface="Montserrat"/>
              </a:rPr>
              <a:t>V belt</a:t>
            </a:r>
            <a:endParaRPr/>
          </a:p>
          <a:p>
            <a:pPr indent="-228600" lvl="0" marL="228600" rtl="0" algn="l">
              <a:lnSpc>
                <a:spcPct val="90000"/>
              </a:lnSpc>
              <a:spcBef>
                <a:spcPts val="1000"/>
              </a:spcBef>
              <a:spcAft>
                <a:spcPts val="0"/>
              </a:spcAft>
              <a:buClr>
                <a:schemeClr val="lt1"/>
              </a:buClr>
              <a:buSzPts val="2800"/>
              <a:buFont typeface="Arial"/>
              <a:buChar char="•"/>
            </a:pPr>
            <a:r>
              <a:rPr b="0" i="0" lang="en-GB">
                <a:solidFill>
                  <a:schemeClr val="lt1"/>
                </a:solidFill>
                <a:latin typeface="Montserrat"/>
                <a:ea typeface="Montserrat"/>
                <a:cs typeface="Montserrat"/>
                <a:sym typeface="Montserrat"/>
              </a:rPr>
              <a:t>Toothed belt</a:t>
            </a:r>
            <a:endParaRPr/>
          </a:p>
          <a:p>
            <a:pPr indent="-228600" lvl="0" marL="228600" rtl="0" algn="l">
              <a:lnSpc>
                <a:spcPct val="90000"/>
              </a:lnSpc>
              <a:spcBef>
                <a:spcPts val="1000"/>
              </a:spcBef>
              <a:spcAft>
                <a:spcPts val="0"/>
              </a:spcAft>
              <a:buClr>
                <a:schemeClr val="lt1"/>
              </a:buClr>
              <a:buSzPts val="2800"/>
              <a:buFont typeface="Arial"/>
              <a:buChar char="•"/>
            </a:pPr>
            <a:r>
              <a:rPr b="0" i="0" lang="en-GB">
                <a:solidFill>
                  <a:schemeClr val="lt1"/>
                </a:solidFill>
                <a:latin typeface="Montserrat"/>
                <a:ea typeface="Montserrat"/>
                <a:cs typeface="Montserrat"/>
                <a:sym typeface="Montserrat"/>
              </a:rPr>
              <a:t>Link belt</a:t>
            </a:r>
            <a:endParaRPr/>
          </a:p>
          <a:p>
            <a:pPr indent="0" lvl="0" marL="0" rtl="0" algn="l">
              <a:lnSpc>
                <a:spcPct val="90000"/>
              </a:lnSpc>
              <a:spcBef>
                <a:spcPts val="1000"/>
              </a:spcBef>
              <a:spcAft>
                <a:spcPts val="0"/>
              </a:spcAft>
              <a:buClr>
                <a:schemeClr val="dk1"/>
              </a:buClr>
              <a:buSzPts val="2800"/>
              <a:buNone/>
            </a:pPr>
            <a:r>
              <a:t/>
            </a:r>
            <a:endParaRPr>
              <a:solidFill>
                <a:schemeClr val="lt1"/>
              </a:solidFill>
            </a:endParaRPr>
          </a:p>
        </p:txBody>
      </p:sp>
      <p:pic>
        <p:nvPicPr>
          <p:cNvPr id="553" name="Google Shape;553;p12"/>
          <p:cNvPicPr preferRelativeResize="0"/>
          <p:nvPr/>
        </p:nvPicPr>
        <p:blipFill rotWithShape="1">
          <a:blip r:embed="rId3">
            <a:alphaModFix/>
          </a:blip>
          <a:srcRect b="0" l="0" r="0" t="0"/>
          <a:stretch/>
        </p:blipFill>
        <p:spPr>
          <a:xfrm>
            <a:off x="9587845" y="11607"/>
            <a:ext cx="2604155" cy="576457"/>
          </a:xfrm>
          <a:prstGeom prst="rect">
            <a:avLst/>
          </a:prstGeom>
          <a:noFill/>
          <a:ln>
            <a:noFill/>
          </a:ln>
        </p:spPr>
      </p:pic>
      <p:pic>
        <p:nvPicPr>
          <p:cNvPr descr="Εικόνα που περιέχει κείμενο&#10;&#10;Περιγραφή που δημιουργήθηκε αυτόματα" id="554" name="Google Shape;554;p12"/>
          <p:cNvPicPr preferRelativeResize="0"/>
          <p:nvPr/>
        </p:nvPicPr>
        <p:blipFill rotWithShape="1">
          <a:blip r:embed="rId4">
            <a:alphaModFix/>
          </a:blip>
          <a:srcRect b="0" l="0" r="0" t="0"/>
          <a:stretch/>
        </p:blipFill>
        <p:spPr>
          <a:xfrm>
            <a:off x="9934280" y="6248651"/>
            <a:ext cx="2257720" cy="6093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8" name="Shape 558"/>
        <p:cNvGrpSpPr/>
        <p:nvPr/>
      </p:nvGrpSpPr>
      <p:grpSpPr>
        <a:xfrm>
          <a:off x="0" y="0"/>
          <a:ext cx="0" cy="0"/>
          <a:chOff x="0" y="0"/>
          <a:chExt cx="0" cy="0"/>
        </a:xfrm>
      </p:grpSpPr>
      <p:sp>
        <p:nvSpPr>
          <p:cNvPr id="559" name="Google Shape;559;p13"/>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560" name="Google Shape;560;p13"/>
          <p:cNvSpPr txBox="1"/>
          <p:nvPr>
            <p:ph type="title"/>
          </p:nvPr>
        </p:nvSpPr>
        <p:spPr>
          <a:xfrm>
            <a:off x="838200" y="669925"/>
            <a:ext cx="4508946" cy="1325563"/>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Play"/>
              <a:buNone/>
            </a:pPr>
            <a:r>
              <a:rPr lang="en-GB">
                <a:solidFill>
                  <a:schemeClr val="lt1"/>
                </a:solidFill>
              </a:rPr>
              <a:t>Round belt</a:t>
            </a:r>
            <a:br>
              <a:rPr lang="en-GB">
                <a:solidFill>
                  <a:schemeClr val="lt1"/>
                </a:solidFill>
              </a:rPr>
            </a:br>
            <a:endParaRPr>
              <a:solidFill>
                <a:schemeClr val="lt1"/>
              </a:solidFill>
            </a:endParaRPr>
          </a:p>
        </p:txBody>
      </p:sp>
      <p:cxnSp>
        <p:nvCxnSpPr>
          <p:cNvPr id="561" name="Google Shape;561;p13"/>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562" name="Google Shape;562;p13"/>
          <p:cNvSpPr txBox="1"/>
          <p:nvPr>
            <p:ph idx="1" type="body"/>
          </p:nvPr>
        </p:nvSpPr>
        <p:spPr>
          <a:xfrm>
            <a:off x="1392667" y="2398957"/>
            <a:ext cx="9406666" cy="3526144"/>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chemeClr val="lt1"/>
              </a:buClr>
              <a:buSzPct val="100000"/>
              <a:buNone/>
            </a:pPr>
            <a:r>
              <a:rPr lang="en-GB" sz="2000">
                <a:solidFill>
                  <a:schemeClr val="lt1"/>
                </a:solidFill>
              </a:rPr>
              <a:t>Round belts, sometimes referred to as endless drive or O-ring belts, have a circular cross section and are made to slide into pulleys' U- or V-shaped grooves. Due to their versatility, these belts are used in many different industries' motion control and power transmission systems.</a:t>
            </a:r>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Round belts have the advantage of being able to twist and turn a lot, which makes them good for situations where the belts come into contact with several pulleys. They ensure effective performance in intricate belt routing circumstances by having the ability to transmit power and provide friction from any region of their circular surface.</a:t>
            </a:r>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Round belts distribute torque through palpation when used with V-groove pulleys, increasing friction. However, low torque conditions are when they work best. Round belts offer versatility in installation and customisation since they can be bought in different lengths or cut to size and attached with staples, metal connectors, glue, or welding.</a:t>
            </a:r>
            <a:endParaRPr/>
          </a:p>
        </p:txBody>
      </p:sp>
      <p:sp>
        <p:nvSpPr>
          <p:cNvPr id="563" name="Google Shape;563;p13"/>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564" name="Google Shape;564;p13"/>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565" name="Google Shape;565;p13"/>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9" name="Shape 569"/>
        <p:cNvGrpSpPr/>
        <p:nvPr/>
      </p:nvGrpSpPr>
      <p:grpSpPr>
        <a:xfrm>
          <a:off x="0" y="0"/>
          <a:ext cx="0" cy="0"/>
          <a:chOff x="0" y="0"/>
          <a:chExt cx="0" cy="0"/>
        </a:xfrm>
      </p:grpSpPr>
      <p:sp>
        <p:nvSpPr>
          <p:cNvPr id="570" name="Google Shape;570;p14"/>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571" name="Google Shape;571;p14"/>
          <p:cNvSpPr txBox="1"/>
          <p:nvPr>
            <p:ph type="title"/>
          </p:nvPr>
        </p:nvSpPr>
        <p:spPr>
          <a:xfrm>
            <a:off x="838199" y="688267"/>
            <a:ext cx="5847735" cy="1338074"/>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Play"/>
              <a:buNone/>
            </a:pPr>
            <a:r>
              <a:rPr lang="en-GB">
                <a:solidFill>
                  <a:schemeClr val="lt1"/>
                </a:solidFill>
              </a:rPr>
              <a:t>Advantages </a:t>
            </a:r>
            <a:br>
              <a:rPr lang="en-GB">
                <a:solidFill>
                  <a:schemeClr val="lt1"/>
                </a:solidFill>
              </a:rPr>
            </a:br>
            <a:r>
              <a:rPr lang="en-GB">
                <a:solidFill>
                  <a:schemeClr val="lt1"/>
                </a:solidFill>
              </a:rPr>
              <a:t>of Round belt</a:t>
            </a:r>
            <a:endParaRPr/>
          </a:p>
        </p:txBody>
      </p:sp>
      <p:cxnSp>
        <p:nvCxnSpPr>
          <p:cNvPr id="572" name="Google Shape;572;p14"/>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573" name="Google Shape;573;p14"/>
          <p:cNvSpPr txBox="1"/>
          <p:nvPr>
            <p:ph idx="1" type="body"/>
          </p:nvPr>
        </p:nvSpPr>
        <p:spPr>
          <a:xfrm>
            <a:off x="1392667" y="2141534"/>
            <a:ext cx="9406666" cy="400735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lt1"/>
              </a:buClr>
              <a:buSzPct val="100000"/>
              <a:buNone/>
            </a:pPr>
            <a:r>
              <a:rPr lang="en-GB" sz="2000">
                <a:solidFill>
                  <a:schemeClr val="lt1"/>
                </a:solidFill>
              </a:rPr>
              <a:t>Versatility: Round belts come in a range of sizes, hues, and textures, and they may be tailored to match different pulley sizes and shapes to meet a variety of application needs.</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Durability: These belts are appropriate for severe industrial applications due to their well-known strength and resilience.</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Low Fraying: Round belts have a long lifespan and dependability because they don't fray.</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Economical: They provide an affordable option for motion control and power transfer requirements.</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Simple Cleaning and Maintenance: Round belts' ease of cleaning and maintenance adds to their durability and effectiveness.</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Non-Marking: They are appropriate for situations where cleanliness is crucial because they do not leave marks on surfaces.</a:t>
            </a:r>
            <a:endParaRPr/>
          </a:p>
        </p:txBody>
      </p:sp>
      <p:sp>
        <p:nvSpPr>
          <p:cNvPr id="574" name="Google Shape;574;p14"/>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575" name="Google Shape;575;p14"/>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576" name="Google Shape;576;p14"/>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0" name="Shape 580"/>
        <p:cNvGrpSpPr/>
        <p:nvPr/>
      </p:nvGrpSpPr>
      <p:grpSpPr>
        <a:xfrm>
          <a:off x="0" y="0"/>
          <a:ext cx="0" cy="0"/>
          <a:chOff x="0" y="0"/>
          <a:chExt cx="0" cy="0"/>
        </a:xfrm>
      </p:grpSpPr>
      <p:sp>
        <p:nvSpPr>
          <p:cNvPr id="581" name="Google Shape;581;p15"/>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582" name="Google Shape;582;p15"/>
          <p:cNvSpPr txBox="1"/>
          <p:nvPr>
            <p:ph type="title"/>
          </p:nvPr>
        </p:nvSpPr>
        <p:spPr>
          <a:xfrm>
            <a:off x="838200" y="669926"/>
            <a:ext cx="4508946" cy="824578"/>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Flat belt</a:t>
            </a:r>
            <a:endParaRPr>
              <a:solidFill>
                <a:schemeClr val="lt1"/>
              </a:solidFill>
            </a:endParaRPr>
          </a:p>
        </p:txBody>
      </p:sp>
      <p:cxnSp>
        <p:nvCxnSpPr>
          <p:cNvPr id="583" name="Google Shape;583;p15"/>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584" name="Google Shape;584;p15"/>
          <p:cNvSpPr txBox="1"/>
          <p:nvPr>
            <p:ph idx="1" type="body"/>
          </p:nvPr>
        </p:nvSpPr>
        <p:spPr>
          <a:xfrm>
            <a:off x="1392667" y="2398957"/>
            <a:ext cx="9406666" cy="3526144"/>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90000"/>
              </a:lnSpc>
              <a:spcBef>
                <a:spcPts val="0"/>
              </a:spcBef>
              <a:spcAft>
                <a:spcPts val="0"/>
              </a:spcAft>
              <a:buClr>
                <a:schemeClr val="lt1"/>
              </a:buClr>
              <a:buSzPct val="100000"/>
              <a:buNone/>
            </a:pPr>
            <a:r>
              <a:rPr lang="en-GB" sz="2000">
                <a:solidFill>
                  <a:schemeClr val="lt1"/>
                </a:solidFill>
              </a:rPr>
              <a:t>Flat belts are among the most often used industrial belt types because of their effectiveness and versatility. Flat belts have a rectangular cross section, rest on flat pulleys, and depending on the design, can transmit power from one or both sides. They are extensively used in a wide range of industrial machinery, including water pumps, sawmills, fans, belt conveyors, separators, compressors, and grinders.</a:t>
            </a:r>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At first, flat belt applications were the main usage for leather belts. But over time, the popularity of leather belts has decreased due to the development of other materials like rubber and synthetic polymers. Rubber and synthetic polymers are the most common materials used to make modern flat belts, which provide improved performance and durability.</a:t>
            </a:r>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Power is also transferred between shafts using thin flat belts, often known as flat high-strength belts or short infinitely woven belts. These belts transfer force through the pulleys' frictional output while the pulleys rotate in the same direction. While high-strength flat belts reduce the load on shaft bearings by eliminating the requirement for high belt tension, woven endless belts are useful for applications requiring less vibration on the driven pulley.</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p:txBody>
      </p:sp>
      <p:sp>
        <p:nvSpPr>
          <p:cNvPr id="585" name="Google Shape;585;p15"/>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586" name="Google Shape;586;p15"/>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587" name="Google Shape;587;p15"/>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1" name="Shape 591"/>
        <p:cNvGrpSpPr/>
        <p:nvPr/>
      </p:nvGrpSpPr>
      <p:grpSpPr>
        <a:xfrm>
          <a:off x="0" y="0"/>
          <a:ext cx="0" cy="0"/>
          <a:chOff x="0" y="0"/>
          <a:chExt cx="0" cy="0"/>
        </a:xfrm>
      </p:grpSpPr>
      <p:sp>
        <p:nvSpPr>
          <p:cNvPr id="592" name="Google Shape;592;p16"/>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593" name="Google Shape;593;p16"/>
          <p:cNvSpPr txBox="1"/>
          <p:nvPr>
            <p:ph type="title"/>
          </p:nvPr>
        </p:nvSpPr>
        <p:spPr>
          <a:xfrm>
            <a:off x="838199" y="688267"/>
            <a:ext cx="5847735" cy="1338074"/>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Play"/>
              <a:buNone/>
            </a:pPr>
            <a:r>
              <a:rPr lang="en-GB">
                <a:solidFill>
                  <a:schemeClr val="lt1"/>
                </a:solidFill>
              </a:rPr>
              <a:t>Advantages </a:t>
            </a:r>
            <a:br>
              <a:rPr lang="en-GB">
                <a:solidFill>
                  <a:schemeClr val="lt1"/>
                </a:solidFill>
              </a:rPr>
            </a:br>
            <a:r>
              <a:rPr lang="en-GB">
                <a:solidFill>
                  <a:schemeClr val="lt1"/>
                </a:solidFill>
              </a:rPr>
              <a:t>of Flat belt</a:t>
            </a:r>
            <a:endParaRPr/>
          </a:p>
        </p:txBody>
      </p:sp>
      <p:cxnSp>
        <p:nvCxnSpPr>
          <p:cNvPr id="594" name="Google Shape;594;p16"/>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595" name="Google Shape;595;p16"/>
          <p:cNvSpPr txBox="1"/>
          <p:nvPr>
            <p:ph idx="1" type="body"/>
          </p:nvPr>
        </p:nvSpPr>
        <p:spPr>
          <a:xfrm>
            <a:off x="1392667" y="2141534"/>
            <a:ext cx="9406666" cy="400735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lt1"/>
              </a:buClr>
              <a:buSzPct val="100000"/>
              <a:buNone/>
            </a:pPr>
            <a:r>
              <a:rPr lang="en-GB" sz="2000">
                <a:solidFill>
                  <a:schemeClr val="lt1"/>
                </a:solidFill>
              </a:rPr>
              <a:t>High Power Transmission: Flat belts are appropriate for demanding industrial applications because they can transmit high power at high belt speeds.</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Low Noise Operation: They create a quieter working atmosphere by operating with little noise.</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High Efficiency: Flat belts ensure effective power transfer with efficiency levels as high as 98%.</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little Bending Loss: The little bending loss produced by their small bending cross-section increases overall efficiency.</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High Flexibility: The high flexibility of flat belts enables quick installation and seamless operation.</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Long Service Life: They are durable and dependable in part because of their long service life and decent ability to withstand dust and grime.</a:t>
            </a:r>
            <a:endParaRPr/>
          </a:p>
        </p:txBody>
      </p:sp>
      <p:sp>
        <p:nvSpPr>
          <p:cNvPr id="596" name="Google Shape;596;p16"/>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597" name="Google Shape;597;p16"/>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598" name="Google Shape;598;p16"/>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2" name="Shape 602"/>
        <p:cNvGrpSpPr/>
        <p:nvPr/>
      </p:nvGrpSpPr>
      <p:grpSpPr>
        <a:xfrm>
          <a:off x="0" y="0"/>
          <a:ext cx="0" cy="0"/>
          <a:chOff x="0" y="0"/>
          <a:chExt cx="0" cy="0"/>
        </a:xfrm>
      </p:grpSpPr>
      <p:sp>
        <p:nvSpPr>
          <p:cNvPr id="603" name="Google Shape;603;p17"/>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04" name="Google Shape;604;p17"/>
          <p:cNvSpPr txBox="1"/>
          <p:nvPr>
            <p:ph type="title"/>
          </p:nvPr>
        </p:nvSpPr>
        <p:spPr>
          <a:xfrm>
            <a:off x="838200" y="669926"/>
            <a:ext cx="4508946" cy="824578"/>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V belt</a:t>
            </a:r>
            <a:endParaRPr/>
          </a:p>
        </p:txBody>
      </p:sp>
      <p:cxnSp>
        <p:nvCxnSpPr>
          <p:cNvPr id="605" name="Google Shape;605;p17"/>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606" name="Google Shape;606;p17"/>
          <p:cNvSpPr txBox="1"/>
          <p:nvPr>
            <p:ph idx="1" type="body"/>
          </p:nvPr>
        </p:nvSpPr>
        <p:spPr>
          <a:xfrm>
            <a:off x="1392667" y="2147615"/>
            <a:ext cx="9406666" cy="3875864"/>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lt1"/>
              </a:buClr>
              <a:buSzPct val="100000"/>
              <a:buNone/>
            </a:pPr>
            <a:r>
              <a:rPr lang="en-GB" sz="2000">
                <a:solidFill>
                  <a:schemeClr val="lt1"/>
                </a:solidFill>
              </a:rPr>
              <a:t>Nowadays, the most popular belt type utilized in industrial applications is the V belt, which has a cross-sectional form resembling an isosceles trapezoid. These belts slide into sheaves' and pulleys' grooves, and because of their V-shaped construction, which increases the area of contact between the belt and the pulley, they can transmit more power while having the same dimensions.</a:t>
            </a:r>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They are frequently used in non-industrial settings and in a variety of machine tools, including drills, milling machines, lathes, and power tools. V belts are excellent in transmitting power across shorter distances between shafts because of their small size and effective power transmission capabilities.</a:t>
            </a:r>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Furthermore, there are two unique varieties of V belts that require additional discussion:</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228600" lvl="0" marL="228600" rtl="0" algn="l">
              <a:lnSpc>
                <a:spcPct val="90000"/>
              </a:lnSpc>
              <a:spcBef>
                <a:spcPts val="1000"/>
              </a:spcBef>
              <a:spcAft>
                <a:spcPts val="0"/>
              </a:spcAft>
              <a:buClr>
                <a:schemeClr val="lt1"/>
              </a:buClr>
              <a:buSzPct val="100000"/>
              <a:buChar char="•"/>
            </a:pPr>
            <a:r>
              <a:rPr lang="en-GB" sz="2000">
                <a:solidFill>
                  <a:schemeClr val="lt1"/>
                </a:solidFill>
              </a:rPr>
              <a:t>Hex Belts: These belts have a hexagonal shape and can be wedged into pulleys from both sides. They are created by gluing the top surfaces of two V belts together. Applications involving one or more reverse bends are perfect for them.</a:t>
            </a:r>
            <a:endParaRPr/>
          </a:p>
          <a:p>
            <a:pPr indent="-120650" lvl="0" marL="228600" rtl="0" algn="l">
              <a:lnSpc>
                <a:spcPct val="90000"/>
              </a:lnSpc>
              <a:spcBef>
                <a:spcPts val="1000"/>
              </a:spcBef>
              <a:spcAft>
                <a:spcPts val="0"/>
              </a:spcAft>
              <a:buClr>
                <a:schemeClr val="dk1"/>
              </a:buClr>
              <a:buSzPct val="100000"/>
              <a:buNone/>
            </a:pPr>
            <a:r>
              <a:t/>
            </a:r>
            <a:endParaRPr sz="2000">
              <a:solidFill>
                <a:schemeClr val="lt1"/>
              </a:solidFill>
            </a:endParaRPr>
          </a:p>
          <a:p>
            <a:pPr indent="-228600" lvl="0" marL="228600" rtl="0" algn="l">
              <a:lnSpc>
                <a:spcPct val="90000"/>
              </a:lnSpc>
              <a:spcBef>
                <a:spcPts val="1000"/>
              </a:spcBef>
              <a:spcAft>
                <a:spcPts val="0"/>
              </a:spcAft>
              <a:buClr>
                <a:schemeClr val="lt1"/>
              </a:buClr>
              <a:buSzPct val="100000"/>
              <a:buChar char="•"/>
            </a:pPr>
            <a:r>
              <a:rPr lang="en-GB" sz="2000">
                <a:solidFill>
                  <a:schemeClr val="lt1"/>
                </a:solidFill>
              </a:rPr>
              <a:t>Kraftbands: A unique kind of V belt, kraftbands give the impression that multiple V belts are joined side by side at their upper ends. By expanding the power transmission contact area, they can serve as numerous belts in one, providing increased strength and efficiency.</a:t>
            </a:r>
            <a:endParaRPr/>
          </a:p>
        </p:txBody>
      </p:sp>
      <p:sp>
        <p:nvSpPr>
          <p:cNvPr id="607" name="Google Shape;607;p17"/>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08" name="Google Shape;608;p17"/>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609" name="Google Shape;609;p17"/>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3" name="Shape 613"/>
        <p:cNvGrpSpPr/>
        <p:nvPr/>
      </p:nvGrpSpPr>
      <p:grpSpPr>
        <a:xfrm>
          <a:off x="0" y="0"/>
          <a:ext cx="0" cy="0"/>
          <a:chOff x="0" y="0"/>
          <a:chExt cx="0" cy="0"/>
        </a:xfrm>
      </p:grpSpPr>
      <p:sp>
        <p:nvSpPr>
          <p:cNvPr id="614" name="Google Shape;614;p18"/>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15" name="Google Shape;615;p18"/>
          <p:cNvSpPr txBox="1"/>
          <p:nvPr>
            <p:ph type="title"/>
          </p:nvPr>
        </p:nvSpPr>
        <p:spPr>
          <a:xfrm>
            <a:off x="838199" y="688267"/>
            <a:ext cx="5847735" cy="1338074"/>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Play"/>
              <a:buNone/>
            </a:pPr>
            <a:r>
              <a:rPr lang="en-GB">
                <a:solidFill>
                  <a:schemeClr val="lt1"/>
                </a:solidFill>
              </a:rPr>
              <a:t>Advantages </a:t>
            </a:r>
            <a:br>
              <a:rPr lang="en-GB">
                <a:solidFill>
                  <a:schemeClr val="lt1"/>
                </a:solidFill>
              </a:rPr>
            </a:br>
            <a:r>
              <a:rPr lang="en-GB">
                <a:solidFill>
                  <a:schemeClr val="lt1"/>
                </a:solidFill>
              </a:rPr>
              <a:t>of V belt</a:t>
            </a:r>
            <a:endParaRPr/>
          </a:p>
        </p:txBody>
      </p:sp>
      <p:cxnSp>
        <p:nvCxnSpPr>
          <p:cNvPr id="616" name="Google Shape;616;p18"/>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617" name="Google Shape;617;p18"/>
          <p:cNvSpPr txBox="1"/>
          <p:nvPr>
            <p:ph idx="1" type="body"/>
          </p:nvPr>
        </p:nvSpPr>
        <p:spPr>
          <a:xfrm>
            <a:off x="1392667" y="2141534"/>
            <a:ext cx="9406666" cy="400735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lt1"/>
              </a:buClr>
              <a:buSzPts val="2000"/>
              <a:buNone/>
            </a:pPr>
            <a:r>
              <a:rPr lang="en-GB" sz="2000">
                <a:solidFill>
                  <a:schemeClr val="lt1"/>
                </a:solidFill>
              </a:rPr>
              <a:t>High-Speed Power Transmission: V belts are appropriate for applications needing quick motion because they can transfer power effectively at high speeds.</a:t>
            </a:r>
            <a:endParaRPr/>
          </a:p>
          <a:p>
            <a:pPr indent="0" lvl="0" marL="0" rtl="0" algn="l">
              <a:lnSpc>
                <a:spcPct val="90000"/>
              </a:lnSpc>
              <a:spcBef>
                <a:spcPts val="1000"/>
              </a:spcBef>
              <a:spcAft>
                <a:spcPts val="0"/>
              </a:spcAft>
              <a:buClr>
                <a:schemeClr val="dk1"/>
              </a:buClr>
              <a:buSzPts val="2000"/>
              <a:buNone/>
            </a:pPr>
            <a:r>
              <a:t/>
            </a:r>
            <a:endParaRPr sz="2000">
              <a:solidFill>
                <a:schemeClr val="lt1"/>
              </a:solidFill>
            </a:endParaRPr>
          </a:p>
          <a:p>
            <a:pPr indent="0" lvl="0" marL="0" rtl="0" algn="l">
              <a:lnSpc>
                <a:spcPct val="90000"/>
              </a:lnSpc>
              <a:spcBef>
                <a:spcPts val="1000"/>
              </a:spcBef>
              <a:spcAft>
                <a:spcPts val="0"/>
              </a:spcAft>
              <a:buClr>
                <a:schemeClr val="lt1"/>
              </a:buClr>
              <a:buSzPts val="2000"/>
              <a:buNone/>
            </a:pPr>
            <a:r>
              <a:rPr lang="en-GB" sz="2000">
                <a:solidFill>
                  <a:schemeClr val="lt1"/>
                </a:solidFill>
              </a:rPr>
              <a:t>Compact shape: They can easily fit into pulley grooves thanks to their trapezoidal cross-section and compact shape, which enables effective power transmission in tight locations.</a:t>
            </a:r>
            <a:endParaRPr/>
          </a:p>
          <a:p>
            <a:pPr indent="0" lvl="0" marL="0" rtl="0" algn="l">
              <a:lnSpc>
                <a:spcPct val="90000"/>
              </a:lnSpc>
              <a:spcBef>
                <a:spcPts val="1000"/>
              </a:spcBef>
              <a:spcAft>
                <a:spcPts val="0"/>
              </a:spcAft>
              <a:buClr>
                <a:schemeClr val="dk1"/>
              </a:buClr>
              <a:buSzPts val="2000"/>
              <a:buNone/>
            </a:pPr>
            <a:r>
              <a:t/>
            </a:r>
            <a:endParaRPr sz="2000">
              <a:solidFill>
                <a:schemeClr val="lt1"/>
              </a:solidFill>
            </a:endParaRPr>
          </a:p>
          <a:p>
            <a:pPr indent="0" lvl="0" marL="0" rtl="0" algn="l">
              <a:lnSpc>
                <a:spcPct val="90000"/>
              </a:lnSpc>
              <a:spcBef>
                <a:spcPts val="1000"/>
              </a:spcBef>
              <a:spcAft>
                <a:spcPts val="0"/>
              </a:spcAft>
              <a:buClr>
                <a:schemeClr val="lt1"/>
              </a:buClr>
              <a:buSzPts val="2000"/>
              <a:buNone/>
            </a:pPr>
            <a:r>
              <a:rPr lang="en-GB" sz="2000">
                <a:solidFill>
                  <a:schemeClr val="lt1"/>
                </a:solidFill>
              </a:rPr>
              <a:t>Cost-Effectiveness and Easy Installation: V belts are a popular option for a variety of industrial applications since they are both inexpensive and simple to install.</a:t>
            </a:r>
            <a:endParaRPr/>
          </a:p>
          <a:p>
            <a:pPr indent="0" lvl="0" marL="0" rtl="0" algn="l">
              <a:lnSpc>
                <a:spcPct val="90000"/>
              </a:lnSpc>
              <a:spcBef>
                <a:spcPts val="1000"/>
              </a:spcBef>
              <a:spcAft>
                <a:spcPts val="0"/>
              </a:spcAft>
              <a:buClr>
                <a:schemeClr val="dk1"/>
              </a:buClr>
              <a:buSzPts val="2000"/>
              <a:buNone/>
            </a:pPr>
            <a:r>
              <a:t/>
            </a:r>
            <a:endParaRPr sz="2000">
              <a:solidFill>
                <a:schemeClr val="lt1"/>
              </a:solidFill>
            </a:endParaRPr>
          </a:p>
          <a:p>
            <a:pPr indent="0" lvl="0" marL="0" rtl="0" algn="l">
              <a:lnSpc>
                <a:spcPct val="90000"/>
              </a:lnSpc>
              <a:spcBef>
                <a:spcPts val="1000"/>
              </a:spcBef>
              <a:spcAft>
                <a:spcPts val="0"/>
              </a:spcAft>
              <a:buClr>
                <a:schemeClr val="lt1"/>
              </a:buClr>
              <a:buSzPts val="2000"/>
              <a:buNone/>
            </a:pPr>
            <a:r>
              <a:rPr lang="en-GB" sz="2000">
                <a:solidFill>
                  <a:schemeClr val="lt1"/>
                </a:solidFill>
              </a:rPr>
              <a:t>Improved Grip and Traction: The belt's V shape minimizes slippage and ensures effective power transmission by offering a firm grip and traction.</a:t>
            </a:r>
            <a:endParaRPr/>
          </a:p>
        </p:txBody>
      </p:sp>
      <p:sp>
        <p:nvSpPr>
          <p:cNvPr id="618" name="Google Shape;618;p18"/>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19" name="Google Shape;619;p18"/>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620" name="Google Shape;620;p18"/>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4" name="Shape 624"/>
        <p:cNvGrpSpPr/>
        <p:nvPr/>
      </p:nvGrpSpPr>
      <p:grpSpPr>
        <a:xfrm>
          <a:off x="0" y="0"/>
          <a:ext cx="0" cy="0"/>
          <a:chOff x="0" y="0"/>
          <a:chExt cx="0" cy="0"/>
        </a:xfrm>
      </p:grpSpPr>
      <p:sp>
        <p:nvSpPr>
          <p:cNvPr id="625" name="Google Shape;625;p19"/>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26" name="Google Shape;626;p19"/>
          <p:cNvSpPr txBox="1"/>
          <p:nvPr>
            <p:ph type="title"/>
          </p:nvPr>
        </p:nvSpPr>
        <p:spPr>
          <a:xfrm>
            <a:off x="838200" y="669926"/>
            <a:ext cx="4508946" cy="824578"/>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Toothed Belt</a:t>
            </a:r>
            <a:endParaRPr/>
          </a:p>
        </p:txBody>
      </p:sp>
      <p:cxnSp>
        <p:nvCxnSpPr>
          <p:cNvPr id="627" name="Google Shape;627;p19"/>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628" name="Google Shape;628;p19"/>
          <p:cNvSpPr txBox="1"/>
          <p:nvPr>
            <p:ph idx="1" type="body"/>
          </p:nvPr>
        </p:nvSpPr>
        <p:spPr>
          <a:xfrm>
            <a:off x="1301609" y="2794129"/>
            <a:ext cx="9406666" cy="192535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lang="en-GB" sz="2000">
                <a:solidFill>
                  <a:schemeClr val="lt1"/>
                </a:solidFill>
              </a:rPr>
              <a:t>When compared to conventional belts like flat, round, and V belts, toothed belts—also referred to as timing belts or synchronous belts—offer a clear advantage: they completely eliminate belt slip. Toothed belts carry power by engaging teeth with grooves cut into the pulley, as opposed to using friction. This allows for exact timing and placement. They are therefore perfect for uses where it's essential to preserve precise timing and location.</a:t>
            </a:r>
            <a:endParaRPr/>
          </a:p>
          <a:p>
            <a:pPr indent="0" lvl="0" marL="0" rtl="0" algn="l">
              <a:lnSpc>
                <a:spcPct val="90000"/>
              </a:lnSpc>
              <a:spcBef>
                <a:spcPts val="1000"/>
              </a:spcBef>
              <a:spcAft>
                <a:spcPts val="0"/>
              </a:spcAft>
              <a:buClr>
                <a:schemeClr val="dk1"/>
              </a:buClr>
              <a:buSzPts val="2000"/>
              <a:buNone/>
            </a:pPr>
            <a:r>
              <a:t/>
            </a:r>
            <a:endParaRPr sz="2000">
              <a:solidFill>
                <a:schemeClr val="lt1"/>
              </a:solidFill>
            </a:endParaRPr>
          </a:p>
        </p:txBody>
      </p:sp>
      <p:sp>
        <p:nvSpPr>
          <p:cNvPr id="629" name="Google Shape;629;p19"/>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30" name="Google Shape;630;p19"/>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631" name="Google Shape;631;p19"/>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5" name="Shape 635"/>
        <p:cNvGrpSpPr/>
        <p:nvPr/>
      </p:nvGrpSpPr>
      <p:grpSpPr>
        <a:xfrm>
          <a:off x="0" y="0"/>
          <a:ext cx="0" cy="0"/>
          <a:chOff x="0" y="0"/>
          <a:chExt cx="0" cy="0"/>
        </a:xfrm>
      </p:grpSpPr>
      <p:sp>
        <p:nvSpPr>
          <p:cNvPr id="636" name="Google Shape;636;p20"/>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37" name="Google Shape;637;p20"/>
          <p:cNvSpPr txBox="1"/>
          <p:nvPr>
            <p:ph type="title"/>
          </p:nvPr>
        </p:nvSpPr>
        <p:spPr>
          <a:xfrm>
            <a:off x="838199" y="688267"/>
            <a:ext cx="5847735" cy="1338074"/>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Play"/>
              <a:buNone/>
            </a:pPr>
            <a:r>
              <a:rPr lang="en-GB">
                <a:solidFill>
                  <a:schemeClr val="lt1"/>
                </a:solidFill>
              </a:rPr>
              <a:t>Advantages </a:t>
            </a:r>
            <a:br>
              <a:rPr lang="en-GB">
                <a:solidFill>
                  <a:schemeClr val="lt1"/>
                </a:solidFill>
              </a:rPr>
            </a:br>
            <a:r>
              <a:rPr lang="en-GB">
                <a:solidFill>
                  <a:schemeClr val="lt1"/>
                </a:solidFill>
              </a:rPr>
              <a:t>of Toothed Belt</a:t>
            </a:r>
            <a:endParaRPr/>
          </a:p>
        </p:txBody>
      </p:sp>
      <p:cxnSp>
        <p:nvCxnSpPr>
          <p:cNvPr id="638" name="Google Shape;638;p20"/>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639" name="Google Shape;639;p20"/>
          <p:cNvSpPr txBox="1"/>
          <p:nvPr>
            <p:ph idx="1" type="body"/>
          </p:nvPr>
        </p:nvSpPr>
        <p:spPr>
          <a:xfrm>
            <a:off x="1392667" y="2141534"/>
            <a:ext cx="9406666" cy="400735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lt1"/>
              </a:buClr>
              <a:buSzPct val="100000"/>
              <a:buNone/>
            </a:pPr>
            <a:r>
              <a:rPr lang="en-GB" sz="2000">
                <a:solidFill>
                  <a:schemeClr val="lt1"/>
                </a:solidFill>
              </a:rPr>
              <a:t>Dependable Positioning and Timing: Toothed belts are crucial for situations where accuracy is critical because they guarantee accurate positioning and timing.</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High-Efficiency Power Transmission: Toothed belts transfer power effectively and do not slip, which improves the system's overall performance.</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Low Noise Levels: Toothed belt drives function at far lower noise levels than chain or gear drives, improving user comfort and lowering noise pollution in industrial environments.</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Toothed belts are versatile and have a wide range of uses, ranging from industrial machinery and equipment to automotive and motorcycle engines.</a:t>
            </a:r>
            <a:endParaRPr/>
          </a:p>
          <a:p>
            <a:pPr indent="0" lvl="0" marL="0" rtl="0" algn="l">
              <a:lnSpc>
                <a:spcPct val="90000"/>
              </a:lnSpc>
              <a:spcBef>
                <a:spcPts val="1000"/>
              </a:spcBef>
              <a:spcAft>
                <a:spcPts val="0"/>
              </a:spcAft>
              <a:buClr>
                <a:schemeClr val="dk1"/>
              </a:buClr>
              <a:buSzPct val="100000"/>
              <a:buNone/>
            </a:pPr>
            <a:r>
              <a:t/>
            </a:r>
            <a:endParaRPr sz="2000">
              <a:solidFill>
                <a:schemeClr val="lt1"/>
              </a:solidFill>
            </a:endParaRPr>
          </a:p>
          <a:p>
            <a:pPr indent="0" lvl="0" marL="0" rtl="0" algn="l">
              <a:lnSpc>
                <a:spcPct val="90000"/>
              </a:lnSpc>
              <a:spcBef>
                <a:spcPts val="1000"/>
              </a:spcBef>
              <a:spcAft>
                <a:spcPts val="0"/>
              </a:spcAft>
              <a:buClr>
                <a:schemeClr val="lt1"/>
              </a:buClr>
              <a:buSzPct val="100000"/>
              <a:buNone/>
            </a:pPr>
            <a:r>
              <a:rPr lang="en-GB" sz="2000">
                <a:solidFill>
                  <a:schemeClr val="lt1"/>
                </a:solidFill>
              </a:rPr>
              <a:t>Low Maintenance: By requiring less upkeep and less lubrication, these belts save down on operating expenses and downtime.</a:t>
            </a:r>
            <a:endParaRPr/>
          </a:p>
        </p:txBody>
      </p:sp>
      <p:sp>
        <p:nvSpPr>
          <p:cNvPr id="640" name="Google Shape;640;p20"/>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41" name="Google Shape;641;p20"/>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642" name="Google Shape;642;p20"/>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6" name="Shape 646"/>
        <p:cNvGrpSpPr/>
        <p:nvPr/>
      </p:nvGrpSpPr>
      <p:grpSpPr>
        <a:xfrm>
          <a:off x="0" y="0"/>
          <a:ext cx="0" cy="0"/>
          <a:chOff x="0" y="0"/>
          <a:chExt cx="0" cy="0"/>
        </a:xfrm>
      </p:grpSpPr>
      <p:sp>
        <p:nvSpPr>
          <p:cNvPr id="647" name="Google Shape;647;p21"/>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48" name="Google Shape;648;p21"/>
          <p:cNvSpPr txBox="1"/>
          <p:nvPr>
            <p:ph type="title"/>
          </p:nvPr>
        </p:nvSpPr>
        <p:spPr>
          <a:xfrm>
            <a:off x="838200" y="669926"/>
            <a:ext cx="4508946" cy="824578"/>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Montserrat"/>
              <a:buNone/>
            </a:pPr>
            <a:r>
              <a:rPr b="0" i="0" lang="en-GB">
                <a:solidFill>
                  <a:schemeClr val="lt1"/>
                </a:solidFill>
                <a:latin typeface="Montserrat"/>
                <a:ea typeface="Montserrat"/>
                <a:cs typeface="Montserrat"/>
                <a:sym typeface="Montserrat"/>
              </a:rPr>
              <a:t>Link belt</a:t>
            </a:r>
            <a:endParaRPr/>
          </a:p>
        </p:txBody>
      </p:sp>
      <p:cxnSp>
        <p:nvCxnSpPr>
          <p:cNvPr id="649" name="Google Shape;649;p21"/>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650" name="Google Shape;650;p21"/>
          <p:cNvSpPr txBox="1"/>
          <p:nvPr>
            <p:ph idx="1" type="body"/>
          </p:nvPr>
        </p:nvSpPr>
        <p:spPr>
          <a:xfrm>
            <a:off x="1301608" y="2141533"/>
            <a:ext cx="9592533" cy="33153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lang="en-GB" sz="2000">
                <a:solidFill>
                  <a:schemeClr val="lt1"/>
                </a:solidFill>
              </a:rPr>
              <a:t>A unique kind of belt, link belts are made up of several separate links that are simple to install and remove in order to change the length of the belt as needed. These belts, which are usually made of polyurethane and reinforced with a polyester fabric woven in layers, provide special benefits for a range of uses.</a:t>
            </a:r>
            <a:endParaRPr/>
          </a:p>
          <a:p>
            <a:pPr indent="0" lvl="0" marL="0" rtl="0" algn="l">
              <a:lnSpc>
                <a:spcPct val="90000"/>
              </a:lnSpc>
              <a:spcBef>
                <a:spcPts val="1000"/>
              </a:spcBef>
              <a:spcAft>
                <a:spcPts val="0"/>
              </a:spcAft>
              <a:buClr>
                <a:schemeClr val="lt1"/>
              </a:buClr>
              <a:buSzPts val="2000"/>
              <a:buNone/>
            </a:pPr>
            <a:r>
              <a:rPr lang="en-GB" sz="2000">
                <a:solidFill>
                  <a:schemeClr val="lt1"/>
                </a:solidFill>
              </a:rPr>
              <a:t>Link belts have certain advantages that make them ideal for applications where environmental resistance and vibration damping are important considerations, even if they may cost more than other belt choices. Link belts are more expensive, but they provide long-term performance and dependability, which makes them an excellent investment in a variety of industrial situations.</a:t>
            </a:r>
            <a:endParaRPr/>
          </a:p>
        </p:txBody>
      </p:sp>
      <p:sp>
        <p:nvSpPr>
          <p:cNvPr id="651" name="Google Shape;651;p21"/>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52" name="Google Shape;652;p21"/>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653" name="Google Shape;653;p21"/>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7" name="Shape 657"/>
        <p:cNvGrpSpPr/>
        <p:nvPr/>
      </p:nvGrpSpPr>
      <p:grpSpPr>
        <a:xfrm>
          <a:off x="0" y="0"/>
          <a:ext cx="0" cy="0"/>
          <a:chOff x="0" y="0"/>
          <a:chExt cx="0" cy="0"/>
        </a:xfrm>
      </p:grpSpPr>
      <p:sp>
        <p:nvSpPr>
          <p:cNvPr id="658" name="Google Shape;658;p22"/>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59" name="Google Shape;659;p22"/>
          <p:cNvSpPr txBox="1"/>
          <p:nvPr>
            <p:ph type="title"/>
          </p:nvPr>
        </p:nvSpPr>
        <p:spPr>
          <a:xfrm>
            <a:off x="838199" y="688267"/>
            <a:ext cx="5847735" cy="1338074"/>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Play"/>
              <a:buNone/>
            </a:pPr>
            <a:r>
              <a:rPr lang="en-GB">
                <a:solidFill>
                  <a:schemeClr val="lt1"/>
                </a:solidFill>
              </a:rPr>
              <a:t>Advantages </a:t>
            </a:r>
            <a:br>
              <a:rPr lang="en-GB">
                <a:solidFill>
                  <a:schemeClr val="lt1"/>
                </a:solidFill>
              </a:rPr>
            </a:br>
            <a:r>
              <a:rPr lang="en-GB">
                <a:solidFill>
                  <a:schemeClr val="lt1"/>
                </a:solidFill>
              </a:rPr>
              <a:t>of Linked Belt</a:t>
            </a:r>
            <a:endParaRPr/>
          </a:p>
        </p:txBody>
      </p:sp>
      <p:cxnSp>
        <p:nvCxnSpPr>
          <p:cNvPr id="660" name="Google Shape;660;p22"/>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661" name="Google Shape;661;p22"/>
          <p:cNvSpPr txBox="1"/>
          <p:nvPr>
            <p:ph idx="1" type="body"/>
          </p:nvPr>
        </p:nvSpPr>
        <p:spPr>
          <a:xfrm>
            <a:off x="1392667" y="2141534"/>
            <a:ext cx="9406666" cy="400735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lang="en-GB" sz="2000">
                <a:solidFill>
                  <a:schemeClr val="lt1"/>
                </a:solidFill>
              </a:rPr>
              <a:t>Simple Installation: Link belts don't require specific pulleys and are easy to install. Due to the machine's simplicity of installation, belt adjustments may be made without disassembling the unit, saving time and labor.</a:t>
            </a:r>
            <a:endParaRPr/>
          </a:p>
          <a:p>
            <a:pPr indent="0" lvl="0" marL="0" rtl="0" algn="l">
              <a:lnSpc>
                <a:spcPct val="90000"/>
              </a:lnSpc>
              <a:spcBef>
                <a:spcPts val="1000"/>
              </a:spcBef>
              <a:spcAft>
                <a:spcPts val="0"/>
              </a:spcAft>
              <a:buClr>
                <a:schemeClr val="dk1"/>
              </a:buClr>
              <a:buSzPts val="2000"/>
              <a:buNone/>
            </a:pPr>
            <a:r>
              <a:t/>
            </a:r>
            <a:endParaRPr sz="2000">
              <a:solidFill>
                <a:schemeClr val="lt1"/>
              </a:solidFill>
            </a:endParaRPr>
          </a:p>
          <a:p>
            <a:pPr indent="0" lvl="0" marL="0" rtl="0" algn="l">
              <a:lnSpc>
                <a:spcPct val="90000"/>
              </a:lnSpc>
              <a:spcBef>
                <a:spcPts val="1000"/>
              </a:spcBef>
              <a:spcAft>
                <a:spcPts val="0"/>
              </a:spcAft>
              <a:buClr>
                <a:schemeClr val="lt1"/>
              </a:buClr>
              <a:buSzPts val="2000"/>
              <a:buNone/>
            </a:pPr>
            <a:r>
              <a:rPr lang="en-GB" sz="2000">
                <a:solidFill>
                  <a:schemeClr val="lt1"/>
                </a:solidFill>
              </a:rPr>
              <a:t>Link belts perform exceptionally well in abrasive, chemical, and damp situations because of their exceptional resilience to these elements. Reliable performance is ensured by this durability, even under demanding circumstances.</a:t>
            </a:r>
            <a:endParaRPr/>
          </a:p>
          <a:p>
            <a:pPr indent="0" lvl="0" marL="0" rtl="0" algn="l">
              <a:lnSpc>
                <a:spcPct val="90000"/>
              </a:lnSpc>
              <a:spcBef>
                <a:spcPts val="1000"/>
              </a:spcBef>
              <a:spcAft>
                <a:spcPts val="0"/>
              </a:spcAft>
              <a:buClr>
                <a:schemeClr val="dk1"/>
              </a:buClr>
              <a:buSzPts val="2000"/>
              <a:buNone/>
            </a:pPr>
            <a:r>
              <a:t/>
            </a:r>
            <a:endParaRPr sz="2000">
              <a:solidFill>
                <a:schemeClr val="lt1"/>
              </a:solidFill>
            </a:endParaRPr>
          </a:p>
          <a:p>
            <a:pPr indent="0" lvl="0" marL="0" rtl="0" algn="l">
              <a:lnSpc>
                <a:spcPct val="90000"/>
              </a:lnSpc>
              <a:spcBef>
                <a:spcPts val="1000"/>
              </a:spcBef>
              <a:spcAft>
                <a:spcPts val="0"/>
              </a:spcAft>
              <a:buClr>
                <a:schemeClr val="lt1"/>
              </a:buClr>
              <a:buSzPts val="2000"/>
              <a:buNone/>
            </a:pPr>
            <a:r>
              <a:rPr lang="en-GB" sz="2000">
                <a:solidFill>
                  <a:schemeClr val="lt1"/>
                </a:solidFill>
              </a:rPr>
              <a:t>Vibration Dampening: One of the best qualities of link belts is how well they can dampen vibrations. By lowering noise levels and minimizing vibration transmission, this improves user comfort and facilitates smoother operation.</a:t>
            </a:r>
            <a:endParaRPr/>
          </a:p>
        </p:txBody>
      </p:sp>
      <p:sp>
        <p:nvSpPr>
          <p:cNvPr id="662" name="Google Shape;662;p22"/>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63" name="Google Shape;663;p22"/>
          <p:cNvPicPr preferRelativeResize="0"/>
          <p:nvPr/>
        </p:nvPicPr>
        <p:blipFill rotWithShape="1">
          <a:blip r:embed="rId3">
            <a:alphaModFix/>
          </a:blip>
          <a:srcRect b="0" l="0" r="0" t="0"/>
          <a:stretch/>
        </p:blipFill>
        <p:spPr>
          <a:xfrm>
            <a:off x="0" y="0"/>
            <a:ext cx="2603218" cy="573074"/>
          </a:xfrm>
          <a:prstGeom prst="rect">
            <a:avLst/>
          </a:prstGeom>
          <a:noFill/>
          <a:ln>
            <a:noFill/>
          </a:ln>
        </p:spPr>
      </p:pic>
      <p:pic>
        <p:nvPicPr>
          <p:cNvPr descr="Εικόνα που περιέχει κείμενο&#10;&#10;Περιγραφή που δημιουργήθηκε αυτόματα" id="664" name="Google Shape;664;p22"/>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8" name="Shape 668"/>
        <p:cNvGrpSpPr/>
        <p:nvPr/>
      </p:nvGrpSpPr>
      <p:grpSpPr>
        <a:xfrm>
          <a:off x="0" y="0"/>
          <a:ext cx="0" cy="0"/>
          <a:chOff x="0" y="0"/>
          <a:chExt cx="0" cy="0"/>
        </a:xfrm>
      </p:grpSpPr>
      <p:sp>
        <p:nvSpPr>
          <p:cNvPr id="669" name="Google Shape;669;p23"/>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70" name="Google Shape;670;p23"/>
          <p:cNvSpPr txBox="1"/>
          <p:nvPr>
            <p:ph type="title"/>
          </p:nvPr>
        </p:nvSpPr>
        <p:spPr>
          <a:xfrm>
            <a:off x="838200" y="669925"/>
            <a:ext cx="4508946" cy="1325563"/>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Play"/>
              <a:buNone/>
            </a:pPr>
            <a:r>
              <a:rPr lang="en-GB">
                <a:solidFill>
                  <a:schemeClr val="lt1"/>
                </a:solidFill>
              </a:rPr>
              <a:t>References</a:t>
            </a:r>
            <a:endParaRPr/>
          </a:p>
        </p:txBody>
      </p:sp>
      <p:cxnSp>
        <p:nvCxnSpPr>
          <p:cNvPr id="671" name="Google Shape;671;p23"/>
          <p:cNvCxnSpPr/>
          <p:nvPr/>
        </p:nvCxnSpPr>
        <p:spPr>
          <a:xfrm rot="10800000">
            <a:off x="126210" y="2026340"/>
            <a:ext cx="5220936" cy="0"/>
          </a:xfrm>
          <a:prstGeom prst="straightConnector1">
            <a:avLst/>
          </a:prstGeom>
          <a:noFill/>
          <a:ln cap="flat" cmpd="sng" w="12700">
            <a:solidFill>
              <a:schemeClr val="accent2"/>
            </a:solidFill>
            <a:prstDash val="solid"/>
            <a:miter lim="800000"/>
            <a:headEnd len="sm" w="sm" type="none"/>
            <a:tailEnd len="sm" w="sm" type="none"/>
          </a:ln>
        </p:spPr>
      </p:cxnSp>
      <p:sp>
        <p:nvSpPr>
          <p:cNvPr id="672" name="Google Shape;672;p23"/>
          <p:cNvSpPr txBox="1"/>
          <p:nvPr>
            <p:ph idx="1" type="body"/>
          </p:nvPr>
        </p:nvSpPr>
        <p:spPr>
          <a:xfrm>
            <a:off x="1392667" y="2398957"/>
            <a:ext cx="9406666" cy="352614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1000"/>
              <a:buChar char="•"/>
            </a:pPr>
            <a:r>
              <a:rPr lang="en-GB" sz="1000">
                <a:solidFill>
                  <a:schemeClr val="lt1"/>
                </a:solidFill>
              </a:rPr>
              <a:t>Belt (mechanical). (2024, May 29). Retrieved from Wikipedia: https://en.wikipedia.org/wiki/Belt_(mechanical)</a:t>
            </a:r>
            <a:endParaRPr/>
          </a:p>
          <a:p>
            <a:pPr indent="-228600" lvl="0" marL="228600" rtl="0" algn="l">
              <a:lnSpc>
                <a:spcPct val="90000"/>
              </a:lnSpc>
              <a:spcBef>
                <a:spcPts val="1000"/>
              </a:spcBef>
              <a:spcAft>
                <a:spcPts val="0"/>
              </a:spcAft>
              <a:buClr>
                <a:schemeClr val="lt1"/>
              </a:buClr>
              <a:buSzPts val="1000"/>
              <a:buChar char="•"/>
            </a:pPr>
            <a:r>
              <a:rPr lang="en-GB" sz="1000">
                <a:solidFill>
                  <a:schemeClr val="lt1"/>
                </a:solidFill>
              </a:rPr>
              <a:t>Belt Drive | Mechanics. (2023, May 6). Retrieved from HENGTUO: https://cn.htconveyor.com/resources/belt-drive-mechanics.html</a:t>
            </a:r>
            <a:endParaRPr/>
          </a:p>
          <a:p>
            <a:pPr indent="-228600" lvl="0" marL="228600" rtl="0" algn="l">
              <a:lnSpc>
                <a:spcPct val="90000"/>
              </a:lnSpc>
              <a:spcBef>
                <a:spcPts val="1000"/>
              </a:spcBef>
              <a:spcAft>
                <a:spcPts val="0"/>
              </a:spcAft>
              <a:buClr>
                <a:schemeClr val="lt1"/>
              </a:buClr>
              <a:buSzPts val="1000"/>
              <a:buChar char="•"/>
            </a:pPr>
            <a:r>
              <a:rPr lang="en-GB" sz="1000">
                <a:solidFill>
                  <a:schemeClr val="lt1"/>
                </a:solidFill>
              </a:rPr>
              <a:t>Belt Drives and Types of Belt Drives? (n.d.). Retrieved from Digit: https://www.godigit.com/motor-insurance/automobile/belt-drives</a:t>
            </a:r>
            <a:endParaRPr/>
          </a:p>
          <a:p>
            <a:pPr indent="-228600" lvl="0" marL="228600" rtl="0" algn="l">
              <a:lnSpc>
                <a:spcPct val="90000"/>
              </a:lnSpc>
              <a:spcBef>
                <a:spcPts val="1000"/>
              </a:spcBef>
              <a:spcAft>
                <a:spcPts val="0"/>
              </a:spcAft>
              <a:buClr>
                <a:schemeClr val="lt1"/>
              </a:buClr>
              <a:buSzPts val="1000"/>
              <a:buChar char="•"/>
            </a:pPr>
            <a:r>
              <a:rPr lang="en-GB" sz="1000">
                <a:solidFill>
                  <a:schemeClr val="lt1"/>
                </a:solidFill>
              </a:rPr>
              <a:t>Difference between Open Belt Drive and Cross Belt Drive: With Definition, Diagram. ( 2023, October 31). Retrieved from testbook: https://testbook.com/mechanical-engineering/difference-between-open-belt-drive-and-cross-belt-drive</a:t>
            </a:r>
            <a:endParaRPr/>
          </a:p>
          <a:p>
            <a:pPr indent="-228600" lvl="0" marL="228600" rtl="0" algn="l">
              <a:lnSpc>
                <a:spcPct val="90000"/>
              </a:lnSpc>
              <a:spcBef>
                <a:spcPts val="1000"/>
              </a:spcBef>
              <a:spcAft>
                <a:spcPts val="0"/>
              </a:spcAft>
              <a:buClr>
                <a:schemeClr val="lt1"/>
              </a:buClr>
              <a:buSzPts val="1000"/>
              <a:buChar char="•"/>
            </a:pPr>
            <a:r>
              <a:rPr lang="en-GB" sz="1000">
                <a:solidFill>
                  <a:schemeClr val="lt1"/>
                </a:solidFill>
              </a:rPr>
              <a:t>FAST AND LOOSE PULLEY. (2013, November 8). Retrieved from Mechanical Engineering: https://blogpuneet.wordpress.com/2013/11/08/fast-and-loose-pulley/</a:t>
            </a:r>
            <a:endParaRPr/>
          </a:p>
          <a:p>
            <a:pPr indent="-228600" lvl="0" marL="228600" rtl="0" algn="l">
              <a:lnSpc>
                <a:spcPct val="90000"/>
              </a:lnSpc>
              <a:spcBef>
                <a:spcPts val="1000"/>
              </a:spcBef>
              <a:spcAft>
                <a:spcPts val="0"/>
              </a:spcAft>
              <a:buClr>
                <a:schemeClr val="lt1"/>
              </a:buClr>
              <a:buSzPts val="1000"/>
              <a:buChar char="•"/>
            </a:pPr>
            <a:r>
              <a:rPr lang="en-GB" sz="1000">
                <a:solidFill>
                  <a:schemeClr val="lt1"/>
                </a:solidFill>
              </a:rPr>
              <a:t>Gimeno, P. (2022, July 11). Types of transmission belts and main differences. Retrieved from Dolz: https://www.idolz.com/en/types-of-transmission-belts-and-main-differences/</a:t>
            </a:r>
            <a:endParaRPr/>
          </a:p>
          <a:p>
            <a:pPr indent="-228600" lvl="0" marL="228600" rtl="0" algn="l">
              <a:lnSpc>
                <a:spcPct val="90000"/>
              </a:lnSpc>
              <a:spcBef>
                <a:spcPts val="1000"/>
              </a:spcBef>
              <a:spcAft>
                <a:spcPts val="0"/>
              </a:spcAft>
              <a:buClr>
                <a:schemeClr val="lt1"/>
              </a:buClr>
              <a:buSzPts val="1000"/>
              <a:buChar char="•"/>
            </a:pPr>
            <a:r>
              <a:rPr lang="en-GB" sz="1000">
                <a:solidFill>
                  <a:schemeClr val="lt1"/>
                </a:solidFill>
              </a:rPr>
              <a:t>Kumar, E. A. (February , 2022 1). Difference Between Open Belt Drive and Cross Belt Drive [Notes &amp; PDF]. Retrieved from The Mechanical Engineering,com: https://themechanicalengineering.com/open-belt-drive-and-cross-belt-drive/</a:t>
            </a:r>
            <a:endParaRPr/>
          </a:p>
          <a:p>
            <a:pPr indent="-228600" lvl="0" marL="228600" rtl="0" algn="l">
              <a:lnSpc>
                <a:spcPct val="90000"/>
              </a:lnSpc>
              <a:spcBef>
                <a:spcPts val="1000"/>
              </a:spcBef>
              <a:spcAft>
                <a:spcPts val="0"/>
              </a:spcAft>
              <a:buClr>
                <a:schemeClr val="lt1"/>
              </a:buClr>
              <a:buSzPts val="1000"/>
              <a:buChar char="•"/>
            </a:pPr>
            <a:r>
              <a:rPr lang="en-GB" sz="1000">
                <a:solidFill>
                  <a:schemeClr val="lt1"/>
                </a:solidFill>
              </a:rPr>
              <a:t>Malwatkar, N. (2020, December 29). Different types of Belt-Drives used in Mechanical applications. Retrieved from Medium: https://neelmalwatkar.medium.com/different-types-of-belt-drives-used-in-mechanical-applications-d9f08554f00</a:t>
            </a:r>
            <a:endParaRPr/>
          </a:p>
          <a:p>
            <a:pPr indent="-228600" lvl="0" marL="228600" rtl="0" algn="l">
              <a:lnSpc>
                <a:spcPct val="90000"/>
              </a:lnSpc>
              <a:spcBef>
                <a:spcPts val="1000"/>
              </a:spcBef>
              <a:spcAft>
                <a:spcPts val="0"/>
              </a:spcAft>
              <a:buClr>
                <a:schemeClr val="lt1"/>
              </a:buClr>
              <a:buSzPts val="1000"/>
              <a:buChar char="•"/>
            </a:pPr>
            <a:r>
              <a:rPr lang="en-GB" sz="1000">
                <a:solidFill>
                  <a:schemeClr val="lt1"/>
                </a:solidFill>
              </a:rPr>
              <a:t>Sild, S. (2022, 02 8). Belt Drives &amp; Types of Belts. Retrieved from Fractory: https://fractory.com/belt-drives/</a:t>
            </a:r>
            <a:endParaRPr/>
          </a:p>
          <a:p>
            <a:pPr indent="-228600" lvl="0" marL="228600" rtl="0" algn="l">
              <a:lnSpc>
                <a:spcPct val="90000"/>
              </a:lnSpc>
              <a:spcBef>
                <a:spcPts val="1000"/>
              </a:spcBef>
              <a:spcAft>
                <a:spcPts val="0"/>
              </a:spcAft>
              <a:buClr>
                <a:schemeClr val="lt1"/>
              </a:buClr>
              <a:buSzPts val="1000"/>
              <a:buChar char="•"/>
            </a:pPr>
            <a:r>
              <a:rPr lang="en-GB" sz="1000">
                <a:solidFill>
                  <a:schemeClr val="lt1"/>
                </a:solidFill>
              </a:rPr>
              <a:t>Step Cone Pulley Design Optimization. (2023, February 23). Retrieved from Design Optimation: https://apmonitor.com/me575/index.php/Main/StepConePulley</a:t>
            </a:r>
            <a:endParaRPr/>
          </a:p>
          <a:p>
            <a:pPr indent="-165100" lvl="0" marL="228600" rtl="0" algn="l">
              <a:lnSpc>
                <a:spcPct val="90000"/>
              </a:lnSpc>
              <a:spcBef>
                <a:spcPts val="1000"/>
              </a:spcBef>
              <a:spcAft>
                <a:spcPts val="0"/>
              </a:spcAft>
              <a:buClr>
                <a:schemeClr val="dk1"/>
              </a:buClr>
              <a:buSzPts val="1000"/>
              <a:buNone/>
            </a:pPr>
            <a:r>
              <a:t/>
            </a:r>
            <a:endParaRPr sz="1000">
              <a:solidFill>
                <a:schemeClr val="lt1"/>
              </a:solidFill>
            </a:endParaRPr>
          </a:p>
          <a:p>
            <a:pPr indent="-165100" lvl="0" marL="228600" rtl="0" algn="l">
              <a:lnSpc>
                <a:spcPct val="90000"/>
              </a:lnSpc>
              <a:spcBef>
                <a:spcPts val="1000"/>
              </a:spcBef>
              <a:spcAft>
                <a:spcPts val="0"/>
              </a:spcAft>
              <a:buClr>
                <a:schemeClr val="dk1"/>
              </a:buClr>
              <a:buSzPts val="1000"/>
              <a:buNone/>
            </a:pPr>
            <a:r>
              <a:t/>
            </a:r>
            <a:endParaRPr sz="1000">
              <a:solidFill>
                <a:schemeClr val="lt1"/>
              </a:solidFill>
            </a:endParaRPr>
          </a:p>
        </p:txBody>
      </p:sp>
      <p:sp>
        <p:nvSpPr>
          <p:cNvPr id="673" name="Google Shape;673;p23"/>
          <p:cNvSpPr/>
          <p:nvPr/>
        </p:nvSpPr>
        <p:spPr>
          <a:xfrm>
            <a:off x="126206" y="115193"/>
            <a:ext cx="11939588" cy="6627614"/>
          </a:xfrm>
          <a:prstGeom prst="rect">
            <a:avLst/>
          </a:prstGeom>
          <a:no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74" name="Google Shape;674;p23"/>
          <p:cNvPicPr preferRelativeResize="0"/>
          <p:nvPr/>
        </p:nvPicPr>
        <p:blipFill rotWithShape="1">
          <a:blip r:embed="rId3">
            <a:alphaModFix/>
          </a:blip>
          <a:srcRect b="0" l="0" r="0" t="0"/>
          <a:stretch/>
        </p:blipFill>
        <p:spPr>
          <a:xfrm>
            <a:off x="0" y="10772"/>
            <a:ext cx="2603218" cy="573074"/>
          </a:xfrm>
          <a:prstGeom prst="rect">
            <a:avLst/>
          </a:prstGeom>
          <a:noFill/>
          <a:ln>
            <a:noFill/>
          </a:ln>
        </p:spPr>
      </p:pic>
      <p:pic>
        <p:nvPicPr>
          <p:cNvPr descr="Εικόνα που περιέχει κείμενο&#10;&#10;Περιγραφή που δημιουργήθηκε αυτόματα" id="675" name="Google Shape;675;p23"/>
          <p:cNvPicPr preferRelativeResize="0"/>
          <p:nvPr/>
        </p:nvPicPr>
        <p:blipFill rotWithShape="1">
          <a:blip r:embed="rId4">
            <a:alphaModFix/>
          </a:blip>
          <a:srcRect b="0" l="0" r="0" t="0"/>
          <a:stretch/>
        </p:blipFill>
        <p:spPr>
          <a:xfrm>
            <a:off x="0" y="6264077"/>
            <a:ext cx="2257720" cy="6093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2024-05-31T08:42:44Z</dcterms:created>
  <dc:creator>John Vanidis</dc:creator>
</cp:coreProperties>
</file>