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6858000" cx="12192000"/>
  <p:notesSz cx="6858000" cy="9144000"/>
  <p:embeddedFontLst>
    <p:embeddedFont>
      <p:font typeface="Play"/>
      <p:regular r:id="rId16"/>
      <p:bold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8" roundtripDataSignature="AMtx7mgnJn1XtfI6BZKuUEGtA56buvpdj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D5CAE18-9FCA-4D3A-B1A8-6545B26C3E96}">
  <a:tblStyle styleId="{0D5CAE18-9FCA-4D3A-B1A8-6545B26C3E96}"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Play-bold.fntdata"/><Relationship Id="rId16" Type="http://schemas.openxmlformats.org/officeDocument/2006/relationships/font" Target="fonts/Play-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18" Type="http://customschemas.google.com/relationships/presentationmetadata" Target="meta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2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1"/>
          <p:cNvSpPr/>
          <p:nvPr>
            <p:ph idx="2" type="pic"/>
          </p:nvPr>
        </p:nvSpPr>
        <p:spPr>
          <a:xfrm>
            <a:off x="5183188" y="987425"/>
            <a:ext cx="6172200" cy="4873625"/>
          </a:xfrm>
          <a:prstGeom prst="rect">
            <a:avLst/>
          </a:prstGeom>
          <a:noFill/>
          <a:ln>
            <a:noFill/>
          </a:ln>
        </p:spPr>
      </p:sp>
      <p:sp>
        <p:nvSpPr>
          <p:cNvPr id="64" name="Google Shape;64;p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6" name="Shape 86"/>
        <p:cNvGrpSpPr/>
        <p:nvPr/>
      </p:nvGrpSpPr>
      <p:grpSpPr>
        <a:xfrm>
          <a:off x="0" y="0"/>
          <a:ext cx="0" cy="0"/>
          <a:chOff x="0" y="0"/>
          <a:chExt cx="0" cy="0"/>
        </a:xfrm>
      </p:grpSpPr>
      <p:sp>
        <p:nvSpPr>
          <p:cNvPr id="87" name="Google Shape;87;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2" name="Shape 92"/>
        <p:cNvGrpSpPr/>
        <p:nvPr/>
      </p:nvGrpSpPr>
      <p:grpSpPr>
        <a:xfrm>
          <a:off x="0" y="0"/>
          <a:ext cx="0" cy="0"/>
          <a:chOff x="0" y="0"/>
          <a:chExt cx="0" cy="0"/>
        </a:xfrm>
      </p:grpSpPr>
      <p:sp>
        <p:nvSpPr>
          <p:cNvPr id="93" name="Google Shape;93;p2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2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8" name="Shape 98"/>
        <p:cNvGrpSpPr/>
        <p:nvPr/>
      </p:nvGrpSpPr>
      <p:grpSpPr>
        <a:xfrm>
          <a:off x="0" y="0"/>
          <a:ext cx="0" cy="0"/>
          <a:chOff x="0" y="0"/>
          <a:chExt cx="0" cy="0"/>
        </a:xfrm>
      </p:grpSpPr>
      <p:sp>
        <p:nvSpPr>
          <p:cNvPr id="99" name="Google Shape;99;p2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2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101" name="Google Shape;101;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4" name="Shape 104"/>
        <p:cNvGrpSpPr/>
        <p:nvPr/>
      </p:nvGrpSpPr>
      <p:grpSpPr>
        <a:xfrm>
          <a:off x="0" y="0"/>
          <a:ext cx="0" cy="0"/>
          <a:chOff x="0" y="0"/>
          <a:chExt cx="0" cy="0"/>
        </a:xfrm>
      </p:grpSpPr>
      <p:sp>
        <p:nvSpPr>
          <p:cNvPr id="105" name="Google Shape;105;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2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2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1" name="Shape 111"/>
        <p:cNvGrpSpPr/>
        <p:nvPr/>
      </p:nvGrpSpPr>
      <p:grpSpPr>
        <a:xfrm>
          <a:off x="0" y="0"/>
          <a:ext cx="0" cy="0"/>
          <a:chOff x="0" y="0"/>
          <a:chExt cx="0" cy="0"/>
        </a:xfrm>
      </p:grpSpPr>
      <p:sp>
        <p:nvSpPr>
          <p:cNvPr id="112" name="Google Shape;112;p2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2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4" name="Google Shape;114;p2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 name="Google Shape;115;p2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6" name="Google Shape;116;p2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0" name="Shape 120"/>
        <p:cNvGrpSpPr/>
        <p:nvPr/>
      </p:nvGrpSpPr>
      <p:grpSpPr>
        <a:xfrm>
          <a:off x="0" y="0"/>
          <a:ext cx="0" cy="0"/>
          <a:chOff x="0" y="0"/>
          <a:chExt cx="0" cy="0"/>
        </a:xfrm>
      </p:grpSpPr>
      <p:sp>
        <p:nvSpPr>
          <p:cNvPr id="121" name="Google Shape;121;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5" name="Shape 125"/>
        <p:cNvGrpSpPr/>
        <p:nvPr/>
      </p:nvGrpSpPr>
      <p:grpSpPr>
        <a:xfrm>
          <a:off x="0" y="0"/>
          <a:ext cx="0" cy="0"/>
          <a:chOff x="0" y="0"/>
          <a:chExt cx="0" cy="0"/>
        </a:xfrm>
      </p:grpSpPr>
      <p:sp>
        <p:nvSpPr>
          <p:cNvPr id="126" name="Google Shape;126;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9" name="Shape 129"/>
        <p:cNvGrpSpPr/>
        <p:nvPr/>
      </p:nvGrpSpPr>
      <p:grpSpPr>
        <a:xfrm>
          <a:off x="0" y="0"/>
          <a:ext cx="0" cy="0"/>
          <a:chOff x="0" y="0"/>
          <a:chExt cx="0" cy="0"/>
        </a:xfrm>
      </p:grpSpPr>
      <p:sp>
        <p:nvSpPr>
          <p:cNvPr id="130" name="Google Shape;130;p3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 name="Google Shape;131;p3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2" name="Google Shape;132;p3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3" name="Google Shape;133;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6" name="Shape 136"/>
        <p:cNvGrpSpPr/>
        <p:nvPr/>
      </p:nvGrpSpPr>
      <p:grpSpPr>
        <a:xfrm>
          <a:off x="0" y="0"/>
          <a:ext cx="0" cy="0"/>
          <a:chOff x="0" y="0"/>
          <a:chExt cx="0" cy="0"/>
        </a:xfrm>
      </p:grpSpPr>
      <p:sp>
        <p:nvSpPr>
          <p:cNvPr id="137" name="Google Shape;137;p3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31"/>
          <p:cNvSpPr/>
          <p:nvPr>
            <p:ph idx="2" type="pic"/>
          </p:nvPr>
        </p:nvSpPr>
        <p:spPr>
          <a:xfrm>
            <a:off x="5183188" y="987425"/>
            <a:ext cx="6172200" cy="4873625"/>
          </a:xfrm>
          <a:prstGeom prst="rect">
            <a:avLst/>
          </a:prstGeom>
          <a:noFill/>
          <a:ln>
            <a:noFill/>
          </a:ln>
        </p:spPr>
      </p:sp>
      <p:sp>
        <p:nvSpPr>
          <p:cNvPr id="139" name="Google Shape;139;p3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0" name="Google Shape;140;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3" name="Shape 143"/>
        <p:cNvGrpSpPr/>
        <p:nvPr/>
      </p:nvGrpSpPr>
      <p:grpSpPr>
        <a:xfrm>
          <a:off x="0" y="0"/>
          <a:ext cx="0" cy="0"/>
          <a:chOff x="0" y="0"/>
          <a:chExt cx="0" cy="0"/>
        </a:xfrm>
      </p:grpSpPr>
      <p:sp>
        <p:nvSpPr>
          <p:cNvPr id="144" name="Google Shape;144;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 name="Google Shape;145;p3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9" name="Shape 149"/>
        <p:cNvGrpSpPr/>
        <p:nvPr/>
      </p:nvGrpSpPr>
      <p:grpSpPr>
        <a:xfrm>
          <a:off x="0" y="0"/>
          <a:ext cx="0" cy="0"/>
          <a:chOff x="0" y="0"/>
          <a:chExt cx="0" cy="0"/>
        </a:xfrm>
      </p:grpSpPr>
      <p:sp>
        <p:nvSpPr>
          <p:cNvPr id="150" name="Google Shape;150;p3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 name="Google Shape;151;p3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 name="Shape 80"/>
        <p:cNvGrpSpPr/>
        <p:nvPr/>
      </p:nvGrpSpPr>
      <p:grpSpPr>
        <a:xfrm>
          <a:off x="0" y="0"/>
          <a:ext cx="0" cy="0"/>
          <a:chOff x="0" y="0"/>
          <a:chExt cx="0" cy="0"/>
        </a:xfrm>
      </p:grpSpPr>
      <p:sp>
        <p:nvSpPr>
          <p:cNvPr id="81" name="Google Shape;81;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2" name="Google Shape;82;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3" name="Google Shape;83;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4" name="Google Shape;84;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5" name="Google Shape;85;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3.gif"/><Relationship Id="rId6"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hyperlink" Target="https://commons.wikimedia.org/wiki/File:20-S-FORCE-JK-C2S12-1c.png" TargetMode="External"/><Relationship Id="rId4" Type="http://schemas.openxmlformats.org/officeDocument/2006/relationships/hyperlink" Target="https://www.flickr.com/photos/internetarchivebookimages/14596085609" TargetMode="External"/><Relationship Id="rId11" Type="http://schemas.openxmlformats.org/officeDocument/2006/relationships/image" Target="../media/image9.png"/><Relationship Id="rId10" Type="http://schemas.openxmlformats.org/officeDocument/2006/relationships/hyperlink" Target="https://commons.wikimedia.org/wiki/File:Illustration_of_creepage_for_a_railway_wheel.png" TargetMode="External"/><Relationship Id="rId12" Type="http://schemas.openxmlformats.org/officeDocument/2006/relationships/image" Target="../media/image4.png"/><Relationship Id="rId9" Type="http://schemas.openxmlformats.org/officeDocument/2006/relationships/hyperlink" Target="https://en.wikipedia.org/wiki/Rotating_reference_frame#/media/File:Animated_Rotating_Frame.gif" TargetMode="External"/><Relationship Id="rId5" Type="http://schemas.openxmlformats.org/officeDocument/2006/relationships/hyperlink" Target="https://www.britannica.com/science/force-physics.%20Accessed%2029%20May%202024" TargetMode="External"/><Relationship Id="rId6" Type="http://schemas.openxmlformats.org/officeDocument/2006/relationships/hyperlink" Target="https://en.wikipedia.org/wiki/Force" TargetMode="External"/><Relationship Id="rId7" Type="http://schemas.openxmlformats.org/officeDocument/2006/relationships/hyperlink" Target="http://mechanicsmap.psu.edu/websites/1_mechanics_basics/1-3_forces/forces.html" TargetMode="External"/><Relationship Id="rId8" Type="http://schemas.openxmlformats.org/officeDocument/2006/relationships/hyperlink" Target="https://testbook.com/physics/common-forces-in-mechanic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descr="A close-up of a black text&#10;&#10;Description automatically generated" id="159" name="Google Shape;159;p1"/>
          <p:cNvPicPr preferRelativeResize="0"/>
          <p:nvPr/>
        </p:nvPicPr>
        <p:blipFill rotWithShape="1">
          <a:blip r:embed="rId3">
            <a:alphaModFix/>
          </a:blip>
          <a:srcRect b="0" l="0" r="0" t="0"/>
          <a:stretch/>
        </p:blipFill>
        <p:spPr>
          <a:xfrm>
            <a:off x="2506046" y="643467"/>
            <a:ext cx="2022955" cy="445050"/>
          </a:xfrm>
          <a:prstGeom prst="rect">
            <a:avLst/>
          </a:prstGeom>
          <a:noFill/>
          <a:ln>
            <a:noFill/>
          </a:ln>
        </p:spPr>
      </p:pic>
      <p:pic>
        <p:nvPicPr>
          <p:cNvPr descr="A close-up of a logo&#10;&#10;Description automatically generated" id="160" name="Google Shape;160;p1"/>
          <p:cNvPicPr preferRelativeResize="0"/>
          <p:nvPr/>
        </p:nvPicPr>
        <p:blipFill rotWithShape="1">
          <a:blip r:embed="rId4">
            <a:alphaModFix/>
          </a:blip>
          <a:srcRect b="0" l="0" r="0" t="0"/>
          <a:stretch/>
        </p:blipFill>
        <p:spPr>
          <a:xfrm>
            <a:off x="2359319" y="5732542"/>
            <a:ext cx="1675115" cy="481991"/>
          </a:xfrm>
          <a:prstGeom prst="rect">
            <a:avLst/>
          </a:prstGeom>
          <a:noFill/>
          <a:ln>
            <a:noFill/>
          </a:ln>
        </p:spPr>
      </p:pic>
      <p:graphicFrame>
        <p:nvGraphicFramePr>
          <p:cNvPr id="161" name="Google Shape;161;p1"/>
          <p:cNvGraphicFramePr/>
          <p:nvPr/>
        </p:nvGraphicFramePr>
        <p:xfrm>
          <a:off x="4235090" y="1774951"/>
          <a:ext cx="3000000" cy="3000000"/>
        </p:xfrm>
        <a:graphic>
          <a:graphicData uri="http://schemas.openxmlformats.org/drawingml/2006/table">
            <a:tbl>
              <a:tblPr>
                <a:noFill/>
                <a:tableStyleId>{0D5CAE18-9FCA-4D3A-B1A8-6545B26C3E96}</a:tableStyleId>
              </a:tblPr>
              <a:tblGrid>
                <a:gridCol w="1986525"/>
                <a:gridCol w="4761200"/>
              </a:tblGrid>
              <a:tr h="575375">
                <a:tc>
                  <a:txBody>
                    <a:bodyPr/>
                    <a:lstStyle/>
                    <a:p>
                      <a:pPr indent="0" lvl="0" marL="0" marR="0" rtl="0" algn="l">
                        <a:spcBef>
                          <a:spcPts val="0"/>
                        </a:spcBef>
                        <a:spcAft>
                          <a:spcPts val="0"/>
                        </a:spcAft>
                        <a:buClr>
                          <a:srgbClr val="000000"/>
                        </a:buClr>
                        <a:buSzPts val="3600"/>
                        <a:buFont typeface="Arial"/>
                        <a:buNone/>
                      </a:pPr>
                      <a:r>
                        <a:rPr b="1" lang="en-GB" sz="3600" u="none" cap="none" strike="noStrike">
                          <a:solidFill>
                            <a:srgbClr val="000000"/>
                          </a:solidFill>
                        </a:rPr>
                        <a:t>Field</a:t>
                      </a:r>
                      <a:endParaRPr sz="1800" u="none" cap="none" strike="noStrike"/>
                    </a:p>
                  </a:txBody>
                  <a:tcPr marT="45725" marB="45725" marR="68575" marL="68575">
                    <a:solidFill>
                      <a:srgbClr val="FFFF00"/>
                    </a:solidFill>
                  </a:tcPr>
                </a:tc>
                <a:tc>
                  <a:txBody>
                    <a:bodyPr/>
                    <a:lstStyle/>
                    <a:p>
                      <a:pPr indent="0" lvl="0" marL="0" marR="0" rtl="0" algn="l">
                        <a:spcBef>
                          <a:spcPts val="0"/>
                        </a:spcBef>
                        <a:spcAft>
                          <a:spcPts val="0"/>
                        </a:spcAft>
                        <a:buClr>
                          <a:srgbClr val="000000"/>
                        </a:buClr>
                        <a:buSzPts val="3600"/>
                        <a:buFont typeface="Arial"/>
                        <a:buNone/>
                      </a:pPr>
                      <a:r>
                        <a:rPr b="1" lang="en-GB" sz="3600" u="none" cap="none" strike="noStrike">
                          <a:solidFill>
                            <a:srgbClr val="000000"/>
                          </a:solidFill>
                        </a:rPr>
                        <a:t>Mechanics</a:t>
                      </a:r>
                      <a:endParaRPr b="1" i="1" sz="3600" u="none" cap="none" strike="noStrike">
                        <a:solidFill>
                          <a:srgbClr val="000000"/>
                        </a:solidFill>
                        <a:latin typeface="Calibri"/>
                        <a:ea typeface="Calibri"/>
                        <a:cs typeface="Calibri"/>
                        <a:sym typeface="Calibri"/>
                      </a:endParaRPr>
                    </a:p>
                  </a:txBody>
                  <a:tcPr marT="45725" marB="45725" marR="68575" marL="68575">
                    <a:solidFill>
                      <a:srgbClr val="FFFF00"/>
                    </a:solidFill>
                  </a:tcPr>
                </a:tc>
              </a:tr>
              <a:tr h="529100">
                <a:tc>
                  <a:txBody>
                    <a:bodyPr/>
                    <a:lstStyle/>
                    <a:p>
                      <a:pPr indent="0" lvl="0" marL="0" marR="0" rtl="0" algn="l">
                        <a:spcBef>
                          <a:spcPts val="0"/>
                        </a:spcBef>
                        <a:spcAft>
                          <a:spcPts val="0"/>
                        </a:spcAft>
                        <a:buClr>
                          <a:srgbClr val="000000"/>
                        </a:buClr>
                        <a:buSzPts val="3600"/>
                        <a:buFont typeface="Arial"/>
                        <a:buNone/>
                      </a:pPr>
                      <a:r>
                        <a:rPr b="1" lang="en-GB" sz="3600" u="none" cap="none" strike="noStrike">
                          <a:solidFill>
                            <a:srgbClr val="000000"/>
                          </a:solidFill>
                        </a:rPr>
                        <a:t>Chapter</a:t>
                      </a:r>
                      <a:endParaRPr sz="1800" u="none" cap="none" strike="noStrike"/>
                    </a:p>
                  </a:txBody>
                  <a:tcPr marT="45725" marB="45725" marR="68575" marL="68575">
                    <a:solidFill>
                      <a:srgbClr val="92D050"/>
                    </a:solidFill>
                  </a:tcPr>
                </a:tc>
                <a:tc>
                  <a:txBody>
                    <a:bodyPr/>
                    <a:lstStyle/>
                    <a:p>
                      <a:pPr indent="0" lvl="0" marL="0" marR="0" rtl="0" algn="l">
                        <a:spcBef>
                          <a:spcPts val="0"/>
                        </a:spcBef>
                        <a:spcAft>
                          <a:spcPts val="0"/>
                        </a:spcAft>
                        <a:buClr>
                          <a:schemeClr val="dk1"/>
                        </a:buClr>
                        <a:buSzPts val="1100"/>
                        <a:buFont typeface="Arial"/>
                        <a:buNone/>
                      </a:pPr>
                      <a:r>
                        <a:rPr b="1" lang="en-GB" sz="3600" u="none" cap="none" strike="noStrike">
                          <a:solidFill>
                            <a:srgbClr val="000000"/>
                          </a:solidFill>
                        </a:rPr>
                        <a:t>Fundamental Engineering Concepts</a:t>
                      </a:r>
                      <a:endParaRPr b="1" i="1" sz="3600" u="none" cap="none" strike="noStrike">
                        <a:solidFill>
                          <a:srgbClr val="000000"/>
                        </a:solidFill>
                        <a:latin typeface="Calibri"/>
                        <a:ea typeface="Calibri"/>
                        <a:cs typeface="Calibri"/>
                        <a:sym typeface="Calibri"/>
                      </a:endParaRPr>
                    </a:p>
                  </a:txBody>
                  <a:tcPr marT="45725" marB="45725" marR="68575" marL="68575">
                    <a:solidFill>
                      <a:srgbClr val="92D050"/>
                    </a:solidFill>
                  </a:tcPr>
                </a:tc>
              </a:tr>
              <a:tr h="1436100">
                <a:tc>
                  <a:txBody>
                    <a:bodyPr/>
                    <a:lstStyle/>
                    <a:p>
                      <a:pPr indent="0" lvl="0" marL="0" marR="0" rtl="0" algn="l">
                        <a:spcBef>
                          <a:spcPts val="0"/>
                        </a:spcBef>
                        <a:spcAft>
                          <a:spcPts val="0"/>
                        </a:spcAft>
                        <a:buClr>
                          <a:srgbClr val="000000"/>
                        </a:buClr>
                        <a:buSzPts val="3600"/>
                        <a:buFont typeface="Arial"/>
                        <a:buNone/>
                      </a:pPr>
                      <a:r>
                        <a:rPr b="1" lang="en-GB" sz="3600" u="none" cap="none" strike="noStrike">
                          <a:solidFill>
                            <a:srgbClr val="000000"/>
                          </a:solidFill>
                        </a:rPr>
                        <a:t>Subtitle</a:t>
                      </a:r>
                      <a:endParaRPr sz="1800" u="none" cap="none" strike="noStrike"/>
                    </a:p>
                  </a:txBody>
                  <a:tcPr marT="45725" marB="45725" marR="68575" marL="68575">
                    <a:solidFill>
                      <a:srgbClr val="FFC000"/>
                    </a:solidFill>
                  </a:tcPr>
                </a:tc>
                <a:tc>
                  <a:txBody>
                    <a:bodyPr/>
                    <a:lstStyle/>
                    <a:p>
                      <a:pPr indent="0" lvl="0" marL="0" marR="0" rtl="0" algn="l">
                        <a:spcBef>
                          <a:spcPts val="0"/>
                        </a:spcBef>
                        <a:spcAft>
                          <a:spcPts val="0"/>
                        </a:spcAft>
                        <a:buClr>
                          <a:srgbClr val="000000"/>
                        </a:buClr>
                        <a:buSzPts val="3600"/>
                        <a:buFont typeface="Arial"/>
                        <a:buNone/>
                      </a:pPr>
                      <a:r>
                        <a:rPr b="1" lang="en-GB" sz="3600" u="none" cap="none" strike="noStrike">
                          <a:solidFill>
                            <a:srgbClr val="000000"/>
                          </a:solidFill>
                        </a:rPr>
                        <a:t>Force</a:t>
                      </a:r>
                      <a:br>
                        <a:rPr b="1" lang="en-GB" sz="3600" u="none" cap="none" strike="noStrike">
                          <a:solidFill>
                            <a:srgbClr val="000000"/>
                          </a:solidFill>
                        </a:rPr>
                      </a:br>
                      <a:endParaRPr b="1" i="1" sz="3600" u="none" cap="none" strike="noStrike">
                        <a:solidFill>
                          <a:srgbClr val="000000"/>
                        </a:solidFill>
                        <a:latin typeface="Calibri"/>
                        <a:ea typeface="Calibri"/>
                        <a:cs typeface="Calibri"/>
                        <a:sym typeface="Calibri"/>
                      </a:endParaRPr>
                    </a:p>
                  </a:txBody>
                  <a:tcPr marT="45725" marB="45725" marR="68575" marL="68575">
                    <a:solidFill>
                      <a:srgbClr val="FFC000"/>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5" name="Shape 165"/>
        <p:cNvGrpSpPr/>
        <p:nvPr/>
      </p:nvGrpSpPr>
      <p:grpSpPr>
        <a:xfrm>
          <a:off x="0" y="0"/>
          <a:ext cx="0" cy="0"/>
          <a:chOff x="0" y="0"/>
          <a:chExt cx="0" cy="0"/>
        </a:xfrm>
      </p:grpSpPr>
      <p:sp>
        <p:nvSpPr>
          <p:cNvPr id="166" name="Google Shape;166;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67" name="Google Shape;167;p2"/>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68" name="Google Shape;168;p2"/>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901"/>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69" name="Google Shape;169;p2"/>
          <p:cNvSpPr/>
          <p:nvPr/>
        </p:nvSpPr>
        <p:spPr>
          <a:xfrm flipH="1">
            <a:off x="8115299" y="-1"/>
            <a:ext cx="4076698" cy="1590742"/>
          </a:xfrm>
          <a:prstGeom prst="rect">
            <a:avLst/>
          </a:prstGeom>
          <a:gradFill>
            <a:gsLst>
              <a:gs pos="0">
                <a:srgbClr val="156082">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70" name="Google Shape;170;p2"/>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4"/>
                </a:srgbClr>
              </a:gs>
              <a:gs pos="100000">
                <a:srgbClr val="0A3041">
                  <a:alpha val="51764"/>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71" name="Google Shape;171;p2"/>
          <p:cNvSpPr txBox="1"/>
          <p:nvPr>
            <p:ph type="title"/>
          </p:nvPr>
        </p:nvSpPr>
        <p:spPr>
          <a:xfrm>
            <a:off x="4913676" y="278525"/>
            <a:ext cx="2787900" cy="1033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GB" sz="4000">
                <a:solidFill>
                  <a:srgbClr val="FFFFFF"/>
                </a:solidFill>
              </a:rPr>
              <a:t>Definition</a:t>
            </a:r>
            <a:endParaRPr/>
          </a:p>
        </p:txBody>
      </p:sp>
      <p:sp>
        <p:nvSpPr>
          <p:cNvPr id="172" name="Google Shape;172;p2"/>
          <p:cNvSpPr txBox="1"/>
          <p:nvPr>
            <p:ph idx="1" type="body"/>
          </p:nvPr>
        </p:nvSpPr>
        <p:spPr>
          <a:xfrm>
            <a:off x="1371599" y="1869276"/>
            <a:ext cx="9724031" cy="413227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n-GB" sz="2000">
                <a:latin typeface="Arial"/>
                <a:ea typeface="Arial"/>
                <a:cs typeface="Arial"/>
                <a:sym typeface="Arial"/>
              </a:rPr>
              <a:t>Fundamentally, a </a:t>
            </a:r>
            <a:r>
              <a:rPr b="1" lang="en-GB" sz="2000">
                <a:latin typeface="Arial"/>
                <a:ea typeface="Arial"/>
                <a:cs typeface="Arial"/>
                <a:sym typeface="Arial"/>
              </a:rPr>
              <a:t>force</a:t>
            </a:r>
            <a:r>
              <a:rPr lang="en-GB" sz="2000">
                <a:latin typeface="Arial"/>
                <a:ea typeface="Arial"/>
                <a:cs typeface="Arial"/>
                <a:sym typeface="Arial"/>
              </a:rPr>
              <a:t> is an activity that maintains or modifies an object's motion or shape. Simplistically, it can be seen of as either a push or a pull. An object's speed, direction, or even form can be changed by forces. Force is applied in situations like opening and closing doors and stretching rubber bands.</a:t>
            </a:r>
            <a:endParaRPr/>
          </a:p>
        </p:txBody>
      </p:sp>
      <p:pic>
        <p:nvPicPr>
          <p:cNvPr descr="A close-up of a black text&#10;&#10;Description automatically generated" id="173" name="Google Shape;173;p2"/>
          <p:cNvPicPr preferRelativeResize="0"/>
          <p:nvPr/>
        </p:nvPicPr>
        <p:blipFill rotWithShape="1">
          <a:blip r:embed="rId3">
            <a:alphaModFix/>
          </a:blip>
          <a:srcRect b="0" l="0" r="0" t="0"/>
          <a:stretch/>
        </p:blipFill>
        <p:spPr>
          <a:xfrm>
            <a:off x="0" y="4472"/>
            <a:ext cx="2022955" cy="445050"/>
          </a:xfrm>
          <a:prstGeom prst="rect">
            <a:avLst/>
          </a:prstGeom>
          <a:noFill/>
          <a:ln>
            <a:noFill/>
          </a:ln>
        </p:spPr>
      </p:pic>
      <p:pic>
        <p:nvPicPr>
          <p:cNvPr descr="A close-up of a logo&#10;&#10;Description automatically generated" id="174" name="Google Shape;174;p2"/>
          <p:cNvPicPr preferRelativeResize="0"/>
          <p:nvPr/>
        </p:nvPicPr>
        <p:blipFill rotWithShape="1">
          <a:blip r:embed="rId4">
            <a:alphaModFix/>
          </a:blip>
          <a:srcRect b="0" l="0" r="0" t="0"/>
          <a:stretch/>
        </p:blipFill>
        <p:spPr>
          <a:xfrm>
            <a:off x="-3" y="6380481"/>
            <a:ext cx="1675115" cy="481991"/>
          </a:xfrm>
          <a:prstGeom prst="rect">
            <a:avLst/>
          </a:prstGeom>
          <a:noFill/>
          <a:ln>
            <a:noFill/>
          </a:ln>
        </p:spPr>
      </p:pic>
      <p:pic>
        <p:nvPicPr>
          <p:cNvPr descr="Magnetic Field" id="175" name="Google Shape;175;p2"/>
          <p:cNvPicPr preferRelativeResize="0"/>
          <p:nvPr/>
        </p:nvPicPr>
        <p:blipFill rotWithShape="1">
          <a:blip r:embed="rId5">
            <a:alphaModFix/>
          </a:blip>
          <a:srcRect b="0" l="0" r="0" t="0"/>
          <a:stretch/>
        </p:blipFill>
        <p:spPr>
          <a:xfrm>
            <a:off x="3729660" y="4711963"/>
            <a:ext cx="4241067" cy="186750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9" name="Shape 179"/>
        <p:cNvGrpSpPr/>
        <p:nvPr/>
      </p:nvGrpSpPr>
      <p:grpSpPr>
        <a:xfrm>
          <a:off x="0" y="0"/>
          <a:ext cx="0" cy="0"/>
          <a:chOff x="0" y="0"/>
          <a:chExt cx="0" cy="0"/>
        </a:xfrm>
      </p:grpSpPr>
      <p:sp>
        <p:nvSpPr>
          <p:cNvPr id="180" name="Google Shape;180;p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81" name="Google Shape;181;p3"/>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82" name="Google Shape;182;p3"/>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901"/>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83" name="Google Shape;183;p3"/>
          <p:cNvSpPr/>
          <p:nvPr/>
        </p:nvSpPr>
        <p:spPr>
          <a:xfrm flipH="1">
            <a:off x="8115299" y="-1"/>
            <a:ext cx="4076698" cy="1590742"/>
          </a:xfrm>
          <a:prstGeom prst="rect">
            <a:avLst/>
          </a:prstGeom>
          <a:gradFill>
            <a:gsLst>
              <a:gs pos="0">
                <a:srgbClr val="156082">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84" name="Google Shape;184;p3"/>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4"/>
                </a:srgbClr>
              </a:gs>
              <a:gs pos="100000">
                <a:srgbClr val="0A3041">
                  <a:alpha val="51764"/>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85" name="Google Shape;185;p3"/>
          <p:cNvSpPr txBox="1"/>
          <p:nvPr>
            <p:ph type="title"/>
          </p:nvPr>
        </p:nvSpPr>
        <p:spPr>
          <a:xfrm>
            <a:off x="4913676" y="278525"/>
            <a:ext cx="2787900" cy="1033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GB" sz="4000">
                <a:solidFill>
                  <a:srgbClr val="FFFFFF"/>
                </a:solidFill>
              </a:rPr>
              <a:t>Definition</a:t>
            </a:r>
            <a:endParaRPr/>
          </a:p>
        </p:txBody>
      </p:sp>
      <p:sp>
        <p:nvSpPr>
          <p:cNvPr id="186" name="Google Shape;186;p3"/>
          <p:cNvSpPr txBox="1"/>
          <p:nvPr>
            <p:ph idx="1" type="body"/>
          </p:nvPr>
        </p:nvSpPr>
        <p:spPr>
          <a:xfrm>
            <a:off x="1233981" y="2389238"/>
            <a:ext cx="9724031" cy="3411794"/>
          </a:xfrm>
          <a:prstGeom prst="rect">
            <a:avLst/>
          </a:prstGeom>
          <a:noFill/>
          <a:ln>
            <a:noFill/>
          </a:ln>
        </p:spPr>
        <p:txBody>
          <a:bodyPr anchorCtr="0" anchor="ctr"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000"/>
              <a:buNone/>
            </a:pPr>
            <a:r>
              <a:rPr lang="en-GB" sz="2000">
                <a:latin typeface="Arial"/>
                <a:ea typeface="Arial"/>
                <a:cs typeface="Arial"/>
                <a:sym typeface="Arial"/>
              </a:rPr>
              <a:t>Force finds its explanation in mechanics, where it encompasses any action that either preserves or changes an object's motion or shape. Isaac Newton's principles, as elucidated in his Principia Mathematica (1687), lay down the foundational understanding of force. </a:t>
            </a:r>
            <a:endParaRPr/>
          </a:p>
          <a:p>
            <a:pPr indent="0" lvl="0" marL="0" rtl="0" algn="l">
              <a:lnSpc>
                <a:spcPct val="90000"/>
              </a:lnSpc>
              <a:spcBef>
                <a:spcPts val="1000"/>
              </a:spcBef>
              <a:spcAft>
                <a:spcPts val="0"/>
              </a:spcAft>
              <a:buClr>
                <a:schemeClr val="dk1"/>
              </a:buClr>
              <a:buSzPts val="2000"/>
              <a:buNone/>
            </a:pPr>
            <a:r>
              <a:rPr b="1" lang="en-GB" sz="2000">
                <a:latin typeface="Arial"/>
                <a:ea typeface="Arial"/>
                <a:cs typeface="Arial"/>
                <a:sym typeface="Arial"/>
              </a:rPr>
              <a:t>Newton’s 1</a:t>
            </a:r>
            <a:r>
              <a:rPr b="1" baseline="30000" lang="en-GB" sz="2000">
                <a:latin typeface="Arial"/>
                <a:ea typeface="Arial"/>
                <a:cs typeface="Arial"/>
                <a:sym typeface="Arial"/>
              </a:rPr>
              <a:t>st</a:t>
            </a:r>
            <a:r>
              <a:rPr b="1" lang="en-GB" sz="2000">
                <a:latin typeface="Arial"/>
                <a:ea typeface="Arial"/>
                <a:cs typeface="Arial"/>
                <a:sym typeface="Arial"/>
              </a:rPr>
              <a:t> law </a:t>
            </a:r>
            <a:r>
              <a:rPr lang="en-GB" sz="2000">
                <a:latin typeface="Arial"/>
                <a:ea typeface="Arial"/>
                <a:cs typeface="Arial"/>
                <a:sym typeface="Arial"/>
              </a:rPr>
              <a:t>: a body will remain at rest or in uniform motion along a straight line unless acted upon by a force. </a:t>
            </a:r>
            <a:endParaRPr/>
          </a:p>
          <a:p>
            <a:pPr indent="0" lvl="0" marL="0" rtl="0" algn="l">
              <a:lnSpc>
                <a:spcPct val="90000"/>
              </a:lnSpc>
              <a:spcBef>
                <a:spcPts val="1000"/>
              </a:spcBef>
              <a:spcAft>
                <a:spcPts val="0"/>
              </a:spcAft>
              <a:buClr>
                <a:schemeClr val="dk1"/>
              </a:buClr>
              <a:buSzPts val="2000"/>
              <a:buNone/>
            </a:pPr>
            <a:r>
              <a:rPr b="1" lang="en-GB" sz="2000">
                <a:latin typeface="Arial"/>
                <a:ea typeface="Arial"/>
                <a:cs typeface="Arial"/>
                <a:sym typeface="Arial"/>
              </a:rPr>
              <a:t>Newton’s 2</a:t>
            </a:r>
            <a:r>
              <a:rPr b="1" baseline="30000" lang="en-GB" sz="2000">
                <a:latin typeface="Arial"/>
                <a:ea typeface="Arial"/>
                <a:cs typeface="Arial"/>
                <a:sym typeface="Arial"/>
              </a:rPr>
              <a:t>nd</a:t>
            </a:r>
            <a:r>
              <a:rPr b="1" lang="en-GB" sz="2000">
                <a:latin typeface="Arial"/>
                <a:ea typeface="Arial"/>
                <a:cs typeface="Arial"/>
                <a:sym typeface="Arial"/>
              </a:rPr>
              <a:t>  law </a:t>
            </a:r>
            <a:r>
              <a:rPr lang="en-GB" sz="2000">
                <a:latin typeface="Arial"/>
                <a:ea typeface="Arial"/>
                <a:cs typeface="Arial"/>
                <a:sym typeface="Arial"/>
              </a:rPr>
              <a:t>: an external force acting on a body induces an acceleration in the direction of the force, with the magnitude of acceleration directly proportional to the force and inversely proportional to the body's mass.</a:t>
            </a:r>
            <a:endParaRPr/>
          </a:p>
          <a:p>
            <a:pPr indent="0" lvl="0" marL="0" rtl="0" algn="l">
              <a:lnSpc>
                <a:spcPct val="90000"/>
              </a:lnSpc>
              <a:spcBef>
                <a:spcPts val="1000"/>
              </a:spcBef>
              <a:spcAft>
                <a:spcPts val="0"/>
              </a:spcAft>
              <a:buClr>
                <a:schemeClr val="dk1"/>
              </a:buClr>
              <a:buSzPts val="2000"/>
              <a:buNone/>
            </a:pPr>
            <a:r>
              <a:rPr b="1" lang="en-GB" sz="2000">
                <a:latin typeface="Arial"/>
                <a:ea typeface="Arial"/>
                <a:cs typeface="Arial"/>
                <a:sym typeface="Arial"/>
              </a:rPr>
              <a:t>Newton’s 3</a:t>
            </a:r>
            <a:r>
              <a:rPr b="1" baseline="30000" lang="en-GB" sz="2000">
                <a:latin typeface="Arial"/>
                <a:ea typeface="Arial"/>
                <a:cs typeface="Arial"/>
                <a:sym typeface="Arial"/>
              </a:rPr>
              <a:t>rd</a:t>
            </a:r>
            <a:r>
              <a:rPr b="1" lang="en-GB" sz="2000">
                <a:latin typeface="Arial"/>
                <a:ea typeface="Arial"/>
                <a:cs typeface="Arial"/>
                <a:sym typeface="Arial"/>
              </a:rPr>
              <a:t>  law </a:t>
            </a:r>
            <a:r>
              <a:rPr lang="en-GB" sz="2000">
                <a:latin typeface="Arial"/>
                <a:ea typeface="Arial"/>
                <a:cs typeface="Arial"/>
                <a:sym typeface="Arial"/>
              </a:rPr>
              <a:t>: when one body exerts a force on another, the second body reciprocates with an equal force. This principle elucidates why a force tends to cause deformation in a body, irrespective of whether it initiates movement.</a:t>
            </a:r>
            <a:endParaRPr/>
          </a:p>
        </p:txBody>
      </p:sp>
      <p:pic>
        <p:nvPicPr>
          <p:cNvPr descr="A close-up of a black text&#10;&#10;Description automatically generated" id="187" name="Google Shape;187;p3"/>
          <p:cNvPicPr preferRelativeResize="0"/>
          <p:nvPr/>
        </p:nvPicPr>
        <p:blipFill rotWithShape="1">
          <a:blip r:embed="rId3">
            <a:alphaModFix/>
          </a:blip>
          <a:srcRect b="0" l="0" r="0" t="0"/>
          <a:stretch/>
        </p:blipFill>
        <p:spPr>
          <a:xfrm>
            <a:off x="0" y="4472"/>
            <a:ext cx="2022955" cy="445050"/>
          </a:xfrm>
          <a:prstGeom prst="rect">
            <a:avLst/>
          </a:prstGeom>
          <a:noFill/>
          <a:ln>
            <a:noFill/>
          </a:ln>
        </p:spPr>
      </p:pic>
      <p:pic>
        <p:nvPicPr>
          <p:cNvPr descr="A close-up of a logo&#10;&#10;Description automatically generated" id="188" name="Google Shape;188;p3"/>
          <p:cNvPicPr preferRelativeResize="0"/>
          <p:nvPr/>
        </p:nvPicPr>
        <p:blipFill rotWithShape="1">
          <a:blip r:embed="rId4">
            <a:alphaModFix/>
          </a:blip>
          <a:srcRect b="0" l="0" r="0" t="0"/>
          <a:stretch/>
        </p:blipFill>
        <p:spPr>
          <a:xfrm>
            <a:off x="-3" y="6380481"/>
            <a:ext cx="1675115" cy="48199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2" name="Shape 192"/>
        <p:cNvGrpSpPr/>
        <p:nvPr/>
      </p:nvGrpSpPr>
      <p:grpSpPr>
        <a:xfrm>
          <a:off x="0" y="0"/>
          <a:ext cx="0" cy="0"/>
          <a:chOff x="0" y="0"/>
          <a:chExt cx="0" cy="0"/>
        </a:xfrm>
      </p:grpSpPr>
      <p:sp>
        <p:nvSpPr>
          <p:cNvPr id="193" name="Google Shape;193;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94" name="Google Shape;194;p4"/>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95" name="Google Shape;195;p4"/>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901"/>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96" name="Google Shape;196;p4"/>
          <p:cNvSpPr/>
          <p:nvPr/>
        </p:nvSpPr>
        <p:spPr>
          <a:xfrm flipH="1">
            <a:off x="8115299" y="-1"/>
            <a:ext cx="4076698" cy="1590742"/>
          </a:xfrm>
          <a:prstGeom prst="rect">
            <a:avLst/>
          </a:prstGeom>
          <a:gradFill>
            <a:gsLst>
              <a:gs pos="0">
                <a:srgbClr val="156082">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97" name="Google Shape;197;p4"/>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4"/>
                </a:srgbClr>
              </a:gs>
              <a:gs pos="100000">
                <a:srgbClr val="0A3041">
                  <a:alpha val="51764"/>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98" name="Google Shape;198;p4"/>
          <p:cNvSpPr txBox="1"/>
          <p:nvPr>
            <p:ph type="title"/>
          </p:nvPr>
        </p:nvSpPr>
        <p:spPr>
          <a:xfrm>
            <a:off x="3182894" y="278535"/>
            <a:ext cx="5391759"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GB" sz="4000">
                <a:solidFill>
                  <a:srgbClr val="FFFFFF"/>
                </a:solidFill>
              </a:rPr>
              <a:t>Characteristics of force:</a:t>
            </a:r>
            <a:endParaRPr/>
          </a:p>
        </p:txBody>
      </p:sp>
      <p:sp>
        <p:nvSpPr>
          <p:cNvPr id="199" name="Google Shape;199;p4"/>
          <p:cNvSpPr txBox="1"/>
          <p:nvPr>
            <p:ph idx="1" type="body"/>
          </p:nvPr>
        </p:nvSpPr>
        <p:spPr>
          <a:xfrm>
            <a:off x="649849" y="2147277"/>
            <a:ext cx="6724345" cy="3683358"/>
          </a:xfrm>
          <a:prstGeom prst="rect">
            <a:avLst/>
          </a:prstGeom>
          <a:noFill/>
          <a:ln>
            <a:noFill/>
          </a:ln>
        </p:spPr>
        <p:txBody>
          <a:bodyPr anchorCtr="0" anchor="ctr"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000"/>
              <a:buNone/>
            </a:pPr>
            <a:r>
              <a:rPr lang="en-GB" sz="2000">
                <a:latin typeface="Arial"/>
                <a:ea typeface="Arial"/>
                <a:cs typeface="Arial"/>
                <a:sym typeface="Arial"/>
              </a:rPr>
              <a:t>Force is a vector quantity. When forces are represented by vectors, it is implied that they are concentrated at a single location or along a single line. However, this is not physically possible. For example, when a structural component is loaded, the applied force causes an internal force, or stress, that is distributed throughout the component's cross section. The force of gravity always experiences a uniform distribution throughout the volume of the body. Nevertheless, it is usually reasonable and easy to assume that the forces are concentrated at a single location when the primary consideration is the body's balance. It is reasonable to assume that a body's entire weight is concentrated at its centre of gravity when gravitational force is involved.</a:t>
            </a:r>
            <a:endParaRPr/>
          </a:p>
        </p:txBody>
      </p:sp>
      <p:pic>
        <p:nvPicPr>
          <p:cNvPr descr="A close-up of a black text&#10;&#10;Description automatically generated" id="200" name="Google Shape;200;p4"/>
          <p:cNvPicPr preferRelativeResize="0"/>
          <p:nvPr/>
        </p:nvPicPr>
        <p:blipFill rotWithShape="1">
          <a:blip r:embed="rId3">
            <a:alphaModFix/>
          </a:blip>
          <a:srcRect b="0" l="0" r="0" t="0"/>
          <a:stretch/>
        </p:blipFill>
        <p:spPr>
          <a:xfrm>
            <a:off x="0" y="4472"/>
            <a:ext cx="2022955" cy="445050"/>
          </a:xfrm>
          <a:prstGeom prst="rect">
            <a:avLst/>
          </a:prstGeom>
          <a:noFill/>
          <a:ln>
            <a:noFill/>
          </a:ln>
        </p:spPr>
      </p:pic>
      <p:pic>
        <p:nvPicPr>
          <p:cNvPr descr="A close-up of a logo&#10;&#10;Description automatically generated" id="201" name="Google Shape;201;p4"/>
          <p:cNvPicPr preferRelativeResize="0"/>
          <p:nvPr/>
        </p:nvPicPr>
        <p:blipFill rotWithShape="1">
          <a:blip r:embed="rId4">
            <a:alphaModFix/>
          </a:blip>
          <a:srcRect b="0" l="0" r="0" t="0"/>
          <a:stretch/>
        </p:blipFill>
        <p:spPr>
          <a:xfrm>
            <a:off x="-3" y="6380481"/>
            <a:ext cx="1675115" cy="481991"/>
          </a:xfrm>
          <a:prstGeom prst="rect">
            <a:avLst/>
          </a:prstGeom>
          <a:noFill/>
          <a:ln>
            <a:noFill/>
          </a:ln>
        </p:spPr>
      </p:pic>
      <p:pic>
        <p:nvPicPr>
          <p:cNvPr descr="A diagram of a triangle&#10;&#10;Description automatically generated" id="202" name="Google Shape;202;p4"/>
          <p:cNvPicPr preferRelativeResize="0"/>
          <p:nvPr/>
        </p:nvPicPr>
        <p:blipFill rotWithShape="1">
          <a:blip r:embed="rId5">
            <a:alphaModFix/>
          </a:blip>
          <a:srcRect b="0" l="0" r="0" t="0"/>
          <a:stretch/>
        </p:blipFill>
        <p:spPr>
          <a:xfrm>
            <a:off x="7673463" y="2147277"/>
            <a:ext cx="4076698" cy="363115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 name="Shape 206"/>
        <p:cNvGrpSpPr/>
        <p:nvPr/>
      </p:nvGrpSpPr>
      <p:grpSpPr>
        <a:xfrm>
          <a:off x="0" y="0"/>
          <a:ext cx="0" cy="0"/>
          <a:chOff x="0" y="0"/>
          <a:chExt cx="0" cy="0"/>
        </a:xfrm>
      </p:grpSpPr>
      <p:sp>
        <p:nvSpPr>
          <p:cNvPr id="207" name="Google Shape;207;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08" name="Google Shape;208;p5"/>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09" name="Google Shape;209;p5"/>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901"/>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10" name="Google Shape;210;p5"/>
          <p:cNvSpPr/>
          <p:nvPr/>
        </p:nvSpPr>
        <p:spPr>
          <a:xfrm flipH="1">
            <a:off x="8115299" y="-1"/>
            <a:ext cx="4076698" cy="1590742"/>
          </a:xfrm>
          <a:prstGeom prst="rect">
            <a:avLst/>
          </a:prstGeom>
          <a:gradFill>
            <a:gsLst>
              <a:gs pos="0">
                <a:srgbClr val="156082">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11" name="Google Shape;211;p5"/>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4"/>
                </a:srgbClr>
              </a:gs>
              <a:gs pos="100000">
                <a:srgbClr val="0A3041">
                  <a:alpha val="51764"/>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12" name="Google Shape;212;p5"/>
          <p:cNvSpPr txBox="1"/>
          <p:nvPr>
            <p:ph type="title"/>
          </p:nvPr>
        </p:nvSpPr>
        <p:spPr>
          <a:xfrm>
            <a:off x="3400118" y="278535"/>
            <a:ext cx="5391759"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GB" sz="4000">
                <a:solidFill>
                  <a:srgbClr val="FFFFFF"/>
                </a:solidFill>
              </a:rPr>
              <a:t>Formula of force:</a:t>
            </a:r>
            <a:endParaRPr/>
          </a:p>
        </p:txBody>
      </p:sp>
      <p:sp>
        <p:nvSpPr>
          <p:cNvPr id="213" name="Google Shape;213;p5"/>
          <p:cNvSpPr txBox="1"/>
          <p:nvPr>
            <p:ph idx="1" type="body"/>
          </p:nvPr>
        </p:nvSpPr>
        <p:spPr>
          <a:xfrm>
            <a:off x="2371114" y="2147277"/>
            <a:ext cx="7015317" cy="3683358"/>
          </a:xfrm>
          <a:prstGeom prst="rect">
            <a:avLst/>
          </a:prstGeom>
          <a:blipFill rotWithShape="1">
            <a:blip r:embed="rId3">
              <a:alphaModFix/>
            </a:blip>
            <a:stretch>
              <a:fillRect b="0" l="-607" r="0" t="0"/>
            </a:stretch>
          </a:blip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GB"/>
              <a:t> </a:t>
            </a:r>
            <a:endParaRPr/>
          </a:p>
        </p:txBody>
      </p:sp>
      <p:pic>
        <p:nvPicPr>
          <p:cNvPr descr="A close-up of a black text&#10;&#10;Description automatically generated" id="214" name="Google Shape;214;p5"/>
          <p:cNvPicPr preferRelativeResize="0"/>
          <p:nvPr/>
        </p:nvPicPr>
        <p:blipFill rotWithShape="1">
          <a:blip r:embed="rId4">
            <a:alphaModFix/>
          </a:blip>
          <a:srcRect b="0" l="0" r="0" t="0"/>
          <a:stretch/>
        </p:blipFill>
        <p:spPr>
          <a:xfrm>
            <a:off x="0" y="4472"/>
            <a:ext cx="2022955" cy="445050"/>
          </a:xfrm>
          <a:prstGeom prst="rect">
            <a:avLst/>
          </a:prstGeom>
          <a:noFill/>
          <a:ln>
            <a:noFill/>
          </a:ln>
        </p:spPr>
      </p:pic>
      <p:pic>
        <p:nvPicPr>
          <p:cNvPr descr="A close-up of a logo&#10;&#10;Description automatically generated" id="215" name="Google Shape;215;p5"/>
          <p:cNvPicPr preferRelativeResize="0"/>
          <p:nvPr/>
        </p:nvPicPr>
        <p:blipFill rotWithShape="1">
          <a:blip r:embed="rId5">
            <a:alphaModFix/>
          </a:blip>
          <a:srcRect b="0" l="0" r="0" t="0"/>
          <a:stretch/>
        </p:blipFill>
        <p:spPr>
          <a:xfrm>
            <a:off x="-3" y="6380481"/>
            <a:ext cx="1675115" cy="48199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9" name="Shape 219"/>
        <p:cNvGrpSpPr/>
        <p:nvPr/>
      </p:nvGrpSpPr>
      <p:grpSpPr>
        <a:xfrm>
          <a:off x="0" y="0"/>
          <a:ext cx="0" cy="0"/>
          <a:chOff x="0" y="0"/>
          <a:chExt cx="0" cy="0"/>
        </a:xfrm>
      </p:grpSpPr>
      <p:sp>
        <p:nvSpPr>
          <p:cNvPr id="220" name="Google Shape;220;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21" name="Google Shape;221;p6"/>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22" name="Google Shape;222;p6"/>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901"/>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23" name="Google Shape;223;p6"/>
          <p:cNvSpPr/>
          <p:nvPr/>
        </p:nvSpPr>
        <p:spPr>
          <a:xfrm flipH="1">
            <a:off x="8115299" y="-1"/>
            <a:ext cx="4076698" cy="1590742"/>
          </a:xfrm>
          <a:prstGeom prst="rect">
            <a:avLst/>
          </a:prstGeom>
          <a:gradFill>
            <a:gsLst>
              <a:gs pos="0">
                <a:srgbClr val="156082">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24" name="Google Shape;224;p6"/>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4"/>
                </a:srgbClr>
              </a:gs>
              <a:gs pos="100000">
                <a:srgbClr val="0A3041">
                  <a:alpha val="51764"/>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25" name="Google Shape;225;p6"/>
          <p:cNvSpPr txBox="1"/>
          <p:nvPr>
            <p:ph type="title"/>
          </p:nvPr>
        </p:nvSpPr>
        <p:spPr>
          <a:xfrm>
            <a:off x="3763915" y="226997"/>
            <a:ext cx="4229714"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GB" sz="4000">
                <a:solidFill>
                  <a:srgbClr val="FFFFFF"/>
                </a:solidFill>
              </a:rPr>
              <a:t>Types of forces:</a:t>
            </a:r>
            <a:endParaRPr/>
          </a:p>
        </p:txBody>
      </p:sp>
      <p:sp>
        <p:nvSpPr>
          <p:cNvPr id="226" name="Google Shape;226;p6"/>
          <p:cNvSpPr txBox="1"/>
          <p:nvPr>
            <p:ph idx="1" type="body"/>
          </p:nvPr>
        </p:nvSpPr>
        <p:spPr>
          <a:xfrm>
            <a:off x="335837" y="1597432"/>
            <a:ext cx="7015317" cy="3683358"/>
          </a:xfrm>
          <a:prstGeom prst="rect">
            <a:avLst/>
          </a:prstGeom>
          <a:noFill/>
          <a:ln>
            <a:noFill/>
          </a:ln>
        </p:spPr>
        <p:txBody>
          <a:bodyPr anchorCtr="0" anchor="ctr" bIns="45700" lIns="91425" spcFirstLastPara="1" rIns="91425" wrap="square" tIns="45700">
            <a:normAutofit/>
          </a:bodyPr>
          <a:lstStyle/>
          <a:p>
            <a:pPr indent="0" lvl="0" marL="0" rtl="0" algn="l">
              <a:lnSpc>
                <a:spcPct val="107000"/>
              </a:lnSpc>
              <a:spcBef>
                <a:spcPts val="0"/>
              </a:spcBef>
              <a:spcAft>
                <a:spcPts val="0"/>
              </a:spcAft>
              <a:buClr>
                <a:schemeClr val="dk1"/>
              </a:buClr>
              <a:buSzPts val="1800"/>
              <a:buNone/>
            </a:pPr>
            <a:r>
              <a:rPr lang="en-GB" sz="1800">
                <a:latin typeface="Arial"/>
                <a:ea typeface="Arial"/>
                <a:cs typeface="Arial"/>
                <a:sym typeface="Arial"/>
              </a:rPr>
              <a:t>Forces can be divided into primarily into two types of forces:</a:t>
            </a:r>
            <a:endParaRPr/>
          </a:p>
          <a:p>
            <a:pPr indent="0" lvl="0" marL="0" rtl="0" algn="l">
              <a:lnSpc>
                <a:spcPct val="107000"/>
              </a:lnSpc>
              <a:spcBef>
                <a:spcPts val="1800"/>
              </a:spcBef>
              <a:spcAft>
                <a:spcPts val="0"/>
              </a:spcAft>
              <a:buClr>
                <a:schemeClr val="dk1"/>
              </a:buClr>
              <a:buSzPts val="1800"/>
              <a:buNone/>
            </a:pPr>
            <a:r>
              <a:t/>
            </a:r>
            <a:endParaRPr sz="1800">
              <a:latin typeface="Arial"/>
              <a:ea typeface="Arial"/>
              <a:cs typeface="Arial"/>
              <a:sym typeface="Arial"/>
            </a:endParaRPr>
          </a:p>
          <a:p>
            <a:pPr indent="-342900" lvl="0" marL="342900" rtl="0" algn="l">
              <a:lnSpc>
                <a:spcPct val="107000"/>
              </a:lnSpc>
              <a:spcBef>
                <a:spcPts val="1800"/>
              </a:spcBef>
              <a:spcAft>
                <a:spcPts val="0"/>
              </a:spcAft>
              <a:buClr>
                <a:schemeClr val="dk1"/>
              </a:buClr>
              <a:buSzPts val="1800"/>
              <a:buFont typeface="Play"/>
              <a:buAutoNum type="arabicPeriod"/>
            </a:pPr>
            <a:r>
              <a:rPr lang="en-GB" sz="1800">
                <a:latin typeface="Arial"/>
                <a:ea typeface="Arial"/>
                <a:cs typeface="Arial"/>
                <a:sym typeface="Arial"/>
              </a:rPr>
              <a:t>Contact Forces :refers to all forces that need to be in contact with another object. Every mechanical force is a force of contact.</a:t>
            </a:r>
            <a:endParaRPr/>
          </a:p>
          <a:p>
            <a:pPr indent="-342900" lvl="0" marL="342900" rtl="0" algn="l">
              <a:lnSpc>
                <a:spcPct val="107000"/>
              </a:lnSpc>
              <a:spcBef>
                <a:spcPts val="1800"/>
              </a:spcBef>
              <a:spcAft>
                <a:spcPts val="0"/>
              </a:spcAft>
              <a:buClr>
                <a:schemeClr val="dk1"/>
              </a:buClr>
              <a:buSzPts val="1800"/>
              <a:buFont typeface="Play"/>
              <a:buAutoNum type="arabicPeriod"/>
            </a:pPr>
            <a:r>
              <a:rPr lang="en-GB" sz="1800">
                <a:latin typeface="Arial"/>
                <a:ea typeface="Arial"/>
                <a:cs typeface="Arial"/>
                <a:sym typeface="Arial"/>
              </a:rPr>
              <a:t>Non-contact Forces :are the kinds of forces that can be applied without having to make touch with any object.</a:t>
            </a:r>
            <a:endParaRPr/>
          </a:p>
        </p:txBody>
      </p:sp>
      <p:pic>
        <p:nvPicPr>
          <p:cNvPr descr="A close-up of a black text&#10;&#10;Description automatically generated" id="227" name="Google Shape;227;p6"/>
          <p:cNvPicPr preferRelativeResize="0"/>
          <p:nvPr/>
        </p:nvPicPr>
        <p:blipFill rotWithShape="1">
          <a:blip r:embed="rId3">
            <a:alphaModFix/>
          </a:blip>
          <a:srcRect b="0" l="0" r="0" t="0"/>
          <a:stretch/>
        </p:blipFill>
        <p:spPr>
          <a:xfrm>
            <a:off x="0" y="4472"/>
            <a:ext cx="2022955" cy="445050"/>
          </a:xfrm>
          <a:prstGeom prst="rect">
            <a:avLst/>
          </a:prstGeom>
          <a:noFill/>
          <a:ln>
            <a:noFill/>
          </a:ln>
        </p:spPr>
      </p:pic>
      <p:pic>
        <p:nvPicPr>
          <p:cNvPr descr="A close-up of a logo&#10;&#10;Description automatically generated" id="228" name="Google Shape;228;p6"/>
          <p:cNvPicPr preferRelativeResize="0"/>
          <p:nvPr/>
        </p:nvPicPr>
        <p:blipFill rotWithShape="1">
          <a:blip r:embed="rId4">
            <a:alphaModFix/>
          </a:blip>
          <a:srcRect b="0" l="0" r="0" t="0"/>
          <a:stretch/>
        </p:blipFill>
        <p:spPr>
          <a:xfrm>
            <a:off x="-3" y="6380481"/>
            <a:ext cx="1675115" cy="481991"/>
          </a:xfrm>
          <a:prstGeom prst="rect">
            <a:avLst/>
          </a:prstGeom>
          <a:noFill/>
          <a:ln>
            <a:noFill/>
          </a:ln>
        </p:spPr>
      </p:pic>
      <p:pic>
        <p:nvPicPr>
          <p:cNvPr descr="A diagram of a magnetic field&#10;&#10;Description automatically generated" id="229" name="Google Shape;229;p6"/>
          <p:cNvPicPr preferRelativeResize="0"/>
          <p:nvPr/>
        </p:nvPicPr>
        <p:blipFill rotWithShape="1">
          <a:blip r:embed="rId5">
            <a:alphaModFix/>
          </a:blip>
          <a:srcRect b="0" l="0" r="0" t="0"/>
          <a:stretch/>
        </p:blipFill>
        <p:spPr>
          <a:xfrm>
            <a:off x="8115299" y="4502799"/>
            <a:ext cx="2095500" cy="1571625"/>
          </a:xfrm>
          <a:prstGeom prst="rect">
            <a:avLst/>
          </a:prstGeom>
          <a:noFill/>
          <a:ln>
            <a:noFill/>
          </a:ln>
        </p:spPr>
      </p:pic>
      <p:pic>
        <p:nvPicPr>
          <p:cNvPr descr="A diagram of a circular object with arrows and lines&#10;&#10;Description automatically generated" id="230" name="Google Shape;230;p6"/>
          <p:cNvPicPr preferRelativeResize="0"/>
          <p:nvPr/>
        </p:nvPicPr>
        <p:blipFill rotWithShape="1">
          <a:blip r:embed="rId6">
            <a:alphaModFix/>
          </a:blip>
          <a:srcRect b="0" l="0" r="0" t="0"/>
          <a:stretch/>
        </p:blipFill>
        <p:spPr>
          <a:xfrm>
            <a:off x="7845834" y="1906415"/>
            <a:ext cx="2634429" cy="197582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4" name="Shape 234"/>
        <p:cNvGrpSpPr/>
        <p:nvPr/>
      </p:nvGrpSpPr>
      <p:grpSpPr>
        <a:xfrm>
          <a:off x="0" y="0"/>
          <a:ext cx="0" cy="0"/>
          <a:chOff x="0" y="0"/>
          <a:chExt cx="0" cy="0"/>
        </a:xfrm>
      </p:grpSpPr>
      <p:sp>
        <p:nvSpPr>
          <p:cNvPr id="235" name="Google Shape;235;p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36" name="Google Shape;236;p7"/>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37" name="Google Shape;237;p7"/>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901"/>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38" name="Google Shape;238;p7"/>
          <p:cNvSpPr/>
          <p:nvPr/>
        </p:nvSpPr>
        <p:spPr>
          <a:xfrm flipH="1">
            <a:off x="8115299" y="-1"/>
            <a:ext cx="4076698" cy="1590742"/>
          </a:xfrm>
          <a:prstGeom prst="rect">
            <a:avLst/>
          </a:prstGeom>
          <a:gradFill>
            <a:gsLst>
              <a:gs pos="0">
                <a:srgbClr val="156082">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39" name="Google Shape;239;p7"/>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4"/>
                </a:srgbClr>
              </a:gs>
              <a:gs pos="100000">
                <a:srgbClr val="0A3041">
                  <a:alpha val="51764"/>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40" name="Google Shape;240;p7"/>
          <p:cNvSpPr txBox="1"/>
          <p:nvPr>
            <p:ph type="title"/>
          </p:nvPr>
        </p:nvSpPr>
        <p:spPr>
          <a:xfrm>
            <a:off x="3641929" y="209469"/>
            <a:ext cx="4908137" cy="103366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FFFF"/>
              </a:buClr>
              <a:buSzPct val="100000"/>
              <a:buFont typeface="Play"/>
              <a:buNone/>
            </a:pPr>
            <a:r>
              <a:rPr lang="en-GB" sz="4000">
                <a:solidFill>
                  <a:srgbClr val="FFFFFF"/>
                </a:solidFill>
              </a:rPr>
              <a:t>Types of contact forces:</a:t>
            </a:r>
            <a:endParaRPr/>
          </a:p>
        </p:txBody>
      </p:sp>
      <p:sp>
        <p:nvSpPr>
          <p:cNvPr id="241" name="Google Shape;241;p7"/>
          <p:cNvSpPr txBox="1"/>
          <p:nvPr>
            <p:ph idx="1" type="body"/>
          </p:nvPr>
        </p:nvSpPr>
        <p:spPr>
          <a:xfrm>
            <a:off x="1675112" y="1961225"/>
            <a:ext cx="8196475" cy="3683358"/>
          </a:xfrm>
          <a:prstGeom prst="rect">
            <a:avLst/>
          </a:prstGeom>
          <a:noFill/>
          <a:ln>
            <a:noFill/>
          </a:ln>
        </p:spPr>
        <p:txBody>
          <a:bodyPr anchorCtr="0" anchor="ctr" bIns="45700" lIns="91425" spcFirstLastPara="1" rIns="91425" wrap="square" tIns="45700">
            <a:normAutofit lnSpcReduction="10000"/>
          </a:bodyPr>
          <a:lstStyle/>
          <a:p>
            <a:pPr indent="-228600" lvl="0" marL="228600" rtl="0" algn="l">
              <a:lnSpc>
                <a:spcPct val="107000"/>
              </a:lnSpc>
              <a:spcBef>
                <a:spcPts val="0"/>
              </a:spcBef>
              <a:spcAft>
                <a:spcPts val="0"/>
              </a:spcAft>
              <a:buClr>
                <a:schemeClr val="dk1"/>
              </a:buClr>
              <a:buSzPts val="1800"/>
              <a:buChar char="•"/>
            </a:pPr>
            <a:r>
              <a:rPr b="1" lang="en-GB" sz="1800">
                <a:latin typeface="Arial"/>
                <a:ea typeface="Arial"/>
                <a:cs typeface="Arial"/>
                <a:sym typeface="Arial"/>
              </a:rPr>
              <a:t>Tension force</a:t>
            </a:r>
            <a:r>
              <a:rPr lang="en-GB" sz="1800">
                <a:latin typeface="Arial"/>
                <a:ea typeface="Arial"/>
                <a:cs typeface="Arial"/>
                <a:sym typeface="Arial"/>
              </a:rPr>
              <a:t>: the pulling force that passes through any flexible connector, such as a cable, rope, or string.</a:t>
            </a:r>
            <a:endParaRPr/>
          </a:p>
          <a:p>
            <a:pPr indent="-228600" lvl="0" marL="228600" rtl="0" algn="l">
              <a:lnSpc>
                <a:spcPct val="107000"/>
              </a:lnSpc>
              <a:spcBef>
                <a:spcPts val="1800"/>
              </a:spcBef>
              <a:spcAft>
                <a:spcPts val="0"/>
              </a:spcAft>
              <a:buClr>
                <a:schemeClr val="dk1"/>
              </a:buClr>
              <a:buSzPts val="1800"/>
              <a:buChar char="•"/>
            </a:pPr>
            <a:r>
              <a:rPr b="1" lang="en-GB" sz="1800">
                <a:latin typeface="Arial"/>
                <a:ea typeface="Arial"/>
                <a:cs typeface="Arial"/>
                <a:sym typeface="Arial"/>
              </a:rPr>
              <a:t>Friction force </a:t>
            </a:r>
            <a:r>
              <a:rPr lang="en-GB" sz="1800">
                <a:latin typeface="Arial"/>
                <a:ea typeface="Arial"/>
                <a:cs typeface="Arial"/>
                <a:sym typeface="Arial"/>
              </a:rPr>
              <a:t>:  the force acting against the relative motion or tendency of two surfaces in touch to move in that direction.</a:t>
            </a:r>
            <a:endParaRPr/>
          </a:p>
          <a:p>
            <a:pPr indent="-228600" lvl="1" marL="685800" rtl="0" algn="l">
              <a:lnSpc>
                <a:spcPct val="107000"/>
              </a:lnSpc>
              <a:spcBef>
                <a:spcPts val="1300"/>
              </a:spcBef>
              <a:spcAft>
                <a:spcPts val="0"/>
              </a:spcAft>
              <a:buClr>
                <a:schemeClr val="dk1"/>
              </a:buClr>
              <a:buSzPts val="1400"/>
              <a:buChar char="•"/>
            </a:pPr>
            <a:r>
              <a:rPr lang="en-GB" sz="1400">
                <a:latin typeface="Arial"/>
                <a:ea typeface="Arial"/>
                <a:cs typeface="Arial"/>
                <a:sym typeface="Arial"/>
              </a:rPr>
              <a:t>The force that maintains an object at rest is called </a:t>
            </a:r>
            <a:r>
              <a:rPr b="1" lang="en-GB" sz="1400">
                <a:latin typeface="Arial"/>
                <a:ea typeface="Arial"/>
                <a:cs typeface="Arial"/>
                <a:sym typeface="Arial"/>
              </a:rPr>
              <a:t>static friction</a:t>
            </a:r>
            <a:r>
              <a:rPr lang="en-GB" sz="1400">
                <a:latin typeface="Arial"/>
                <a:ea typeface="Arial"/>
                <a:cs typeface="Arial"/>
                <a:sym typeface="Arial"/>
              </a:rPr>
              <a:t>.</a:t>
            </a:r>
            <a:endParaRPr/>
          </a:p>
          <a:p>
            <a:pPr indent="-228600" lvl="1" marL="685800" rtl="0" algn="l">
              <a:lnSpc>
                <a:spcPct val="107000"/>
              </a:lnSpc>
              <a:spcBef>
                <a:spcPts val="1300"/>
              </a:spcBef>
              <a:spcAft>
                <a:spcPts val="0"/>
              </a:spcAft>
              <a:buClr>
                <a:schemeClr val="dk1"/>
              </a:buClr>
              <a:buSzPts val="1400"/>
              <a:buChar char="•"/>
            </a:pPr>
            <a:r>
              <a:rPr lang="en-GB" sz="1400">
                <a:latin typeface="Arial"/>
                <a:ea typeface="Arial"/>
                <a:cs typeface="Arial"/>
                <a:sym typeface="Arial"/>
              </a:rPr>
              <a:t>The force acting on things in motion is known as </a:t>
            </a:r>
            <a:r>
              <a:rPr b="1" lang="en-GB" sz="1400">
                <a:latin typeface="Arial"/>
                <a:ea typeface="Arial"/>
                <a:cs typeface="Arial"/>
                <a:sym typeface="Arial"/>
              </a:rPr>
              <a:t>kinetic friction</a:t>
            </a:r>
            <a:r>
              <a:rPr lang="en-GB" sz="1400">
                <a:latin typeface="Arial"/>
                <a:ea typeface="Arial"/>
                <a:cs typeface="Arial"/>
                <a:sym typeface="Arial"/>
              </a:rPr>
              <a:t>.</a:t>
            </a:r>
            <a:endParaRPr/>
          </a:p>
          <a:p>
            <a:pPr indent="-228600" lvl="0" marL="228600" rtl="0" algn="l">
              <a:lnSpc>
                <a:spcPct val="107000"/>
              </a:lnSpc>
              <a:spcBef>
                <a:spcPts val="1800"/>
              </a:spcBef>
              <a:spcAft>
                <a:spcPts val="0"/>
              </a:spcAft>
              <a:buClr>
                <a:schemeClr val="dk1"/>
              </a:buClr>
              <a:buSzPts val="1800"/>
              <a:buChar char="•"/>
            </a:pPr>
            <a:r>
              <a:rPr b="1" lang="en-GB" sz="1800">
                <a:latin typeface="Arial"/>
                <a:ea typeface="Arial"/>
                <a:cs typeface="Arial"/>
                <a:sym typeface="Arial"/>
              </a:rPr>
              <a:t>Spring force </a:t>
            </a:r>
            <a:r>
              <a:rPr lang="en-GB" sz="1800">
                <a:latin typeface="Arial"/>
                <a:ea typeface="Arial"/>
                <a:cs typeface="Arial"/>
                <a:sym typeface="Arial"/>
              </a:rPr>
              <a:t>: The force exerted by a compressed or stretched spring upon any object that is attached to it.</a:t>
            </a:r>
            <a:endParaRPr b="1" sz="1800">
              <a:latin typeface="Arial"/>
              <a:ea typeface="Arial"/>
              <a:cs typeface="Arial"/>
              <a:sym typeface="Arial"/>
            </a:endParaRPr>
          </a:p>
          <a:p>
            <a:pPr indent="-228600" lvl="0" marL="228600" rtl="0" algn="l">
              <a:lnSpc>
                <a:spcPct val="107000"/>
              </a:lnSpc>
              <a:spcBef>
                <a:spcPts val="1800"/>
              </a:spcBef>
              <a:spcAft>
                <a:spcPts val="0"/>
              </a:spcAft>
              <a:buClr>
                <a:schemeClr val="dk1"/>
              </a:buClr>
              <a:buSzPts val="1800"/>
              <a:buChar char="•"/>
            </a:pPr>
            <a:r>
              <a:rPr b="1" lang="en-GB" sz="1800">
                <a:latin typeface="Arial"/>
                <a:ea typeface="Arial"/>
                <a:cs typeface="Arial"/>
                <a:sym typeface="Arial"/>
              </a:rPr>
              <a:t>Drag force : </a:t>
            </a:r>
            <a:r>
              <a:rPr lang="en-GB" sz="1800">
                <a:latin typeface="Arial"/>
                <a:ea typeface="Arial"/>
                <a:cs typeface="Arial"/>
                <a:sym typeface="Arial"/>
              </a:rPr>
              <a:t>the force of resistance experienced as an object moves through a fluid, such water or air.</a:t>
            </a:r>
            <a:endParaRPr/>
          </a:p>
        </p:txBody>
      </p:sp>
      <p:pic>
        <p:nvPicPr>
          <p:cNvPr descr="A close-up of a black text&#10;&#10;Description automatically generated" id="242" name="Google Shape;242;p7"/>
          <p:cNvPicPr preferRelativeResize="0"/>
          <p:nvPr/>
        </p:nvPicPr>
        <p:blipFill rotWithShape="1">
          <a:blip r:embed="rId3">
            <a:alphaModFix/>
          </a:blip>
          <a:srcRect b="0" l="0" r="0" t="0"/>
          <a:stretch/>
        </p:blipFill>
        <p:spPr>
          <a:xfrm>
            <a:off x="0" y="4472"/>
            <a:ext cx="2022955" cy="445050"/>
          </a:xfrm>
          <a:prstGeom prst="rect">
            <a:avLst/>
          </a:prstGeom>
          <a:noFill/>
          <a:ln>
            <a:noFill/>
          </a:ln>
        </p:spPr>
      </p:pic>
      <p:pic>
        <p:nvPicPr>
          <p:cNvPr descr="A close-up of a logo&#10;&#10;Description automatically generated" id="243" name="Google Shape;243;p7"/>
          <p:cNvPicPr preferRelativeResize="0"/>
          <p:nvPr/>
        </p:nvPicPr>
        <p:blipFill rotWithShape="1">
          <a:blip r:embed="rId4">
            <a:alphaModFix/>
          </a:blip>
          <a:srcRect b="0" l="0" r="0" t="0"/>
          <a:stretch/>
        </p:blipFill>
        <p:spPr>
          <a:xfrm>
            <a:off x="-3" y="6380481"/>
            <a:ext cx="1675115" cy="48199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7" name="Shape 247"/>
        <p:cNvGrpSpPr/>
        <p:nvPr/>
      </p:nvGrpSpPr>
      <p:grpSpPr>
        <a:xfrm>
          <a:off x="0" y="0"/>
          <a:ext cx="0" cy="0"/>
          <a:chOff x="0" y="0"/>
          <a:chExt cx="0" cy="0"/>
        </a:xfrm>
      </p:grpSpPr>
      <p:sp>
        <p:nvSpPr>
          <p:cNvPr id="248" name="Google Shape;248;p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49" name="Google Shape;249;p8"/>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50" name="Google Shape;250;p8"/>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901"/>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51" name="Google Shape;251;p8"/>
          <p:cNvSpPr/>
          <p:nvPr/>
        </p:nvSpPr>
        <p:spPr>
          <a:xfrm flipH="1">
            <a:off x="8115299" y="-1"/>
            <a:ext cx="4076698" cy="1590742"/>
          </a:xfrm>
          <a:prstGeom prst="rect">
            <a:avLst/>
          </a:prstGeom>
          <a:gradFill>
            <a:gsLst>
              <a:gs pos="0">
                <a:srgbClr val="156082">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52" name="Google Shape;252;p8"/>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4"/>
                </a:srgbClr>
              </a:gs>
              <a:gs pos="100000">
                <a:srgbClr val="0A3041">
                  <a:alpha val="51764"/>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53" name="Google Shape;253;p8"/>
          <p:cNvSpPr txBox="1"/>
          <p:nvPr>
            <p:ph type="title"/>
          </p:nvPr>
        </p:nvSpPr>
        <p:spPr>
          <a:xfrm>
            <a:off x="3118820" y="282260"/>
            <a:ext cx="5954355" cy="103366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FFFF"/>
              </a:buClr>
              <a:buSzPct val="100000"/>
              <a:buFont typeface="Play"/>
              <a:buNone/>
            </a:pPr>
            <a:r>
              <a:rPr lang="en-GB" sz="4000">
                <a:solidFill>
                  <a:srgbClr val="FFFFFF"/>
                </a:solidFill>
              </a:rPr>
              <a:t>Types of non-contact forces:</a:t>
            </a:r>
            <a:endParaRPr/>
          </a:p>
        </p:txBody>
      </p:sp>
      <p:sp>
        <p:nvSpPr>
          <p:cNvPr id="254" name="Google Shape;254;p8"/>
          <p:cNvSpPr txBox="1"/>
          <p:nvPr>
            <p:ph idx="1" type="body"/>
          </p:nvPr>
        </p:nvSpPr>
        <p:spPr>
          <a:xfrm>
            <a:off x="1809135" y="1961225"/>
            <a:ext cx="7580671" cy="3683358"/>
          </a:xfrm>
          <a:prstGeom prst="rect">
            <a:avLst/>
          </a:prstGeom>
          <a:noFill/>
          <a:ln>
            <a:noFill/>
          </a:ln>
        </p:spPr>
        <p:txBody>
          <a:bodyPr anchorCtr="0" anchor="ctr" bIns="45700" lIns="91425" spcFirstLastPara="1" rIns="91425" wrap="square" tIns="45700">
            <a:normAutofit/>
          </a:bodyPr>
          <a:lstStyle/>
          <a:p>
            <a:pPr indent="-228600" lvl="0" marL="228600" rtl="0" algn="l">
              <a:lnSpc>
                <a:spcPct val="107000"/>
              </a:lnSpc>
              <a:spcBef>
                <a:spcPts val="0"/>
              </a:spcBef>
              <a:spcAft>
                <a:spcPts val="0"/>
              </a:spcAft>
              <a:buClr>
                <a:schemeClr val="dk1"/>
              </a:buClr>
              <a:buSzPts val="1800"/>
              <a:buChar char="•"/>
            </a:pPr>
            <a:r>
              <a:rPr b="1" lang="en-GB" sz="1800">
                <a:latin typeface="Arial"/>
                <a:ea typeface="Arial"/>
                <a:cs typeface="Arial"/>
                <a:sym typeface="Arial"/>
              </a:rPr>
              <a:t>Gravitational Force </a:t>
            </a:r>
            <a:r>
              <a:rPr lang="en-GB" sz="1800">
                <a:latin typeface="Arial"/>
                <a:ea typeface="Arial"/>
                <a:cs typeface="Arial"/>
                <a:sym typeface="Arial"/>
              </a:rPr>
              <a:t>: the force that attracts any two masses together. It is inversely proportional to the square of the distance between them and proportionate to the product of the masses.</a:t>
            </a:r>
            <a:endParaRPr/>
          </a:p>
          <a:p>
            <a:pPr indent="-228600" lvl="0" marL="228600" rtl="0" algn="l">
              <a:lnSpc>
                <a:spcPct val="107000"/>
              </a:lnSpc>
              <a:spcBef>
                <a:spcPts val="1800"/>
              </a:spcBef>
              <a:spcAft>
                <a:spcPts val="0"/>
              </a:spcAft>
              <a:buClr>
                <a:schemeClr val="dk1"/>
              </a:buClr>
              <a:buSzPts val="1800"/>
              <a:buChar char="•"/>
            </a:pPr>
            <a:r>
              <a:rPr lang="en-GB" sz="1800">
                <a:latin typeface="Arial"/>
                <a:ea typeface="Arial"/>
                <a:cs typeface="Arial"/>
                <a:sym typeface="Arial"/>
              </a:rPr>
              <a:t> </a:t>
            </a:r>
            <a:r>
              <a:rPr b="1" lang="en-GB" sz="1800">
                <a:latin typeface="Arial"/>
                <a:ea typeface="Arial"/>
                <a:cs typeface="Arial"/>
                <a:sym typeface="Arial"/>
              </a:rPr>
              <a:t>Electromagnetic Forces </a:t>
            </a:r>
            <a:r>
              <a:rPr lang="en-GB" sz="1800">
                <a:latin typeface="Arial"/>
                <a:ea typeface="Arial"/>
                <a:cs typeface="Arial"/>
                <a:sym typeface="Arial"/>
              </a:rPr>
              <a:t>: the force that exists between charged particles. This comprises:</a:t>
            </a:r>
            <a:endParaRPr/>
          </a:p>
          <a:p>
            <a:pPr indent="-228600" lvl="1" marL="685800" rtl="0" algn="l">
              <a:lnSpc>
                <a:spcPct val="107000"/>
              </a:lnSpc>
              <a:spcBef>
                <a:spcPts val="1300"/>
              </a:spcBef>
              <a:spcAft>
                <a:spcPts val="0"/>
              </a:spcAft>
              <a:buClr>
                <a:schemeClr val="dk1"/>
              </a:buClr>
              <a:buSzPts val="1400"/>
              <a:buChar char="•"/>
            </a:pPr>
            <a:r>
              <a:rPr b="1" lang="en-GB" sz="1400">
                <a:latin typeface="Arial"/>
                <a:ea typeface="Arial"/>
                <a:cs typeface="Arial"/>
                <a:sym typeface="Arial"/>
              </a:rPr>
              <a:t>Electrostatic force </a:t>
            </a:r>
            <a:r>
              <a:rPr lang="en-GB" sz="1400">
                <a:latin typeface="Arial"/>
                <a:ea typeface="Arial"/>
                <a:cs typeface="Arial"/>
                <a:sym typeface="Arial"/>
              </a:rPr>
              <a:t>: Force between charged particles that is stationary.</a:t>
            </a:r>
            <a:endParaRPr/>
          </a:p>
          <a:p>
            <a:pPr indent="-228600" lvl="1" marL="685800" rtl="0" algn="l">
              <a:lnSpc>
                <a:spcPct val="107000"/>
              </a:lnSpc>
              <a:spcBef>
                <a:spcPts val="1300"/>
              </a:spcBef>
              <a:spcAft>
                <a:spcPts val="0"/>
              </a:spcAft>
              <a:buClr>
                <a:schemeClr val="dk1"/>
              </a:buClr>
              <a:buSzPts val="1400"/>
              <a:buChar char="•"/>
            </a:pPr>
            <a:r>
              <a:rPr b="1" lang="en-GB" sz="1400">
                <a:latin typeface="Arial"/>
                <a:ea typeface="Arial"/>
                <a:cs typeface="Arial"/>
                <a:sym typeface="Arial"/>
              </a:rPr>
              <a:t>Magnetic force </a:t>
            </a:r>
            <a:r>
              <a:rPr lang="en-GB" sz="1400">
                <a:latin typeface="Arial"/>
                <a:ea typeface="Arial"/>
                <a:cs typeface="Arial"/>
                <a:sym typeface="Arial"/>
              </a:rPr>
              <a:t>: The force between two magnetic poles or charged particles in motion.</a:t>
            </a:r>
            <a:endParaRPr/>
          </a:p>
        </p:txBody>
      </p:sp>
      <p:pic>
        <p:nvPicPr>
          <p:cNvPr descr="A close-up of a black text&#10;&#10;Description automatically generated" id="255" name="Google Shape;255;p8"/>
          <p:cNvPicPr preferRelativeResize="0"/>
          <p:nvPr/>
        </p:nvPicPr>
        <p:blipFill rotWithShape="1">
          <a:blip r:embed="rId3">
            <a:alphaModFix/>
          </a:blip>
          <a:srcRect b="0" l="0" r="0" t="0"/>
          <a:stretch/>
        </p:blipFill>
        <p:spPr>
          <a:xfrm>
            <a:off x="0" y="4472"/>
            <a:ext cx="2022955" cy="445050"/>
          </a:xfrm>
          <a:prstGeom prst="rect">
            <a:avLst/>
          </a:prstGeom>
          <a:noFill/>
          <a:ln>
            <a:noFill/>
          </a:ln>
        </p:spPr>
      </p:pic>
      <p:pic>
        <p:nvPicPr>
          <p:cNvPr descr="A close-up of a logo&#10;&#10;Description automatically generated" id="256" name="Google Shape;256;p8"/>
          <p:cNvPicPr preferRelativeResize="0"/>
          <p:nvPr/>
        </p:nvPicPr>
        <p:blipFill rotWithShape="1">
          <a:blip r:embed="rId4">
            <a:alphaModFix/>
          </a:blip>
          <a:srcRect b="0" l="0" r="0" t="0"/>
          <a:stretch/>
        </p:blipFill>
        <p:spPr>
          <a:xfrm>
            <a:off x="-3" y="6380481"/>
            <a:ext cx="1675115" cy="48199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0" name="Shape 260"/>
        <p:cNvGrpSpPr/>
        <p:nvPr/>
      </p:nvGrpSpPr>
      <p:grpSpPr>
        <a:xfrm>
          <a:off x="0" y="0"/>
          <a:ext cx="0" cy="0"/>
          <a:chOff x="0" y="0"/>
          <a:chExt cx="0" cy="0"/>
        </a:xfrm>
      </p:grpSpPr>
      <p:sp>
        <p:nvSpPr>
          <p:cNvPr id="261" name="Google Shape;261;p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2" name="Google Shape;262;p9"/>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3" name="Google Shape;263;p9"/>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901"/>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4" name="Google Shape;264;p9"/>
          <p:cNvSpPr/>
          <p:nvPr/>
        </p:nvSpPr>
        <p:spPr>
          <a:xfrm flipH="1">
            <a:off x="8115299" y="-1"/>
            <a:ext cx="4076698" cy="1590742"/>
          </a:xfrm>
          <a:prstGeom prst="rect">
            <a:avLst/>
          </a:prstGeom>
          <a:gradFill>
            <a:gsLst>
              <a:gs pos="0">
                <a:srgbClr val="156082">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5" name="Google Shape;265;p9"/>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4"/>
                </a:srgbClr>
              </a:gs>
              <a:gs pos="100000">
                <a:srgbClr val="0A3041">
                  <a:alpha val="51764"/>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6" name="Google Shape;266;p9"/>
          <p:cNvSpPr txBox="1"/>
          <p:nvPr>
            <p:ph type="title"/>
          </p:nvPr>
        </p:nvSpPr>
        <p:spPr>
          <a:xfrm>
            <a:off x="4502250" y="278525"/>
            <a:ext cx="3100200" cy="1033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GB" sz="4000">
                <a:solidFill>
                  <a:srgbClr val="FFFFFF"/>
                </a:solidFill>
              </a:rPr>
              <a:t>References</a:t>
            </a:r>
            <a:endParaRPr/>
          </a:p>
        </p:txBody>
      </p:sp>
      <p:sp>
        <p:nvSpPr>
          <p:cNvPr id="267" name="Google Shape;267;p9"/>
          <p:cNvSpPr txBox="1"/>
          <p:nvPr>
            <p:ph idx="1" type="body"/>
          </p:nvPr>
        </p:nvSpPr>
        <p:spPr>
          <a:xfrm>
            <a:off x="229675" y="1617097"/>
            <a:ext cx="11732646" cy="4341344"/>
          </a:xfrm>
          <a:prstGeom prst="rect">
            <a:avLst/>
          </a:prstGeom>
          <a:noFill/>
          <a:ln>
            <a:noFill/>
          </a:ln>
        </p:spPr>
        <p:txBody>
          <a:bodyPr anchorCtr="0" anchor="ctr" bIns="45700" lIns="91425" spcFirstLastPara="1" rIns="91425" wrap="square" tIns="45700">
            <a:normAutofit fontScale="62500" lnSpcReduction="20000"/>
          </a:bodyPr>
          <a:lstStyle/>
          <a:p>
            <a:pPr indent="0" lvl="0" marL="0" rtl="0" algn="l">
              <a:lnSpc>
                <a:spcPct val="107000"/>
              </a:lnSpc>
              <a:spcBef>
                <a:spcPts val="0"/>
              </a:spcBef>
              <a:spcAft>
                <a:spcPts val="0"/>
              </a:spcAft>
              <a:buClr>
                <a:schemeClr val="dk1"/>
              </a:buClr>
              <a:buSzPct val="100000"/>
              <a:buNone/>
            </a:pPr>
            <a:r>
              <a:rPr lang="en-GB" sz="1800">
                <a:latin typeface="Arial"/>
                <a:ea typeface="Arial"/>
                <a:cs typeface="Arial"/>
                <a:sym typeface="Arial"/>
              </a:rPr>
              <a:t>College, B. S. (2021, January 8). Statics (Classical Mechanics) Problem Image -numeric version. Retrieved from </a:t>
            </a:r>
            <a:r>
              <a:rPr lang="en-GB" sz="1800" u="sng">
                <a:solidFill>
                  <a:schemeClr val="hlink"/>
                </a:solidFill>
                <a:latin typeface="Arial"/>
                <a:ea typeface="Arial"/>
                <a:cs typeface="Arial"/>
                <a:sym typeface="Arial"/>
                <a:hlinkClick r:id="rId3"/>
              </a:rPr>
              <a:t>https://commons.wikimedia.org/wiki/File:20-S-FORCE-JK-C2S12-1c.png</a:t>
            </a:r>
            <a:endParaRPr sz="1800">
              <a:latin typeface="Arial"/>
              <a:ea typeface="Arial"/>
              <a:cs typeface="Arial"/>
              <a:sym typeface="Arial"/>
            </a:endParaRPr>
          </a:p>
          <a:p>
            <a:pPr indent="0" lvl="0" marL="0" rtl="0" algn="l">
              <a:lnSpc>
                <a:spcPct val="107000"/>
              </a:lnSpc>
              <a:spcBef>
                <a:spcPts val="1800"/>
              </a:spcBef>
              <a:spcAft>
                <a:spcPts val="0"/>
              </a:spcAft>
              <a:buClr>
                <a:schemeClr val="dk1"/>
              </a:buClr>
              <a:buSzPct val="100000"/>
              <a:buNone/>
            </a:pPr>
            <a:r>
              <a:rPr lang="en-GB" sz="1800">
                <a:latin typeface="Arial"/>
                <a:ea typeface="Arial"/>
                <a:cs typeface="Arial"/>
                <a:sym typeface="Arial"/>
              </a:rPr>
              <a:t>Dadourian, H. M. (2014, July 30). Analytical mechanics for students of physics and engineering. Retrieved from Flickr: </a:t>
            </a:r>
            <a:r>
              <a:rPr lang="en-GB" sz="1800" u="sng">
                <a:solidFill>
                  <a:schemeClr val="hlink"/>
                </a:solidFill>
                <a:latin typeface="Arial"/>
                <a:ea typeface="Arial"/>
                <a:cs typeface="Arial"/>
                <a:sym typeface="Arial"/>
                <a:hlinkClick r:id="rId4"/>
              </a:rPr>
              <a:t>https://www.flickr.com/photos/internetarchivebookimages/14596085609</a:t>
            </a:r>
            <a:endParaRPr sz="1800">
              <a:latin typeface="Arial"/>
              <a:ea typeface="Arial"/>
              <a:cs typeface="Arial"/>
              <a:sym typeface="Arial"/>
            </a:endParaRPr>
          </a:p>
          <a:p>
            <a:pPr indent="0" lvl="0" marL="0" rtl="0" algn="l">
              <a:lnSpc>
                <a:spcPct val="107000"/>
              </a:lnSpc>
              <a:spcBef>
                <a:spcPts val="1800"/>
              </a:spcBef>
              <a:spcAft>
                <a:spcPts val="0"/>
              </a:spcAft>
              <a:buClr>
                <a:schemeClr val="dk1"/>
              </a:buClr>
              <a:buSzPct val="100000"/>
              <a:buNone/>
            </a:pPr>
            <a:r>
              <a:rPr lang="en-GB" sz="1800">
                <a:latin typeface="Arial"/>
                <a:ea typeface="Arial"/>
                <a:cs typeface="Arial"/>
                <a:sym typeface="Arial"/>
              </a:rPr>
              <a:t>Britannica, The Editors of Encyclopaedia. "force". Encyclopedia Britannica, 19 Apr. 2024, </a:t>
            </a:r>
            <a:r>
              <a:rPr lang="en-GB" sz="1800" u="sng">
                <a:solidFill>
                  <a:schemeClr val="hlink"/>
                </a:solidFill>
                <a:latin typeface="Arial"/>
                <a:ea typeface="Arial"/>
                <a:cs typeface="Arial"/>
                <a:sym typeface="Arial"/>
                <a:hlinkClick r:id="rId5"/>
              </a:rPr>
              <a:t>https://www.britannica.com/science/force-physics. Accessed 29 May 2024</a:t>
            </a:r>
            <a:r>
              <a:rPr lang="en-GB" sz="1800">
                <a:latin typeface="Arial"/>
                <a:ea typeface="Arial"/>
                <a:cs typeface="Arial"/>
                <a:sym typeface="Arial"/>
              </a:rPr>
              <a:t>.</a:t>
            </a:r>
            <a:endParaRPr/>
          </a:p>
          <a:p>
            <a:pPr indent="0" lvl="0" marL="0" rtl="0" algn="l">
              <a:lnSpc>
                <a:spcPct val="107000"/>
              </a:lnSpc>
              <a:spcBef>
                <a:spcPts val="1800"/>
              </a:spcBef>
              <a:spcAft>
                <a:spcPts val="0"/>
              </a:spcAft>
              <a:buClr>
                <a:schemeClr val="dk1"/>
              </a:buClr>
              <a:buSzPct val="100000"/>
              <a:buNone/>
            </a:pPr>
            <a:r>
              <a:rPr lang="en-GB" sz="1800">
                <a:latin typeface="Arial"/>
                <a:ea typeface="Arial"/>
                <a:cs typeface="Arial"/>
                <a:sym typeface="Arial"/>
              </a:rPr>
              <a:t>Force. (2024, May 17). Retrieved from Wikipedia: </a:t>
            </a:r>
            <a:r>
              <a:rPr lang="en-GB" sz="1800" u="sng">
                <a:solidFill>
                  <a:schemeClr val="hlink"/>
                </a:solidFill>
                <a:latin typeface="Arial"/>
                <a:ea typeface="Arial"/>
                <a:cs typeface="Arial"/>
                <a:sym typeface="Arial"/>
                <a:hlinkClick r:id="rId6"/>
              </a:rPr>
              <a:t>https://en.wikipedia.org/wiki/Force</a:t>
            </a:r>
            <a:endParaRPr sz="1800">
              <a:latin typeface="Arial"/>
              <a:ea typeface="Arial"/>
              <a:cs typeface="Arial"/>
              <a:sym typeface="Arial"/>
            </a:endParaRPr>
          </a:p>
          <a:p>
            <a:pPr indent="0" lvl="0" marL="0" rtl="0" algn="l">
              <a:lnSpc>
                <a:spcPct val="107000"/>
              </a:lnSpc>
              <a:spcBef>
                <a:spcPts val="1800"/>
              </a:spcBef>
              <a:spcAft>
                <a:spcPts val="0"/>
              </a:spcAft>
              <a:buClr>
                <a:schemeClr val="dk1"/>
              </a:buClr>
              <a:buSzPct val="100000"/>
              <a:buNone/>
            </a:pPr>
            <a:r>
              <a:rPr lang="en-GB" sz="1800">
                <a:latin typeface="Arial"/>
                <a:ea typeface="Arial"/>
                <a:cs typeface="Arial"/>
                <a:sym typeface="Arial"/>
              </a:rPr>
              <a:t>Jacob Moore, M. C. (n.d.). Forces. Retrieved from Mechanics Map: </a:t>
            </a:r>
            <a:r>
              <a:rPr lang="en-GB" sz="1800" u="sng">
                <a:solidFill>
                  <a:schemeClr val="hlink"/>
                </a:solidFill>
                <a:latin typeface="Arial"/>
                <a:ea typeface="Arial"/>
                <a:cs typeface="Arial"/>
                <a:sym typeface="Arial"/>
                <a:hlinkClick r:id="rId7"/>
              </a:rPr>
              <a:t>http://mechanicsmap.psu.edu/websites/1_mechanics_basics/1-3_forces/forces.html</a:t>
            </a:r>
            <a:endParaRPr sz="1800">
              <a:latin typeface="Arial"/>
              <a:ea typeface="Arial"/>
              <a:cs typeface="Arial"/>
              <a:sym typeface="Arial"/>
            </a:endParaRPr>
          </a:p>
          <a:p>
            <a:pPr indent="0" lvl="0" marL="0" rtl="0" algn="l">
              <a:lnSpc>
                <a:spcPct val="107000"/>
              </a:lnSpc>
              <a:spcBef>
                <a:spcPts val="1800"/>
              </a:spcBef>
              <a:spcAft>
                <a:spcPts val="0"/>
              </a:spcAft>
              <a:buClr>
                <a:schemeClr val="dk1"/>
              </a:buClr>
              <a:buSzPct val="100000"/>
              <a:buNone/>
            </a:pPr>
            <a:r>
              <a:rPr lang="en-GB" sz="1800">
                <a:latin typeface="Arial"/>
                <a:ea typeface="Arial"/>
                <a:cs typeface="Arial"/>
                <a:sym typeface="Arial"/>
              </a:rPr>
              <a:t>Weideman, T. (n.d.). </a:t>
            </a:r>
            <a:r>
              <a:rPr i="1" lang="en-GB" sz="1800">
                <a:latin typeface="Arial"/>
                <a:ea typeface="Arial"/>
                <a:cs typeface="Arial"/>
                <a:sym typeface="Arial"/>
              </a:rPr>
              <a:t>Types of Forces</a:t>
            </a:r>
            <a:r>
              <a:rPr lang="en-GB" sz="1800">
                <a:latin typeface="Arial"/>
                <a:ea typeface="Arial"/>
                <a:cs typeface="Arial"/>
                <a:sym typeface="Arial"/>
              </a:rPr>
              <a:t>. Retrieved from LibreTexts Physics: https://phys.libretexts.org/Courses/University_of_California_Davis/UCD%3A_Physics_9HA__Classical_Mechanics/2%3A_Force/2.3%3A_Types_of_Forces</a:t>
            </a:r>
            <a:endParaRPr/>
          </a:p>
          <a:p>
            <a:pPr indent="0" lvl="0" marL="0" rtl="0" algn="l">
              <a:lnSpc>
                <a:spcPct val="107000"/>
              </a:lnSpc>
              <a:spcBef>
                <a:spcPts val="1800"/>
              </a:spcBef>
              <a:spcAft>
                <a:spcPts val="0"/>
              </a:spcAft>
              <a:buClr>
                <a:schemeClr val="dk1"/>
              </a:buClr>
              <a:buSzPct val="100000"/>
              <a:buNone/>
            </a:pPr>
            <a:r>
              <a:rPr lang="en-GB" sz="1800">
                <a:latin typeface="Arial"/>
                <a:ea typeface="Arial"/>
                <a:cs typeface="Arial"/>
                <a:sym typeface="Arial"/>
              </a:rPr>
              <a:t>Common Forces in Mechanics - Learn Types, Friction and Examples. ( 2023, Aug 16). Retrieved from Testbook: </a:t>
            </a:r>
            <a:r>
              <a:rPr lang="en-GB" sz="1800" u="sng">
                <a:solidFill>
                  <a:schemeClr val="hlink"/>
                </a:solidFill>
                <a:latin typeface="Arial"/>
                <a:ea typeface="Arial"/>
                <a:cs typeface="Arial"/>
                <a:sym typeface="Arial"/>
                <a:hlinkClick r:id="rId8"/>
              </a:rPr>
              <a:t>https://testbook.com/physics/common-forces-in-mechanics</a:t>
            </a:r>
            <a:endParaRPr sz="1800">
              <a:latin typeface="Arial"/>
              <a:ea typeface="Arial"/>
              <a:cs typeface="Arial"/>
              <a:sym typeface="Arial"/>
            </a:endParaRPr>
          </a:p>
          <a:p>
            <a:pPr indent="0" lvl="0" marL="0" rtl="0" algn="l">
              <a:lnSpc>
                <a:spcPct val="107000"/>
              </a:lnSpc>
              <a:spcBef>
                <a:spcPts val="1800"/>
              </a:spcBef>
              <a:spcAft>
                <a:spcPts val="0"/>
              </a:spcAft>
              <a:buClr>
                <a:schemeClr val="dk1"/>
              </a:buClr>
              <a:buSzPct val="100000"/>
              <a:buNone/>
            </a:pPr>
            <a:r>
              <a:rPr lang="en-GB" sz="1800">
                <a:latin typeface="Arial"/>
                <a:ea typeface="Arial"/>
                <a:cs typeface="Arial"/>
                <a:sym typeface="Arial"/>
              </a:rPr>
              <a:t>Morley, G. W. ( 2012, November 11). Animated Rotating Frame. Retrieved from Wikimedia Commons: </a:t>
            </a:r>
            <a:r>
              <a:rPr lang="en-GB" sz="1800" u="sng">
                <a:solidFill>
                  <a:schemeClr val="hlink"/>
                </a:solidFill>
                <a:latin typeface="Arial"/>
                <a:ea typeface="Arial"/>
                <a:cs typeface="Arial"/>
                <a:sym typeface="Arial"/>
                <a:hlinkClick r:id="rId9"/>
              </a:rPr>
              <a:t>https://en.wikipedia.org/wiki/Rotating_reference_frame#/media/File:Animated_Rotating_Frame.gif</a:t>
            </a:r>
            <a:endParaRPr sz="1800">
              <a:latin typeface="Arial"/>
              <a:ea typeface="Arial"/>
              <a:cs typeface="Arial"/>
              <a:sym typeface="Arial"/>
            </a:endParaRPr>
          </a:p>
          <a:p>
            <a:pPr indent="0" lvl="0" marL="0" rtl="0" algn="l">
              <a:lnSpc>
                <a:spcPct val="107000"/>
              </a:lnSpc>
              <a:spcBef>
                <a:spcPts val="1800"/>
              </a:spcBef>
              <a:spcAft>
                <a:spcPts val="0"/>
              </a:spcAft>
              <a:buClr>
                <a:schemeClr val="dk1"/>
              </a:buClr>
              <a:buSzPct val="100000"/>
              <a:buNone/>
            </a:pPr>
            <a:r>
              <a:rPr lang="en-GB" sz="1800">
                <a:latin typeface="Arial"/>
                <a:ea typeface="Arial"/>
                <a:cs typeface="Arial"/>
                <a:sym typeface="Arial"/>
              </a:rPr>
              <a:t>Edwinv1970. (2012, April 27). Illustration of creepage for a railway wheel. Retrieved from Wikimedia Commons: </a:t>
            </a:r>
            <a:r>
              <a:rPr lang="en-GB" sz="1800" u="sng">
                <a:solidFill>
                  <a:schemeClr val="hlink"/>
                </a:solidFill>
                <a:latin typeface="Arial"/>
                <a:ea typeface="Arial"/>
                <a:cs typeface="Arial"/>
                <a:sym typeface="Arial"/>
                <a:hlinkClick r:id="rId10"/>
              </a:rPr>
              <a:t>https://commons.wikimedia.org/wiki/File:Illustration_of_creepage_for_a_railway_wheel.png</a:t>
            </a:r>
            <a:endParaRPr sz="1800">
              <a:latin typeface="Arial"/>
              <a:ea typeface="Arial"/>
              <a:cs typeface="Arial"/>
              <a:sym typeface="Arial"/>
            </a:endParaRPr>
          </a:p>
          <a:p>
            <a:pPr indent="0" lvl="0" marL="0" rtl="0" algn="l">
              <a:lnSpc>
                <a:spcPct val="107000"/>
              </a:lnSpc>
              <a:spcBef>
                <a:spcPts val="1800"/>
              </a:spcBef>
              <a:spcAft>
                <a:spcPts val="0"/>
              </a:spcAft>
              <a:buClr>
                <a:schemeClr val="dk1"/>
              </a:buClr>
              <a:buSzPct val="100000"/>
              <a:buNone/>
            </a:pPr>
            <a:r>
              <a:t/>
            </a:r>
            <a:endParaRPr sz="1800">
              <a:latin typeface="Arial"/>
              <a:ea typeface="Arial"/>
              <a:cs typeface="Arial"/>
              <a:sym typeface="Arial"/>
            </a:endParaRPr>
          </a:p>
        </p:txBody>
      </p:sp>
      <p:pic>
        <p:nvPicPr>
          <p:cNvPr descr="A close-up of a black text&#10;&#10;Description automatically generated" id="268" name="Google Shape;268;p9"/>
          <p:cNvPicPr preferRelativeResize="0"/>
          <p:nvPr/>
        </p:nvPicPr>
        <p:blipFill rotWithShape="1">
          <a:blip r:embed="rId11">
            <a:alphaModFix/>
          </a:blip>
          <a:srcRect b="0" l="0" r="0" t="0"/>
          <a:stretch/>
        </p:blipFill>
        <p:spPr>
          <a:xfrm>
            <a:off x="0" y="4472"/>
            <a:ext cx="2022955" cy="445050"/>
          </a:xfrm>
          <a:prstGeom prst="rect">
            <a:avLst/>
          </a:prstGeom>
          <a:noFill/>
          <a:ln>
            <a:noFill/>
          </a:ln>
        </p:spPr>
      </p:pic>
      <p:pic>
        <p:nvPicPr>
          <p:cNvPr descr="A close-up of a logo&#10;&#10;Description automatically generated" id="269" name="Google Shape;269;p9"/>
          <p:cNvPicPr preferRelativeResize="0"/>
          <p:nvPr/>
        </p:nvPicPr>
        <p:blipFill rotWithShape="1">
          <a:blip r:embed="rId12">
            <a:alphaModFix/>
          </a:blip>
          <a:srcRect b="0" l="0" r="0" t="0"/>
          <a:stretch/>
        </p:blipFill>
        <p:spPr>
          <a:xfrm>
            <a:off x="-3" y="6380481"/>
            <a:ext cx="1675115" cy="48199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2024-05-30T09:58:33Z</dcterms:created>
  <dc:creator>John Vanidis</dc:creator>
</cp:coreProperties>
</file>