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154"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89FD7-4B54-EF11-1AEC-0309F426BC0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9180150-D3B0-BE36-04B5-8E5D6F1F92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9DFF585-367A-00AA-2D7D-E451F52F25DC}"/>
              </a:ext>
            </a:extLst>
          </p:cNvPr>
          <p:cNvSpPr>
            <a:spLocks noGrp="1"/>
          </p:cNvSpPr>
          <p:nvPr>
            <p:ph type="dt" sz="half" idx="10"/>
          </p:nvPr>
        </p:nvSpPr>
        <p:spPr/>
        <p:txBody>
          <a:bodyPr/>
          <a:lstStyle/>
          <a:p>
            <a:fld id="{8750BD28-7569-4D84-849A-19E52E3C9623}" type="datetimeFigureOut">
              <a:rPr lang="en-GB" smtClean="0"/>
              <a:t>28/05/2024</a:t>
            </a:fld>
            <a:endParaRPr lang="en-GB"/>
          </a:p>
        </p:txBody>
      </p:sp>
      <p:sp>
        <p:nvSpPr>
          <p:cNvPr id="5" name="Footer Placeholder 4">
            <a:extLst>
              <a:ext uri="{FF2B5EF4-FFF2-40B4-BE49-F238E27FC236}">
                <a16:creationId xmlns:a16="http://schemas.microsoft.com/office/drawing/2014/main" id="{7A0A2E51-358B-08BB-9482-95723EBF35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2D69F6-C4E1-F433-AE2A-34F616F14D57}"/>
              </a:ext>
            </a:extLst>
          </p:cNvPr>
          <p:cNvSpPr>
            <a:spLocks noGrp="1"/>
          </p:cNvSpPr>
          <p:nvPr>
            <p:ph type="sldNum" sz="quarter" idx="12"/>
          </p:nvPr>
        </p:nvSpPr>
        <p:spPr/>
        <p:txBody>
          <a:bodyPr/>
          <a:lstStyle/>
          <a:p>
            <a:fld id="{C29B06B4-1CC6-44E7-A125-EB4AAC579047}" type="slidenum">
              <a:rPr lang="en-GB" smtClean="0"/>
              <a:t>‹#›</a:t>
            </a:fld>
            <a:endParaRPr lang="en-GB"/>
          </a:p>
        </p:txBody>
      </p:sp>
    </p:spTree>
    <p:extLst>
      <p:ext uri="{BB962C8B-B14F-4D97-AF65-F5344CB8AC3E}">
        <p14:creationId xmlns:p14="http://schemas.microsoft.com/office/powerpoint/2010/main" val="633471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E5456-6C8B-5FB0-45EC-250C1B1889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B60894C-1EB8-E81E-BB82-B7714A636D8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1C4A8CE-1AB1-BA86-AD1E-B320D01AD832}"/>
              </a:ext>
            </a:extLst>
          </p:cNvPr>
          <p:cNvSpPr>
            <a:spLocks noGrp="1"/>
          </p:cNvSpPr>
          <p:nvPr>
            <p:ph type="dt" sz="half" idx="10"/>
          </p:nvPr>
        </p:nvSpPr>
        <p:spPr/>
        <p:txBody>
          <a:bodyPr/>
          <a:lstStyle/>
          <a:p>
            <a:fld id="{8750BD28-7569-4D84-849A-19E52E3C9623}" type="datetimeFigureOut">
              <a:rPr lang="en-GB" smtClean="0"/>
              <a:t>28/05/2024</a:t>
            </a:fld>
            <a:endParaRPr lang="en-GB"/>
          </a:p>
        </p:txBody>
      </p:sp>
      <p:sp>
        <p:nvSpPr>
          <p:cNvPr id="5" name="Footer Placeholder 4">
            <a:extLst>
              <a:ext uri="{FF2B5EF4-FFF2-40B4-BE49-F238E27FC236}">
                <a16:creationId xmlns:a16="http://schemas.microsoft.com/office/drawing/2014/main" id="{A1E7E568-41C3-E558-C86C-43B86E541D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224F51A-C5B7-80EE-7A69-CDAB89CE4208}"/>
              </a:ext>
            </a:extLst>
          </p:cNvPr>
          <p:cNvSpPr>
            <a:spLocks noGrp="1"/>
          </p:cNvSpPr>
          <p:nvPr>
            <p:ph type="sldNum" sz="quarter" idx="12"/>
          </p:nvPr>
        </p:nvSpPr>
        <p:spPr/>
        <p:txBody>
          <a:bodyPr/>
          <a:lstStyle/>
          <a:p>
            <a:fld id="{C29B06B4-1CC6-44E7-A125-EB4AAC579047}" type="slidenum">
              <a:rPr lang="en-GB" smtClean="0"/>
              <a:t>‹#›</a:t>
            </a:fld>
            <a:endParaRPr lang="en-GB"/>
          </a:p>
        </p:txBody>
      </p:sp>
    </p:spTree>
    <p:extLst>
      <p:ext uri="{BB962C8B-B14F-4D97-AF65-F5344CB8AC3E}">
        <p14:creationId xmlns:p14="http://schemas.microsoft.com/office/powerpoint/2010/main" val="3560737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AC224-6A2C-9E66-ADFF-03797A31B59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8F4C9B5-9159-1046-2DE3-F2924A3144E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3E7EDA7-8356-A25B-AC52-06568EF20DD6}"/>
              </a:ext>
            </a:extLst>
          </p:cNvPr>
          <p:cNvSpPr>
            <a:spLocks noGrp="1"/>
          </p:cNvSpPr>
          <p:nvPr>
            <p:ph type="dt" sz="half" idx="10"/>
          </p:nvPr>
        </p:nvSpPr>
        <p:spPr/>
        <p:txBody>
          <a:bodyPr/>
          <a:lstStyle/>
          <a:p>
            <a:fld id="{8750BD28-7569-4D84-849A-19E52E3C9623}" type="datetimeFigureOut">
              <a:rPr lang="en-GB" smtClean="0"/>
              <a:t>28/05/2024</a:t>
            </a:fld>
            <a:endParaRPr lang="en-GB"/>
          </a:p>
        </p:txBody>
      </p:sp>
      <p:sp>
        <p:nvSpPr>
          <p:cNvPr id="5" name="Footer Placeholder 4">
            <a:extLst>
              <a:ext uri="{FF2B5EF4-FFF2-40B4-BE49-F238E27FC236}">
                <a16:creationId xmlns:a16="http://schemas.microsoft.com/office/drawing/2014/main" id="{B416EC7A-B5DA-6A2B-2123-4C8A64B4A4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EABB951-F8FB-A0BE-49D1-654F58033443}"/>
              </a:ext>
            </a:extLst>
          </p:cNvPr>
          <p:cNvSpPr>
            <a:spLocks noGrp="1"/>
          </p:cNvSpPr>
          <p:nvPr>
            <p:ph type="sldNum" sz="quarter" idx="12"/>
          </p:nvPr>
        </p:nvSpPr>
        <p:spPr/>
        <p:txBody>
          <a:bodyPr/>
          <a:lstStyle/>
          <a:p>
            <a:fld id="{C29B06B4-1CC6-44E7-A125-EB4AAC579047}" type="slidenum">
              <a:rPr lang="en-GB" smtClean="0"/>
              <a:t>‹#›</a:t>
            </a:fld>
            <a:endParaRPr lang="en-GB"/>
          </a:p>
        </p:txBody>
      </p:sp>
    </p:spTree>
    <p:extLst>
      <p:ext uri="{BB962C8B-B14F-4D97-AF65-F5344CB8AC3E}">
        <p14:creationId xmlns:p14="http://schemas.microsoft.com/office/powerpoint/2010/main" val="331377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08976-848A-CA41-5975-4EA053EAE82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7C6E2CE-16C8-E0CB-AE2C-2C5E3888B7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06A130B-F84F-C9E2-9D81-C64E69C8D8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FB5F2AE-B8CD-2496-F824-4EA0721B1905}"/>
              </a:ext>
            </a:extLst>
          </p:cNvPr>
          <p:cNvSpPr>
            <a:spLocks noGrp="1"/>
          </p:cNvSpPr>
          <p:nvPr>
            <p:ph type="dt" sz="half" idx="10"/>
          </p:nvPr>
        </p:nvSpPr>
        <p:spPr/>
        <p:txBody>
          <a:bodyPr/>
          <a:lstStyle/>
          <a:p>
            <a:fld id="{8750BD28-7569-4D84-849A-19E52E3C9623}" type="datetimeFigureOut">
              <a:rPr lang="en-GB" smtClean="0"/>
              <a:t>28/05/2024</a:t>
            </a:fld>
            <a:endParaRPr lang="en-GB"/>
          </a:p>
        </p:txBody>
      </p:sp>
      <p:sp>
        <p:nvSpPr>
          <p:cNvPr id="6" name="Footer Placeholder 5">
            <a:extLst>
              <a:ext uri="{FF2B5EF4-FFF2-40B4-BE49-F238E27FC236}">
                <a16:creationId xmlns:a16="http://schemas.microsoft.com/office/drawing/2014/main" id="{716232D1-D6AD-426C-4A09-C18ED62D58D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D033CEC-7565-A9A5-6CC7-3CF746656B79}"/>
              </a:ext>
            </a:extLst>
          </p:cNvPr>
          <p:cNvSpPr>
            <a:spLocks noGrp="1"/>
          </p:cNvSpPr>
          <p:nvPr>
            <p:ph type="sldNum" sz="quarter" idx="12"/>
          </p:nvPr>
        </p:nvSpPr>
        <p:spPr/>
        <p:txBody>
          <a:bodyPr/>
          <a:lstStyle/>
          <a:p>
            <a:fld id="{C29B06B4-1CC6-44E7-A125-EB4AAC579047}" type="slidenum">
              <a:rPr lang="en-GB" smtClean="0"/>
              <a:t>‹#›</a:t>
            </a:fld>
            <a:endParaRPr lang="en-GB"/>
          </a:p>
        </p:txBody>
      </p:sp>
    </p:spTree>
    <p:extLst>
      <p:ext uri="{BB962C8B-B14F-4D97-AF65-F5344CB8AC3E}">
        <p14:creationId xmlns:p14="http://schemas.microsoft.com/office/powerpoint/2010/main" val="3257900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9BEC7-8990-D86F-309A-27E04D36171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2B1D7C-89AD-5CF5-1553-89C0A22558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9B9A37-CDD9-C400-C940-6E80138DA29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C524AF2-64D6-ABDA-6384-18128DFE1A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C9BF0D-CEDF-3505-E5AB-17F7F25CAE6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5C542B6-156A-FC6D-7FD6-2EDDD3681915}"/>
              </a:ext>
            </a:extLst>
          </p:cNvPr>
          <p:cNvSpPr>
            <a:spLocks noGrp="1"/>
          </p:cNvSpPr>
          <p:nvPr>
            <p:ph type="dt" sz="half" idx="10"/>
          </p:nvPr>
        </p:nvSpPr>
        <p:spPr/>
        <p:txBody>
          <a:bodyPr/>
          <a:lstStyle/>
          <a:p>
            <a:fld id="{8750BD28-7569-4D84-849A-19E52E3C9623}" type="datetimeFigureOut">
              <a:rPr lang="en-GB" smtClean="0"/>
              <a:t>28/05/2024</a:t>
            </a:fld>
            <a:endParaRPr lang="en-GB"/>
          </a:p>
        </p:txBody>
      </p:sp>
      <p:sp>
        <p:nvSpPr>
          <p:cNvPr id="8" name="Footer Placeholder 7">
            <a:extLst>
              <a:ext uri="{FF2B5EF4-FFF2-40B4-BE49-F238E27FC236}">
                <a16:creationId xmlns:a16="http://schemas.microsoft.com/office/drawing/2014/main" id="{CB603A5B-D5B7-F2F6-6D68-8BA259A06E0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7624CD3-D187-0C9F-EBC6-BA197EE44ED9}"/>
              </a:ext>
            </a:extLst>
          </p:cNvPr>
          <p:cNvSpPr>
            <a:spLocks noGrp="1"/>
          </p:cNvSpPr>
          <p:nvPr>
            <p:ph type="sldNum" sz="quarter" idx="12"/>
          </p:nvPr>
        </p:nvSpPr>
        <p:spPr/>
        <p:txBody>
          <a:bodyPr/>
          <a:lstStyle/>
          <a:p>
            <a:fld id="{C29B06B4-1CC6-44E7-A125-EB4AAC579047}" type="slidenum">
              <a:rPr lang="en-GB" smtClean="0"/>
              <a:t>‹#›</a:t>
            </a:fld>
            <a:endParaRPr lang="en-GB"/>
          </a:p>
        </p:txBody>
      </p:sp>
    </p:spTree>
    <p:extLst>
      <p:ext uri="{BB962C8B-B14F-4D97-AF65-F5344CB8AC3E}">
        <p14:creationId xmlns:p14="http://schemas.microsoft.com/office/powerpoint/2010/main" val="178726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2384D-D115-DDF0-8024-DFC4C6CE66D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BAD1816-C5E2-C54E-4E9C-99133BE2B07B}"/>
              </a:ext>
            </a:extLst>
          </p:cNvPr>
          <p:cNvSpPr>
            <a:spLocks noGrp="1"/>
          </p:cNvSpPr>
          <p:nvPr>
            <p:ph type="dt" sz="half" idx="10"/>
          </p:nvPr>
        </p:nvSpPr>
        <p:spPr/>
        <p:txBody>
          <a:bodyPr/>
          <a:lstStyle/>
          <a:p>
            <a:fld id="{8750BD28-7569-4D84-849A-19E52E3C9623}" type="datetimeFigureOut">
              <a:rPr lang="en-GB" smtClean="0"/>
              <a:t>28/05/2024</a:t>
            </a:fld>
            <a:endParaRPr lang="en-GB"/>
          </a:p>
        </p:txBody>
      </p:sp>
      <p:sp>
        <p:nvSpPr>
          <p:cNvPr id="4" name="Footer Placeholder 3">
            <a:extLst>
              <a:ext uri="{FF2B5EF4-FFF2-40B4-BE49-F238E27FC236}">
                <a16:creationId xmlns:a16="http://schemas.microsoft.com/office/drawing/2014/main" id="{D8FE422C-AE11-CB69-6B55-7B8BBD4ADF6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C69FA93-6B86-A646-B6BA-CB7DA91F568A}"/>
              </a:ext>
            </a:extLst>
          </p:cNvPr>
          <p:cNvSpPr>
            <a:spLocks noGrp="1"/>
          </p:cNvSpPr>
          <p:nvPr>
            <p:ph type="sldNum" sz="quarter" idx="12"/>
          </p:nvPr>
        </p:nvSpPr>
        <p:spPr/>
        <p:txBody>
          <a:bodyPr/>
          <a:lstStyle/>
          <a:p>
            <a:fld id="{C29B06B4-1CC6-44E7-A125-EB4AAC579047}" type="slidenum">
              <a:rPr lang="en-GB" smtClean="0"/>
              <a:t>‹#›</a:t>
            </a:fld>
            <a:endParaRPr lang="en-GB"/>
          </a:p>
        </p:txBody>
      </p:sp>
    </p:spTree>
    <p:extLst>
      <p:ext uri="{BB962C8B-B14F-4D97-AF65-F5344CB8AC3E}">
        <p14:creationId xmlns:p14="http://schemas.microsoft.com/office/powerpoint/2010/main" val="1809918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0759D3-61C5-7098-022B-C2F1DF3EC057}"/>
              </a:ext>
            </a:extLst>
          </p:cNvPr>
          <p:cNvSpPr>
            <a:spLocks noGrp="1"/>
          </p:cNvSpPr>
          <p:nvPr>
            <p:ph type="dt" sz="half" idx="10"/>
          </p:nvPr>
        </p:nvSpPr>
        <p:spPr/>
        <p:txBody>
          <a:bodyPr/>
          <a:lstStyle/>
          <a:p>
            <a:fld id="{8750BD28-7569-4D84-849A-19E52E3C9623}" type="datetimeFigureOut">
              <a:rPr lang="en-GB" smtClean="0"/>
              <a:t>28/05/2024</a:t>
            </a:fld>
            <a:endParaRPr lang="en-GB"/>
          </a:p>
        </p:txBody>
      </p:sp>
      <p:sp>
        <p:nvSpPr>
          <p:cNvPr id="3" name="Footer Placeholder 2">
            <a:extLst>
              <a:ext uri="{FF2B5EF4-FFF2-40B4-BE49-F238E27FC236}">
                <a16:creationId xmlns:a16="http://schemas.microsoft.com/office/drawing/2014/main" id="{A4D8706B-9EB2-825D-82FC-23BC20B2314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7DEDAD5-2707-C095-819C-FF0AF94C0CE6}"/>
              </a:ext>
            </a:extLst>
          </p:cNvPr>
          <p:cNvSpPr>
            <a:spLocks noGrp="1"/>
          </p:cNvSpPr>
          <p:nvPr>
            <p:ph type="sldNum" sz="quarter" idx="12"/>
          </p:nvPr>
        </p:nvSpPr>
        <p:spPr/>
        <p:txBody>
          <a:bodyPr/>
          <a:lstStyle/>
          <a:p>
            <a:fld id="{C29B06B4-1CC6-44E7-A125-EB4AAC579047}" type="slidenum">
              <a:rPr lang="en-GB" smtClean="0"/>
              <a:t>‹#›</a:t>
            </a:fld>
            <a:endParaRPr lang="en-GB"/>
          </a:p>
        </p:txBody>
      </p:sp>
    </p:spTree>
    <p:extLst>
      <p:ext uri="{BB962C8B-B14F-4D97-AF65-F5344CB8AC3E}">
        <p14:creationId xmlns:p14="http://schemas.microsoft.com/office/powerpoint/2010/main" val="473273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CC13D-375F-E76E-D881-738E2AD42E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A1016D9-7C84-C8C5-CC24-FAA7D16DA0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033D2A8-4597-1C87-7205-AD69AFB5A1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AD9DA7-D5F4-957F-E9E6-1F143E030DD6}"/>
              </a:ext>
            </a:extLst>
          </p:cNvPr>
          <p:cNvSpPr>
            <a:spLocks noGrp="1"/>
          </p:cNvSpPr>
          <p:nvPr>
            <p:ph type="dt" sz="half" idx="10"/>
          </p:nvPr>
        </p:nvSpPr>
        <p:spPr/>
        <p:txBody>
          <a:bodyPr/>
          <a:lstStyle/>
          <a:p>
            <a:fld id="{8750BD28-7569-4D84-849A-19E52E3C9623}" type="datetimeFigureOut">
              <a:rPr lang="en-GB" smtClean="0"/>
              <a:t>28/05/2024</a:t>
            </a:fld>
            <a:endParaRPr lang="en-GB"/>
          </a:p>
        </p:txBody>
      </p:sp>
      <p:sp>
        <p:nvSpPr>
          <p:cNvPr id="6" name="Footer Placeholder 5">
            <a:extLst>
              <a:ext uri="{FF2B5EF4-FFF2-40B4-BE49-F238E27FC236}">
                <a16:creationId xmlns:a16="http://schemas.microsoft.com/office/drawing/2014/main" id="{3A427DC6-DA73-D8F1-7575-417ACB6B3C5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4CCDDA0-BDA4-BDDA-2834-8B75834AD4C2}"/>
              </a:ext>
            </a:extLst>
          </p:cNvPr>
          <p:cNvSpPr>
            <a:spLocks noGrp="1"/>
          </p:cNvSpPr>
          <p:nvPr>
            <p:ph type="sldNum" sz="quarter" idx="12"/>
          </p:nvPr>
        </p:nvSpPr>
        <p:spPr/>
        <p:txBody>
          <a:bodyPr/>
          <a:lstStyle/>
          <a:p>
            <a:fld id="{C29B06B4-1CC6-44E7-A125-EB4AAC579047}" type="slidenum">
              <a:rPr lang="en-GB" smtClean="0"/>
              <a:t>‹#›</a:t>
            </a:fld>
            <a:endParaRPr lang="en-GB"/>
          </a:p>
        </p:txBody>
      </p:sp>
    </p:spTree>
    <p:extLst>
      <p:ext uri="{BB962C8B-B14F-4D97-AF65-F5344CB8AC3E}">
        <p14:creationId xmlns:p14="http://schemas.microsoft.com/office/powerpoint/2010/main" val="3815575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AA538-A812-B9A1-E121-433EB9E2AD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720659A-8141-385E-171F-855C8DE48F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75DAC63-48EF-3934-6018-C7C1041C03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5FBD72-74CA-B155-B03C-586B1B2DD0C9}"/>
              </a:ext>
            </a:extLst>
          </p:cNvPr>
          <p:cNvSpPr>
            <a:spLocks noGrp="1"/>
          </p:cNvSpPr>
          <p:nvPr>
            <p:ph type="dt" sz="half" idx="10"/>
          </p:nvPr>
        </p:nvSpPr>
        <p:spPr/>
        <p:txBody>
          <a:bodyPr/>
          <a:lstStyle/>
          <a:p>
            <a:fld id="{8750BD28-7569-4D84-849A-19E52E3C9623}" type="datetimeFigureOut">
              <a:rPr lang="en-GB" smtClean="0"/>
              <a:t>28/05/2024</a:t>
            </a:fld>
            <a:endParaRPr lang="en-GB"/>
          </a:p>
        </p:txBody>
      </p:sp>
      <p:sp>
        <p:nvSpPr>
          <p:cNvPr id="6" name="Footer Placeholder 5">
            <a:extLst>
              <a:ext uri="{FF2B5EF4-FFF2-40B4-BE49-F238E27FC236}">
                <a16:creationId xmlns:a16="http://schemas.microsoft.com/office/drawing/2014/main" id="{D855A8AD-DA09-2474-2A34-83136DFC329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3DBD4D8-EF28-493B-5884-F04849704AAA}"/>
              </a:ext>
            </a:extLst>
          </p:cNvPr>
          <p:cNvSpPr>
            <a:spLocks noGrp="1"/>
          </p:cNvSpPr>
          <p:nvPr>
            <p:ph type="sldNum" sz="quarter" idx="12"/>
          </p:nvPr>
        </p:nvSpPr>
        <p:spPr/>
        <p:txBody>
          <a:bodyPr/>
          <a:lstStyle/>
          <a:p>
            <a:fld id="{C29B06B4-1CC6-44E7-A125-EB4AAC579047}" type="slidenum">
              <a:rPr lang="en-GB" smtClean="0"/>
              <a:t>‹#›</a:t>
            </a:fld>
            <a:endParaRPr lang="en-GB"/>
          </a:p>
        </p:txBody>
      </p:sp>
    </p:spTree>
    <p:extLst>
      <p:ext uri="{BB962C8B-B14F-4D97-AF65-F5344CB8AC3E}">
        <p14:creationId xmlns:p14="http://schemas.microsoft.com/office/powerpoint/2010/main" val="4216672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3088F-2183-819E-426C-BA8E4A2E953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9B717C8-BAE3-DA0F-FA05-700700293B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8A0F41-557E-D479-A5DF-8C53E88CC2FA}"/>
              </a:ext>
            </a:extLst>
          </p:cNvPr>
          <p:cNvSpPr>
            <a:spLocks noGrp="1"/>
          </p:cNvSpPr>
          <p:nvPr>
            <p:ph type="dt" sz="half" idx="10"/>
          </p:nvPr>
        </p:nvSpPr>
        <p:spPr/>
        <p:txBody>
          <a:bodyPr/>
          <a:lstStyle/>
          <a:p>
            <a:fld id="{8750BD28-7569-4D84-849A-19E52E3C9623}" type="datetimeFigureOut">
              <a:rPr lang="en-GB" smtClean="0"/>
              <a:t>28/05/2024</a:t>
            </a:fld>
            <a:endParaRPr lang="en-GB"/>
          </a:p>
        </p:txBody>
      </p:sp>
      <p:sp>
        <p:nvSpPr>
          <p:cNvPr id="5" name="Footer Placeholder 4">
            <a:extLst>
              <a:ext uri="{FF2B5EF4-FFF2-40B4-BE49-F238E27FC236}">
                <a16:creationId xmlns:a16="http://schemas.microsoft.com/office/drawing/2014/main" id="{A95E8246-506A-F783-BA80-0888AB2323D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D9ECFEA-307A-A5E6-8F85-3D1991C47764}"/>
              </a:ext>
            </a:extLst>
          </p:cNvPr>
          <p:cNvSpPr>
            <a:spLocks noGrp="1"/>
          </p:cNvSpPr>
          <p:nvPr>
            <p:ph type="sldNum" sz="quarter" idx="12"/>
          </p:nvPr>
        </p:nvSpPr>
        <p:spPr/>
        <p:txBody>
          <a:bodyPr/>
          <a:lstStyle/>
          <a:p>
            <a:fld id="{C29B06B4-1CC6-44E7-A125-EB4AAC579047}" type="slidenum">
              <a:rPr lang="en-GB" smtClean="0"/>
              <a:t>‹#›</a:t>
            </a:fld>
            <a:endParaRPr lang="en-GB"/>
          </a:p>
        </p:txBody>
      </p:sp>
    </p:spTree>
    <p:extLst>
      <p:ext uri="{BB962C8B-B14F-4D97-AF65-F5344CB8AC3E}">
        <p14:creationId xmlns:p14="http://schemas.microsoft.com/office/powerpoint/2010/main" val="1017194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3906C39-2824-D3EA-A08C-8C6EDDCAF31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49235D3-E75E-64F7-B428-99DB8467BAE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DBD7067-FADA-A7CF-70B2-27E5418B3185}"/>
              </a:ext>
            </a:extLst>
          </p:cNvPr>
          <p:cNvSpPr>
            <a:spLocks noGrp="1"/>
          </p:cNvSpPr>
          <p:nvPr>
            <p:ph type="dt" sz="half" idx="10"/>
          </p:nvPr>
        </p:nvSpPr>
        <p:spPr/>
        <p:txBody>
          <a:bodyPr/>
          <a:lstStyle/>
          <a:p>
            <a:fld id="{8750BD28-7569-4D84-849A-19E52E3C9623}" type="datetimeFigureOut">
              <a:rPr lang="en-GB" smtClean="0"/>
              <a:t>28/05/2024</a:t>
            </a:fld>
            <a:endParaRPr lang="en-GB"/>
          </a:p>
        </p:txBody>
      </p:sp>
      <p:sp>
        <p:nvSpPr>
          <p:cNvPr id="5" name="Footer Placeholder 4">
            <a:extLst>
              <a:ext uri="{FF2B5EF4-FFF2-40B4-BE49-F238E27FC236}">
                <a16:creationId xmlns:a16="http://schemas.microsoft.com/office/drawing/2014/main" id="{1B6B0798-3115-5187-1466-82C472AEF1D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7C968BB-D54C-3F53-4F05-C3AD393CC4AE}"/>
              </a:ext>
            </a:extLst>
          </p:cNvPr>
          <p:cNvSpPr>
            <a:spLocks noGrp="1"/>
          </p:cNvSpPr>
          <p:nvPr>
            <p:ph type="sldNum" sz="quarter" idx="12"/>
          </p:nvPr>
        </p:nvSpPr>
        <p:spPr/>
        <p:txBody>
          <a:bodyPr/>
          <a:lstStyle/>
          <a:p>
            <a:fld id="{C29B06B4-1CC6-44E7-A125-EB4AAC579047}" type="slidenum">
              <a:rPr lang="en-GB" smtClean="0"/>
              <a:t>‹#›</a:t>
            </a:fld>
            <a:endParaRPr lang="en-GB"/>
          </a:p>
        </p:txBody>
      </p:sp>
    </p:spTree>
    <p:extLst>
      <p:ext uri="{BB962C8B-B14F-4D97-AF65-F5344CB8AC3E}">
        <p14:creationId xmlns:p14="http://schemas.microsoft.com/office/powerpoint/2010/main" val="2309457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164610-EA02-6ED1-C006-8C52663985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C25564D-A0DB-4E92-A62C-5634011615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34530CA-2CD5-CEE0-37DF-FA2710A90A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750BD28-7569-4D84-849A-19E52E3C9623}" type="datetimeFigureOut">
              <a:rPr lang="en-GB" smtClean="0"/>
              <a:t>28/05/2024</a:t>
            </a:fld>
            <a:endParaRPr lang="en-GB"/>
          </a:p>
        </p:txBody>
      </p:sp>
      <p:sp>
        <p:nvSpPr>
          <p:cNvPr id="5" name="Footer Placeholder 4">
            <a:extLst>
              <a:ext uri="{FF2B5EF4-FFF2-40B4-BE49-F238E27FC236}">
                <a16:creationId xmlns:a16="http://schemas.microsoft.com/office/drawing/2014/main" id="{E62F8277-517B-7FA0-4051-BE5DFB952D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4864EF23-85D8-BDF6-97A7-3B9D745A09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29B06B4-1CC6-44E7-A125-EB4AAC579047}" type="slidenum">
              <a:rPr lang="en-GB" smtClean="0"/>
              <a:t>‹#›</a:t>
            </a:fld>
            <a:endParaRPr lang="en-GB"/>
          </a:p>
        </p:txBody>
      </p:sp>
    </p:spTree>
    <p:extLst>
      <p:ext uri="{BB962C8B-B14F-4D97-AF65-F5344CB8AC3E}">
        <p14:creationId xmlns:p14="http://schemas.microsoft.com/office/powerpoint/2010/main" val="13559362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hyperlink" Target="https://www.chemeurope.com/en/encyclopedia/Deformation.html" TargetMode="External"/><Relationship Id="rId2" Type="http://schemas.openxmlformats.org/officeDocument/2006/relationships/hyperlink" Target="https://en.wikipedia.org/wiki/Deformation_(engineering)"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oogle Shape;241;p1">
            <a:extLst>
              <a:ext uri="{FF2B5EF4-FFF2-40B4-BE49-F238E27FC236}">
                <a16:creationId xmlns:a16="http://schemas.microsoft.com/office/drawing/2014/main" id="{C8D27C61-C9E3-06A0-52FA-F8C159882FC3}"/>
              </a:ext>
            </a:extLst>
          </p:cNvPr>
          <p:cNvGraphicFramePr/>
          <p:nvPr>
            <p:extLst>
              <p:ext uri="{D42A27DB-BD31-4B8C-83A1-F6EECF244321}">
                <p14:modId xmlns:p14="http://schemas.microsoft.com/office/powerpoint/2010/main" val="3952344134"/>
              </p:ext>
            </p:extLst>
          </p:nvPr>
        </p:nvGraphicFramePr>
        <p:xfrm>
          <a:off x="2261185" y="1506219"/>
          <a:ext cx="6747725" cy="3264920"/>
        </p:xfrm>
        <a:graphic>
          <a:graphicData uri="http://schemas.openxmlformats.org/drawingml/2006/table">
            <a:tbl>
              <a:tblPr>
                <a:noFill/>
              </a:tblPr>
              <a:tblGrid>
                <a:gridCol w="1854000">
                  <a:extLst>
                    <a:ext uri="{9D8B030D-6E8A-4147-A177-3AD203B41FA5}">
                      <a16:colId xmlns:a16="http://schemas.microsoft.com/office/drawing/2014/main" val="20000"/>
                    </a:ext>
                  </a:extLst>
                </a:gridCol>
                <a:gridCol w="4893725">
                  <a:extLst>
                    <a:ext uri="{9D8B030D-6E8A-4147-A177-3AD203B41FA5}">
                      <a16:colId xmlns:a16="http://schemas.microsoft.com/office/drawing/2014/main" val="20001"/>
                    </a:ext>
                  </a:extLst>
                </a:gridCol>
              </a:tblGrid>
              <a:tr h="575385">
                <a:tc>
                  <a:txBody>
                    <a:bodyPr/>
                    <a:lstStyle/>
                    <a:p>
                      <a:pPr marL="0" marR="0" lvl="0" indent="0" algn="l" rtl="0">
                        <a:spcBef>
                          <a:spcPts val="0"/>
                        </a:spcBef>
                        <a:spcAft>
                          <a:spcPts val="0"/>
                        </a:spcAft>
                        <a:buNone/>
                      </a:pPr>
                      <a:r>
                        <a:rPr lang="en-US" sz="3600" b="1" i="1" u="none" strike="noStrike" cap="none" dirty="0">
                          <a:solidFill>
                            <a:srgbClr val="000000"/>
                          </a:solidFill>
                          <a:latin typeface="Calibri"/>
                          <a:ea typeface="Calibri"/>
                          <a:cs typeface="Calibri"/>
                          <a:sym typeface="Calibri"/>
                        </a:rPr>
                        <a:t>Field</a:t>
                      </a:r>
                      <a:endParaRPr dirty="0"/>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l" rtl="0">
                        <a:spcBef>
                          <a:spcPts val="0"/>
                        </a:spcBef>
                        <a:spcAft>
                          <a:spcPts val="0"/>
                        </a:spcAft>
                        <a:buNone/>
                      </a:pPr>
                      <a:r>
                        <a:rPr lang="en-US" sz="3600" b="1" i="1" u="none" strike="noStrike" cap="none">
                          <a:solidFill>
                            <a:srgbClr val="000000"/>
                          </a:solidFill>
                          <a:latin typeface="Calibri"/>
                          <a:ea typeface="Calibri"/>
                          <a:cs typeface="Calibri"/>
                          <a:sym typeface="Calibri"/>
                        </a:rPr>
                        <a:t>Mechanics</a:t>
                      </a:r>
                      <a:endParaRPr sz="3600" b="1" i="1" u="none" strike="noStrike" cap="none">
                        <a:solidFill>
                          <a:srgbClr val="000000"/>
                        </a:solidFill>
                        <a:latin typeface="Calibri"/>
                        <a:ea typeface="Calibri"/>
                        <a:cs typeface="Calibri"/>
                        <a:sym typeface="Calibri"/>
                      </a:endParaRPr>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extLst>
                  <a:ext uri="{0D108BD9-81ED-4DB2-BD59-A6C34878D82A}">
                    <a16:rowId xmlns:a16="http://schemas.microsoft.com/office/drawing/2014/main" val="10000"/>
                  </a:ext>
                </a:extLst>
              </a:tr>
              <a:tr h="529100">
                <a:tc>
                  <a:txBody>
                    <a:bodyPr/>
                    <a:lstStyle/>
                    <a:p>
                      <a:pPr marL="0" marR="0" lvl="0" indent="0" algn="l" rtl="0">
                        <a:spcBef>
                          <a:spcPts val="0"/>
                        </a:spcBef>
                        <a:spcAft>
                          <a:spcPts val="0"/>
                        </a:spcAft>
                        <a:buNone/>
                      </a:pPr>
                      <a:r>
                        <a:rPr lang="en-US" sz="3600" b="1" i="1" u="none" strike="noStrike" cap="none">
                          <a:solidFill>
                            <a:srgbClr val="000000"/>
                          </a:solidFill>
                          <a:latin typeface="Calibri"/>
                          <a:ea typeface="Calibri"/>
                          <a:cs typeface="Calibri"/>
                          <a:sym typeface="Calibri"/>
                        </a:rPr>
                        <a:t>Chapter</a:t>
                      </a:r>
                      <a:endParaRPr sz="18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lvl="0" indent="0" algn="l" rtl="0">
                        <a:spcBef>
                          <a:spcPts val="0"/>
                        </a:spcBef>
                        <a:spcAft>
                          <a:spcPts val="0"/>
                        </a:spcAft>
                        <a:buClr>
                          <a:schemeClr val="dk1"/>
                        </a:buClr>
                        <a:buSzPts val="1100"/>
                        <a:buFont typeface="Arial"/>
                        <a:buNone/>
                      </a:pPr>
                      <a:r>
                        <a:rPr lang="en-US" sz="3600" b="1" i="1" u="none" strike="noStrike" cap="none" dirty="0">
                          <a:solidFill>
                            <a:srgbClr val="000000"/>
                          </a:solidFill>
                          <a:latin typeface="Calibri"/>
                          <a:ea typeface="Calibri"/>
                          <a:cs typeface="Calibri"/>
                          <a:sym typeface="Calibri"/>
                        </a:rPr>
                        <a:t>Fundamental Engineering Concepts</a:t>
                      </a:r>
                      <a:endParaRPr sz="3600" b="1" i="1" u="none" strike="noStrike" cap="none" dirty="0">
                        <a:solidFill>
                          <a:srgbClr val="000000"/>
                        </a:solidFill>
                        <a:latin typeface="Calibri"/>
                        <a:ea typeface="Calibri"/>
                        <a:cs typeface="Calibri"/>
                        <a:sym typeface="Calibri"/>
                      </a:endParaRPr>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extLst>
                  <a:ext uri="{0D108BD9-81ED-4DB2-BD59-A6C34878D82A}">
                    <a16:rowId xmlns:a16="http://schemas.microsoft.com/office/drawing/2014/main" val="10001"/>
                  </a:ext>
                </a:extLst>
              </a:tr>
              <a:tr h="1436100">
                <a:tc>
                  <a:txBody>
                    <a:bodyPr/>
                    <a:lstStyle/>
                    <a:p>
                      <a:pPr marL="0" marR="0" lvl="0" indent="0" algn="l" rtl="0">
                        <a:spcBef>
                          <a:spcPts val="0"/>
                        </a:spcBef>
                        <a:spcAft>
                          <a:spcPts val="0"/>
                        </a:spcAft>
                        <a:buNone/>
                      </a:pPr>
                      <a:r>
                        <a:rPr lang="en-US" sz="3600" b="1" i="1" u="none" strike="noStrike" cap="none">
                          <a:solidFill>
                            <a:srgbClr val="000000"/>
                          </a:solidFill>
                          <a:latin typeface="Calibri"/>
                          <a:ea typeface="Calibri"/>
                          <a:cs typeface="Calibri"/>
                          <a:sym typeface="Calibri"/>
                        </a:rPr>
                        <a:t>Subtitle</a:t>
                      </a:r>
                      <a:endParaRPr sz="18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C000"/>
                    </a:solidFill>
                  </a:tcPr>
                </a:tc>
                <a:tc>
                  <a:txBody>
                    <a:bodyPr/>
                    <a:lstStyle/>
                    <a:p>
                      <a:pPr marL="0" marR="0" lvl="0" indent="0" algn="l" rtl="0">
                        <a:spcBef>
                          <a:spcPts val="0"/>
                        </a:spcBef>
                        <a:spcAft>
                          <a:spcPts val="0"/>
                        </a:spcAft>
                        <a:buNone/>
                      </a:pPr>
                      <a:r>
                        <a:rPr lang="en-US" sz="3600" b="1" i="1" u="none" strike="noStrike" cap="none" dirty="0">
                          <a:solidFill>
                            <a:srgbClr val="000000"/>
                          </a:solidFill>
                          <a:latin typeface="Calibri"/>
                          <a:ea typeface="Calibri"/>
                          <a:cs typeface="Calibri"/>
                          <a:sym typeface="Calibri"/>
                        </a:rPr>
                        <a:t>Deformation</a:t>
                      </a:r>
                      <a:endParaRPr sz="3600" b="1" i="1" u="none" strike="noStrike" cap="none" dirty="0">
                        <a:solidFill>
                          <a:srgbClr val="000000"/>
                        </a:solidFill>
                        <a:latin typeface="Calibri"/>
                        <a:ea typeface="Calibri"/>
                        <a:cs typeface="Calibri"/>
                        <a:sym typeface="Calibri"/>
                      </a:endParaRPr>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C000"/>
                    </a:solidFill>
                  </a:tcPr>
                </a:tc>
                <a:extLst>
                  <a:ext uri="{0D108BD9-81ED-4DB2-BD59-A6C34878D82A}">
                    <a16:rowId xmlns:a16="http://schemas.microsoft.com/office/drawing/2014/main" val="10002"/>
                  </a:ext>
                </a:extLst>
              </a:tr>
            </a:tbl>
          </a:graphicData>
        </a:graphic>
      </p:graphicFrame>
      <p:pic>
        <p:nvPicPr>
          <p:cNvPr id="3" name="Google Shape;239;p1">
            <a:extLst>
              <a:ext uri="{FF2B5EF4-FFF2-40B4-BE49-F238E27FC236}">
                <a16:creationId xmlns:a16="http://schemas.microsoft.com/office/drawing/2014/main" id="{6ABE955E-9DF9-309A-4849-47ECCCBE5ADC}"/>
              </a:ext>
            </a:extLst>
          </p:cNvPr>
          <p:cNvPicPr preferRelativeResize="0"/>
          <p:nvPr/>
        </p:nvPicPr>
        <p:blipFill rotWithShape="1">
          <a:blip r:embed="rId2">
            <a:alphaModFix/>
          </a:blip>
          <a:srcRect/>
          <a:stretch/>
        </p:blipFill>
        <p:spPr>
          <a:xfrm>
            <a:off x="0" y="0"/>
            <a:ext cx="2438400" cy="539545"/>
          </a:xfrm>
          <a:prstGeom prst="rect">
            <a:avLst/>
          </a:prstGeom>
          <a:noFill/>
          <a:ln>
            <a:noFill/>
          </a:ln>
        </p:spPr>
      </p:pic>
      <p:pic>
        <p:nvPicPr>
          <p:cNvPr id="4" name="Google Shape;240;p1">
            <a:extLst>
              <a:ext uri="{FF2B5EF4-FFF2-40B4-BE49-F238E27FC236}">
                <a16:creationId xmlns:a16="http://schemas.microsoft.com/office/drawing/2014/main" id="{A561E27B-5E0F-B8C9-7F17-F6BF957657EC}"/>
              </a:ext>
            </a:extLst>
          </p:cNvPr>
          <p:cNvPicPr preferRelativeResize="0"/>
          <p:nvPr/>
        </p:nvPicPr>
        <p:blipFill rotWithShape="1">
          <a:blip r:embed="rId3">
            <a:alphaModFix/>
          </a:blip>
          <a:srcRect/>
          <a:stretch/>
        </p:blipFill>
        <p:spPr>
          <a:xfrm>
            <a:off x="0" y="6276975"/>
            <a:ext cx="2019300" cy="581025"/>
          </a:xfrm>
          <a:prstGeom prst="rect">
            <a:avLst/>
          </a:prstGeom>
          <a:noFill/>
          <a:ln>
            <a:noFill/>
          </a:ln>
        </p:spPr>
      </p:pic>
    </p:spTree>
    <p:extLst>
      <p:ext uri="{BB962C8B-B14F-4D97-AF65-F5344CB8AC3E}">
        <p14:creationId xmlns:p14="http://schemas.microsoft.com/office/powerpoint/2010/main" val="3348540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69D239-825A-CB8D-2615-567434116284}"/>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Deformation </a:t>
            </a:r>
          </a:p>
        </p:txBody>
      </p:sp>
      <p:sp>
        <p:nvSpPr>
          <p:cNvPr id="3" name="Content Placeholder 2">
            <a:extLst>
              <a:ext uri="{FF2B5EF4-FFF2-40B4-BE49-F238E27FC236}">
                <a16:creationId xmlns:a16="http://schemas.microsoft.com/office/drawing/2014/main" id="{954B4B56-772B-C37D-B423-FB0895F61B66}"/>
              </a:ext>
            </a:extLst>
          </p:cNvPr>
          <p:cNvSpPr>
            <a:spLocks noGrp="1"/>
          </p:cNvSpPr>
          <p:nvPr>
            <p:ph idx="1"/>
          </p:nvPr>
        </p:nvSpPr>
        <p:spPr>
          <a:xfrm>
            <a:off x="4810259" y="649480"/>
            <a:ext cx="6555347" cy="5546047"/>
          </a:xfrm>
        </p:spPr>
        <p:txBody>
          <a:bodyPr anchor="ctr">
            <a:normAutofit/>
          </a:bodyPr>
          <a:lstStyle/>
          <a:p>
            <a:pPr marL="0" indent="0">
              <a:buNone/>
            </a:pPr>
            <a:r>
              <a:rPr lang="en-GB" sz="1700" kern="100">
                <a:effectLst/>
                <a:latin typeface="Arial" panose="020B0604020202020204" pitchFamily="34" charset="0"/>
                <a:ea typeface="Aptos" panose="020B0004020202020204" pitchFamily="34" charset="0"/>
                <a:cs typeface="Times New Roman" panose="02020603050405020304" pitchFamily="18" charset="0"/>
              </a:rPr>
              <a:t>The term "deformation" in engineering describes how an object's size or shape changes. A displacement is the complete shift in a point's location within an item. The relative shift in an object's external displacements is known as deflection. A non-dimensional change in the cube's length or angle of distortion can be used to convey strain, which is the relative internal change in shape of an incredibly small cube of material. A stress-strain curve connects strains to the forces operating on the cube, also referred to as stress. Up until the yield point, the relationship between stress and strain is often linear, reversible, and elastic. Young's modulus is the linear relationship for a material. Plastic deformation is the term used to describe the degree of permanent distortion that remains after unloading above the yield point. The field of material strength and structural analysis can be used to determine the stress and strain distribution throughout a solid object. As long as there is no appreciable change in the object's size, engineering stress and strain can be used to approximate the internal state based on exterior forces and deformations. The instantaneous size of the object can be used to calculate the true stress and strain in cases where there is a considerable change in size.</a:t>
            </a:r>
            <a:endParaRPr lang="en-GB" sz="1700" kern="10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GB" sz="1700"/>
          </a:p>
        </p:txBody>
      </p:sp>
      <p:pic>
        <p:nvPicPr>
          <p:cNvPr id="4" name="Google Shape;239;p1">
            <a:extLst>
              <a:ext uri="{FF2B5EF4-FFF2-40B4-BE49-F238E27FC236}">
                <a16:creationId xmlns:a16="http://schemas.microsoft.com/office/drawing/2014/main" id="{32434D29-E32B-D3A0-3B2F-82C19E8FC280}"/>
              </a:ext>
            </a:extLst>
          </p:cNvPr>
          <p:cNvPicPr preferRelativeResize="0"/>
          <p:nvPr/>
        </p:nvPicPr>
        <p:blipFill rotWithShape="1">
          <a:blip r:embed="rId2">
            <a:alphaModFix/>
          </a:blip>
          <a:srcRect/>
          <a:stretch/>
        </p:blipFill>
        <p:spPr>
          <a:xfrm>
            <a:off x="0" y="0"/>
            <a:ext cx="2438400" cy="539545"/>
          </a:xfrm>
          <a:prstGeom prst="rect">
            <a:avLst/>
          </a:prstGeom>
          <a:noFill/>
          <a:ln>
            <a:noFill/>
          </a:ln>
        </p:spPr>
      </p:pic>
      <p:pic>
        <p:nvPicPr>
          <p:cNvPr id="5" name="Google Shape;240;p1">
            <a:extLst>
              <a:ext uri="{FF2B5EF4-FFF2-40B4-BE49-F238E27FC236}">
                <a16:creationId xmlns:a16="http://schemas.microsoft.com/office/drawing/2014/main" id="{E9939485-F557-F965-A96C-BE595158AA84}"/>
              </a:ext>
            </a:extLst>
          </p:cNvPr>
          <p:cNvPicPr preferRelativeResize="0"/>
          <p:nvPr/>
        </p:nvPicPr>
        <p:blipFill rotWithShape="1">
          <a:blip r:embed="rId3">
            <a:alphaModFix/>
          </a:blip>
          <a:srcRect/>
          <a:stretch/>
        </p:blipFill>
        <p:spPr>
          <a:xfrm>
            <a:off x="0" y="6276975"/>
            <a:ext cx="2019300" cy="581025"/>
          </a:xfrm>
          <a:prstGeom prst="rect">
            <a:avLst/>
          </a:prstGeom>
          <a:noFill/>
          <a:ln>
            <a:noFill/>
          </a:ln>
        </p:spPr>
      </p:pic>
    </p:spTree>
    <p:extLst>
      <p:ext uri="{BB962C8B-B14F-4D97-AF65-F5344CB8AC3E}">
        <p14:creationId xmlns:p14="http://schemas.microsoft.com/office/powerpoint/2010/main" val="2421704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1293230-B0F6-45B1-96D1-13D18E242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0A1E0707-4985-454B-ACE0-4855BB558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EED87F7-11BA-B0A6-1BA2-690211DBDE9D}"/>
              </a:ext>
            </a:extLst>
          </p:cNvPr>
          <p:cNvSpPr>
            <a:spLocks noGrp="1"/>
          </p:cNvSpPr>
          <p:nvPr>
            <p:ph type="title"/>
          </p:nvPr>
        </p:nvSpPr>
        <p:spPr>
          <a:xfrm>
            <a:off x="733427" y="609599"/>
            <a:ext cx="3686174" cy="1322888"/>
          </a:xfrm>
        </p:spPr>
        <p:txBody>
          <a:bodyPr>
            <a:normAutofit/>
          </a:bodyPr>
          <a:lstStyle/>
          <a:p>
            <a:r>
              <a:rPr lang="en-GB" dirty="0"/>
              <a:t>Types of deformation</a:t>
            </a:r>
          </a:p>
        </p:txBody>
      </p:sp>
      <p:sp>
        <p:nvSpPr>
          <p:cNvPr id="3" name="Content Placeholder 2">
            <a:extLst>
              <a:ext uri="{FF2B5EF4-FFF2-40B4-BE49-F238E27FC236}">
                <a16:creationId xmlns:a16="http://schemas.microsoft.com/office/drawing/2014/main" id="{D3987871-6E48-5C48-1750-16CCFF2078C7}"/>
              </a:ext>
            </a:extLst>
          </p:cNvPr>
          <p:cNvSpPr>
            <a:spLocks noGrp="1"/>
          </p:cNvSpPr>
          <p:nvPr>
            <p:ph idx="1"/>
          </p:nvPr>
        </p:nvSpPr>
        <p:spPr>
          <a:xfrm>
            <a:off x="733427" y="2194101"/>
            <a:ext cx="3543298" cy="3973337"/>
          </a:xfrm>
        </p:spPr>
        <p:txBody>
          <a:bodyPr>
            <a:normAutofit/>
          </a:bodyPr>
          <a:lstStyle/>
          <a:p>
            <a:pPr marL="0" indent="0">
              <a:buNone/>
            </a:pPr>
            <a:r>
              <a:rPr lang="en-GB" sz="1400"/>
              <a:t>Different kinds of deformation may occur depending on the material type, the object's size, shape, and applied forces. The engineering stress vs. strain diagram for a typical ductile material, like steel, is displayed in the image to the right. A deformation mechanism map can be used to illustrate how distinct deformation modes might arise in various circumstances. </a:t>
            </a:r>
          </a:p>
          <a:p>
            <a:pPr marL="0" indent="0">
              <a:buNone/>
            </a:pPr>
            <a:r>
              <a:rPr lang="en-GB" sz="1400"/>
              <a:t>Temporary deformation is recoverable since it goes away when applied forces are removed, but permanent deformation is irreversible and remains long after they are removed. Elastic deformation is another term for temporary distortion, whereas plastic deformation refers to permanent deformation.</a:t>
            </a:r>
          </a:p>
        </p:txBody>
      </p:sp>
      <p:pic>
        <p:nvPicPr>
          <p:cNvPr id="7" name="Picture 6" descr="A red arrow pointing to a black background&#10;&#10;Description automatically generated">
            <a:extLst>
              <a:ext uri="{FF2B5EF4-FFF2-40B4-BE49-F238E27FC236}">
                <a16:creationId xmlns:a16="http://schemas.microsoft.com/office/drawing/2014/main" id="{8B9640B0-8EBE-595A-21E7-D5AF3B060D6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42620" y="1073835"/>
            <a:ext cx="2025442" cy="4710330"/>
          </a:xfrm>
          <a:prstGeom prst="rect">
            <a:avLst/>
          </a:prstGeom>
        </p:spPr>
      </p:pic>
      <p:pic>
        <p:nvPicPr>
          <p:cNvPr id="4" name="Google Shape;239;p1">
            <a:extLst>
              <a:ext uri="{FF2B5EF4-FFF2-40B4-BE49-F238E27FC236}">
                <a16:creationId xmlns:a16="http://schemas.microsoft.com/office/drawing/2014/main" id="{52403149-5300-6C33-8CF4-BC58155598B2}"/>
              </a:ext>
            </a:extLst>
          </p:cNvPr>
          <p:cNvPicPr preferRelativeResize="0"/>
          <p:nvPr/>
        </p:nvPicPr>
        <p:blipFill rotWithShape="1">
          <a:blip r:embed="rId3"/>
          <a:stretch/>
        </p:blipFill>
        <p:spPr>
          <a:xfrm>
            <a:off x="-2206" y="0"/>
            <a:ext cx="2828925" cy="622363"/>
          </a:xfrm>
          <a:prstGeom prst="rect">
            <a:avLst/>
          </a:prstGeom>
          <a:noFill/>
        </p:spPr>
      </p:pic>
      <p:pic>
        <p:nvPicPr>
          <p:cNvPr id="6" name="Google Shape;240;p1">
            <a:extLst>
              <a:ext uri="{FF2B5EF4-FFF2-40B4-BE49-F238E27FC236}">
                <a16:creationId xmlns:a16="http://schemas.microsoft.com/office/drawing/2014/main" id="{7316D05A-21F4-51EC-373D-82B6626B927D}"/>
              </a:ext>
            </a:extLst>
          </p:cNvPr>
          <p:cNvPicPr preferRelativeResize="0"/>
          <p:nvPr/>
        </p:nvPicPr>
        <p:blipFill rotWithShape="1">
          <a:blip r:embed="rId4">
            <a:alphaModFix/>
          </a:blip>
          <a:srcRect/>
          <a:stretch/>
        </p:blipFill>
        <p:spPr>
          <a:xfrm>
            <a:off x="0" y="6276975"/>
            <a:ext cx="2019300" cy="581025"/>
          </a:xfrm>
          <a:prstGeom prst="rect">
            <a:avLst/>
          </a:prstGeom>
          <a:noFill/>
          <a:ln>
            <a:noFill/>
          </a:ln>
        </p:spPr>
      </p:pic>
    </p:spTree>
    <p:extLst>
      <p:ext uri="{BB962C8B-B14F-4D97-AF65-F5344CB8AC3E}">
        <p14:creationId xmlns:p14="http://schemas.microsoft.com/office/powerpoint/2010/main" val="1121338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4F4B4E-C07C-5ABC-E26A-CD5BB88E0F03}"/>
              </a:ext>
            </a:extLst>
          </p:cNvPr>
          <p:cNvSpPr>
            <a:spLocks noGrp="1"/>
          </p:cNvSpPr>
          <p:nvPr>
            <p:ph type="title"/>
          </p:nvPr>
        </p:nvSpPr>
        <p:spPr>
          <a:xfrm>
            <a:off x="418225" y="2625213"/>
            <a:ext cx="3201366" cy="1298183"/>
          </a:xfrm>
        </p:spPr>
        <p:txBody>
          <a:bodyPr anchor="b">
            <a:normAutofit/>
          </a:bodyPr>
          <a:lstStyle/>
          <a:p>
            <a:pPr algn="r"/>
            <a:r>
              <a:rPr lang="en-GB" sz="4000" dirty="0">
                <a:solidFill>
                  <a:srgbClr val="FFFFFF"/>
                </a:solidFill>
              </a:rPr>
              <a:t>Elastic deformation</a:t>
            </a:r>
          </a:p>
        </p:txBody>
      </p:sp>
      <p:sp>
        <p:nvSpPr>
          <p:cNvPr id="3" name="Content Placeholder 2">
            <a:extLst>
              <a:ext uri="{FF2B5EF4-FFF2-40B4-BE49-F238E27FC236}">
                <a16:creationId xmlns:a16="http://schemas.microsoft.com/office/drawing/2014/main" id="{A9C9D741-D348-AF7C-BBEA-F2CF7CF1BB22}"/>
              </a:ext>
            </a:extLst>
          </p:cNvPr>
          <p:cNvSpPr>
            <a:spLocks noGrp="1"/>
          </p:cNvSpPr>
          <p:nvPr>
            <p:ph idx="1"/>
          </p:nvPr>
        </p:nvSpPr>
        <p:spPr>
          <a:xfrm>
            <a:off x="5041907" y="767027"/>
            <a:ext cx="6555347" cy="5684139"/>
          </a:xfrm>
        </p:spPr>
        <p:txBody>
          <a:bodyPr anchor="ctr">
            <a:normAutofit/>
          </a:bodyPr>
          <a:lstStyle/>
          <a:p>
            <a:pPr marL="0" indent="0">
              <a:buNone/>
            </a:pPr>
            <a:r>
              <a:rPr lang="en-GB" sz="2000" dirty="0"/>
              <a:t>Steel and concrete, two materials utilized in mechanical and structural engineering and prone to minute deformations, are studied in the context of transient or elastic deformation in engineering strain. Infinitesimal strain theory, also known as tiny deformation theory, small displacement theory, small displacement-gradient theory, or small strain theory when both rotations and strains are small, is used to model engineering strain. </a:t>
            </a:r>
          </a:p>
          <a:p>
            <a:pPr marL="0" indent="0">
              <a:buNone/>
            </a:pPr>
            <a:r>
              <a:rPr lang="en-GB" sz="2000" dirty="0"/>
              <a:t>Other more complicated definitions of strain, like stretch, logarithmic strain, Green strain, and </a:t>
            </a:r>
            <a:r>
              <a:rPr lang="en-GB" sz="2000" dirty="0" err="1"/>
              <a:t>Almansi</a:t>
            </a:r>
            <a:r>
              <a:rPr lang="en-GB" sz="2000" dirty="0"/>
              <a:t> strain, are needed for some materials, like elastomers and polymers, subjected to large deformations, for which the engineering definition of strain is not applicable, e.g., typical engineering strains greater than 1%. Rubber, elastomers, and shape memory metals like nitinol all have broad ranges of elastic deformation. These materials' elasticity is nonlinear, though. Most crystals, typical metals, and ceramics have linear elasticity with a narrower elastic range.</a:t>
            </a:r>
          </a:p>
          <a:p>
            <a:pPr marL="0" indent="0">
              <a:buNone/>
            </a:pPr>
            <a:endParaRPr lang="en-GB" sz="2000" dirty="0"/>
          </a:p>
        </p:txBody>
      </p:sp>
      <p:pic>
        <p:nvPicPr>
          <p:cNvPr id="4" name="Google Shape;239;p1">
            <a:extLst>
              <a:ext uri="{FF2B5EF4-FFF2-40B4-BE49-F238E27FC236}">
                <a16:creationId xmlns:a16="http://schemas.microsoft.com/office/drawing/2014/main" id="{F62C94B0-4456-FBEC-97A6-7FD2EC4B40EC}"/>
              </a:ext>
            </a:extLst>
          </p:cNvPr>
          <p:cNvPicPr preferRelativeResize="0"/>
          <p:nvPr/>
        </p:nvPicPr>
        <p:blipFill rotWithShape="1">
          <a:blip r:embed="rId2"/>
          <a:stretch/>
        </p:blipFill>
        <p:spPr>
          <a:xfrm>
            <a:off x="-2206" y="0"/>
            <a:ext cx="2828925" cy="622363"/>
          </a:xfrm>
          <a:prstGeom prst="rect">
            <a:avLst/>
          </a:prstGeom>
          <a:noFill/>
        </p:spPr>
      </p:pic>
      <p:pic>
        <p:nvPicPr>
          <p:cNvPr id="5" name="Google Shape;240;p1">
            <a:extLst>
              <a:ext uri="{FF2B5EF4-FFF2-40B4-BE49-F238E27FC236}">
                <a16:creationId xmlns:a16="http://schemas.microsoft.com/office/drawing/2014/main" id="{1CB92CC6-619C-5D52-6FDF-A44EB735E5FA}"/>
              </a:ext>
            </a:extLst>
          </p:cNvPr>
          <p:cNvPicPr preferRelativeResize="0"/>
          <p:nvPr/>
        </p:nvPicPr>
        <p:blipFill rotWithShape="1">
          <a:blip r:embed="rId3">
            <a:alphaModFix/>
          </a:blip>
          <a:srcRect/>
          <a:stretch/>
        </p:blipFill>
        <p:spPr>
          <a:xfrm>
            <a:off x="0" y="6276975"/>
            <a:ext cx="2019300" cy="581025"/>
          </a:xfrm>
          <a:prstGeom prst="rect">
            <a:avLst/>
          </a:prstGeom>
          <a:noFill/>
          <a:ln>
            <a:noFill/>
          </a:ln>
        </p:spPr>
      </p:pic>
    </p:spTree>
    <p:extLst>
      <p:ext uri="{BB962C8B-B14F-4D97-AF65-F5344CB8AC3E}">
        <p14:creationId xmlns:p14="http://schemas.microsoft.com/office/powerpoint/2010/main" val="3302746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Rectangle 2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2FF16D-9701-A523-8F75-0932102EEF8D}"/>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Elastic deformation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CDEBBB4-882D-0C51-D093-0BB96A8E402F}"/>
                  </a:ext>
                </a:extLst>
              </p:cNvPr>
              <p:cNvSpPr>
                <a:spLocks noGrp="1"/>
              </p:cNvSpPr>
              <p:nvPr>
                <p:ph idx="1"/>
              </p:nvPr>
            </p:nvSpPr>
            <p:spPr>
              <a:xfrm>
                <a:off x="4835711" y="730928"/>
                <a:ext cx="6555347" cy="5546047"/>
              </a:xfrm>
            </p:spPr>
            <p:txBody>
              <a:bodyPr anchor="ctr">
                <a:normAutofit/>
              </a:bodyPr>
              <a:lstStyle/>
              <a:p>
                <a:pPr marL="0" indent="0">
                  <a:buNone/>
                </a:pPr>
                <a:r>
                  <a:rPr lang="en-GB" sz="2000" dirty="0"/>
                  <a:t>Linear elastic deformation is governed by Hooke's law, which states:</a:t>
                </a:r>
              </a:p>
              <a:p>
                <a:pPr marL="0" indent="0">
                  <a:buNone/>
                </a:pPr>
                <a14:m>
                  <m:oMathPara xmlns:m="http://schemas.openxmlformats.org/officeDocument/2006/math">
                    <m:oMathParaPr>
                      <m:jc m:val="centerGroup"/>
                    </m:oMathParaPr>
                    <m:oMath xmlns:m="http://schemas.openxmlformats.org/officeDocument/2006/math">
                      <m:r>
                        <a:rPr lang="el-GR" sz="2000" b="1" i="1">
                          <a:latin typeface="Cambria Math" panose="02040503050406030204" pitchFamily="18" charset="0"/>
                        </a:rPr>
                        <m:t>𝝈</m:t>
                      </m:r>
                      <m:r>
                        <a:rPr lang="el-GR" sz="2000" b="1" i="1">
                          <a:latin typeface="Cambria Math" panose="02040503050406030204" pitchFamily="18" charset="0"/>
                        </a:rPr>
                        <m:t>=</m:t>
                      </m:r>
                      <m:r>
                        <a:rPr lang="el-GR" sz="2000" b="1" i="1">
                          <a:latin typeface="Cambria Math" panose="02040503050406030204" pitchFamily="18" charset="0"/>
                        </a:rPr>
                        <m:t>𝜠𝜺</m:t>
                      </m:r>
                    </m:oMath>
                  </m:oMathPara>
                </a14:m>
                <a:endParaRPr lang="en-GB" sz="2000" b="1" dirty="0"/>
              </a:p>
              <a:p>
                <a:pPr marL="0" indent="0">
                  <a:buNone/>
                </a:pPr>
                <a:r>
                  <a:rPr lang="en-GB" sz="2000" dirty="0"/>
                  <a:t>σ: is the applied stress.</a:t>
                </a:r>
              </a:p>
              <a:p>
                <a:pPr marL="0" indent="0">
                  <a:buNone/>
                </a:pPr>
                <a:r>
                  <a:rPr lang="en-GB" sz="2000" dirty="0"/>
                  <a:t>E: is a material constant called Young's modulus or elastic modulus.</a:t>
                </a:r>
              </a:p>
              <a:p>
                <a:pPr marL="0" indent="0">
                  <a:buNone/>
                </a:pPr>
                <a:r>
                  <a:rPr lang="en-GB" sz="2000" dirty="0"/>
                  <a:t>ε: is the resulting strain.</a:t>
                </a:r>
              </a:p>
              <a:p>
                <a:pPr marL="0" indent="0">
                  <a:buNone/>
                </a:pPr>
                <a:r>
                  <a:rPr lang="en-GB" sz="2000" dirty="0"/>
                  <a:t>This relationship shows that the slope of the stress vs. strain curve can be used to determine Young's modulus (E), but it only holds true in the elastic region. This computation is frequently used by engineers in tensile tests. </a:t>
                </a:r>
              </a:p>
              <a:p>
                <a:pPr marL="0" indent="0">
                  <a:buNone/>
                </a:pPr>
                <a:endParaRPr lang="en-GB" sz="2000" dirty="0"/>
              </a:p>
              <a:p>
                <a:pPr marL="0" indent="0">
                  <a:buNone/>
                </a:pPr>
                <a:r>
                  <a:rPr lang="en-GB" sz="2000" dirty="0"/>
                  <a:t>Keep in mind that not all elastic materials deform linearly; some, like many polymers, </a:t>
                </a:r>
                <a:r>
                  <a:rPr lang="en-GB" sz="2000" dirty="0" err="1"/>
                  <a:t>gray</a:t>
                </a:r>
                <a:r>
                  <a:rPr lang="en-GB" sz="2000" dirty="0"/>
                  <a:t> cast iron, and concrete, behave nonlinearly. For these substances, Hooke's law does not apply.</a:t>
                </a:r>
              </a:p>
            </p:txBody>
          </p:sp>
        </mc:Choice>
        <mc:Fallback>
          <p:sp>
            <p:nvSpPr>
              <p:cNvPr id="3" name="Content Placeholder 2">
                <a:extLst>
                  <a:ext uri="{FF2B5EF4-FFF2-40B4-BE49-F238E27FC236}">
                    <a16:creationId xmlns:a16="http://schemas.microsoft.com/office/drawing/2014/main" id="{BCDEBBB4-882D-0C51-D093-0BB96A8E402F}"/>
                  </a:ext>
                </a:extLst>
              </p:cNvPr>
              <p:cNvSpPr>
                <a:spLocks noGrp="1" noRot="1" noChangeAspect="1" noMove="1" noResize="1" noEditPoints="1" noAdjustHandles="1" noChangeArrowheads="1" noChangeShapeType="1" noTextEdit="1"/>
              </p:cNvSpPr>
              <p:nvPr>
                <p:ph idx="1"/>
              </p:nvPr>
            </p:nvSpPr>
            <p:spPr>
              <a:xfrm>
                <a:off x="4835711" y="730928"/>
                <a:ext cx="6555347" cy="5546047"/>
              </a:xfrm>
              <a:blipFill>
                <a:blip r:embed="rId2"/>
                <a:stretch>
                  <a:fillRect l="-929" t="-769" r="-1115" b="-1758"/>
                </a:stretch>
              </a:blipFill>
            </p:spPr>
            <p:txBody>
              <a:bodyPr/>
              <a:lstStyle/>
              <a:p>
                <a:r>
                  <a:rPr lang="en-GB">
                    <a:noFill/>
                  </a:rPr>
                  <a:t> </a:t>
                </a:r>
              </a:p>
            </p:txBody>
          </p:sp>
        </mc:Fallback>
      </mc:AlternateContent>
      <p:pic>
        <p:nvPicPr>
          <p:cNvPr id="4" name="Google Shape;239;p1">
            <a:extLst>
              <a:ext uri="{FF2B5EF4-FFF2-40B4-BE49-F238E27FC236}">
                <a16:creationId xmlns:a16="http://schemas.microsoft.com/office/drawing/2014/main" id="{364D8EEF-1057-543C-6ED2-0257E8FFD3AA}"/>
              </a:ext>
            </a:extLst>
          </p:cNvPr>
          <p:cNvPicPr preferRelativeResize="0"/>
          <p:nvPr/>
        </p:nvPicPr>
        <p:blipFill rotWithShape="1">
          <a:blip r:embed="rId3"/>
          <a:stretch/>
        </p:blipFill>
        <p:spPr>
          <a:xfrm>
            <a:off x="-2206" y="0"/>
            <a:ext cx="2828925" cy="622363"/>
          </a:xfrm>
          <a:prstGeom prst="rect">
            <a:avLst/>
          </a:prstGeom>
          <a:noFill/>
        </p:spPr>
      </p:pic>
      <p:pic>
        <p:nvPicPr>
          <p:cNvPr id="5" name="Google Shape;240;p1">
            <a:extLst>
              <a:ext uri="{FF2B5EF4-FFF2-40B4-BE49-F238E27FC236}">
                <a16:creationId xmlns:a16="http://schemas.microsoft.com/office/drawing/2014/main" id="{96469AC7-3FD1-FE95-C70A-E36EAE17AC91}"/>
              </a:ext>
            </a:extLst>
          </p:cNvPr>
          <p:cNvPicPr preferRelativeResize="0"/>
          <p:nvPr/>
        </p:nvPicPr>
        <p:blipFill rotWithShape="1">
          <a:blip r:embed="rId4">
            <a:alphaModFix/>
          </a:blip>
          <a:srcRect/>
          <a:stretch/>
        </p:blipFill>
        <p:spPr>
          <a:xfrm>
            <a:off x="0" y="6276975"/>
            <a:ext cx="2019300" cy="581025"/>
          </a:xfrm>
          <a:prstGeom prst="rect">
            <a:avLst/>
          </a:prstGeom>
          <a:noFill/>
          <a:ln>
            <a:noFill/>
          </a:ln>
        </p:spPr>
      </p:pic>
    </p:spTree>
    <p:extLst>
      <p:ext uri="{BB962C8B-B14F-4D97-AF65-F5344CB8AC3E}">
        <p14:creationId xmlns:p14="http://schemas.microsoft.com/office/powerpoint/2010/main" val="2284033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9DFF2E-9AE8-4793-5448-B4CAF9A9DC81}"/>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Plastic deformation</a:t>
            </a:r>
          </a:p>
        </p:txBody>
      </p:sp>
      <p:sp>
        <p:nvSpPr>
          <p:cNvPr id="3" name="Content Placeholder 2">
            <a:extLst>
              <a:ext uri="{FF2B5EF4-FFF2-40B4-BE49-F238E27FC236}">
                <a16:creationId xmlns:a16="http://schemas.microsoft.com/office/drawing/2014/main" id="{97AE38B3-4709-88CD-3B6B-9CB5E0B43B81}"/>
              </a:ext>
            </a:extLst>
          </p:cNvPr>
          <p:cNvSpPr>
            <a:spLocks noGrp="1"/>
          </p:cNvSpPr>
          <p:nvPr>
            <p:ph idx="1"/>
          </p:nvPr>
        </p:nvSpPr>
        <p:spPr>
          <a:xfrm>
            <a:off x="4810259" y="649480"/>
            <a:ext cx="6555347" cy="5546047"/>
          </a:xfrm>
        </p:spPr>
        <p:txBody>
          <a:bodyPr anchor="ctr">
            <a:normAutofit/>
          </a:bodyPr>
          <a:lstStyle/>
          <a:p>
            <a:pPr marL="0" indent="0">
              <a:buNone/>
            </a:pPr>
            <a:r>
              <a:rPr lang="en-GB" sz="2000" dirty="0"/>
              <a:t>It is not possible to reverse this kind of deformation by only eliminating the applied force. However, an object in the plastic deformation range will have first experienced elastic deformation, which may be reversed by simply withdrawing the applied force. As a result, the object will partially revert to its initial shape. Soft thermoplastics and ductile metals like copper, silver, and gold both have a sizable plastic deformation range. Cast iron does not, but steel does. The plastic deformation ranges of hard thermosetting polymers, rubber, crystals, and ceramics are small. Wet chewing gum is an example of a material having a high plastic deformation range; it can be stretched to numerous times its initial length.</a:t>
            </a:r>
          </a:p>
        </p:txBody>
      </p:sp>
      <p:pic>
        <p:nvPicPr>
          <p:cNvPr id="4" name="Google Shape;239;p1">
            <a:extLst>
              <a:ext uri="{FF2B5EF4-FFF2-40B4-BE49-F238E27FC236}">
                <a16:creationId xmlns:a16="http://schemas.microsoft.com/office/drawing/2014/main" id="{C26E61FD-EB21-7B19-B14E-68FD307238B9}"/>
              </a:ext>
            </a:extLst>
          </p:cNvPr>
          <p:cNvPicPr preferRelativeResize="0"/>
          <p:nvPr/>
        </p:nvPicPr>
        <p:blipFill rotWithShape="1">
          <a:blip r:embed="rId2"/>
          <a:stretch/>
        </p:blipFill>
        <p:spPr>
          <a:xfrm>
            <a:off x="-2206" y="0"/>
            <a:ext cx="2828925" cy="622363"/>
          </a:xfrm>
          <a:prstGeom prst="rect">
            <a:avLst/>
          </a:prstGeom>
          <a:noFill/>
        </p:spPr>
      </p:pic>
      <p:pic>
        <p:nvPicPr>
          <p:cNvPr id="5" name="Google Shape;240;p1">
            <a:extLst>
              <a:ext uri="{FF2B5EF4-FFF2-40B4-BE49-F238E27FC236}">
                <a16:creationId xmlns:a16="http://schemas.microsoft.com/office/drawing/2014/main" id="{DA08D862-E4DF-CCAC-821D-A60A9FF41725}"/>
              </a:ext>
            </a:extLst>
          </p:cNvPr>
          <p:cNvPicPr preferRelativeResize="0"/>
          <p:nvPr/>
        </p:nvPicPr>
        <p:blipFill rotWithShape="1">
          <a:blip r:embed="rId3">
            <a:alphaModFix/>
          </a:blip>
          <a:srcRect/>
          <a:stretch/>
        </p:blipFill>
        <p:spPr>
          <a:xfrm>
            <a:off x="0" y="6276975"/>
            <a:ext cx="2019300" cy="581025"/>
          </a:xfrm>
          <a:prstGeom prst="rect">
            <a:avLst/>
          </a:prstGeom>
          <a:noFill/>
          <a:ln>
            <a:noFill/>
          </a:ln>
        </p:spPr>
      </p:pic>
    </p:spTree>
    <p:extLst>
      <p:ext uri="{BB962C8B-B14F-4D97-AF65-F5344CB8AC3E}">
        <p14:creationId xmlns:p14="http://schemas.microsoft.com/office/powerpoint/2010/main" val="2564856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9DFF2E-9AE8-4793-5448-B4CAF9A9DC81}"/>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Plastic deformation</a:t>
            </a:r>
          </a:p>
        </p:txBody>
      </p:sp>
      <p:sp>
        <p:nvSpPr>
          <p:cNvPr id="3" name="Content Placeholder 2">
            <a:extLst>
              <a:ext uri="{FF2B5EF4-FFF2-40B4-BE49-F238E27FC236}">
                <a16:creationId xmlns:a16="http://schemas.microsoft.com/office/drawing/2014/main" id="{97AE38B3-4709-88CD-3B6B-9CB5E0B43B81}"/>
              </a:ext>
            </a:extLst>
          </p:cNvPr>
          <p:cNvSpPr>
            <a:spLocks noGrp="1"/>
          </p:cNvSpPr>
          <p:nvPr>
            <p:ph idx="1"/>
          </p:nvPr>
        </p:nvSpPr>
        <p:spPr>
          <a:xfrm>
            <a:off x="4810259" y="649480"/>
            <a:ext cx="6555347" cy="5546047"/>
          </a:xfrm>
        </p:spPr>
        <p:txBody>
          <a:bodyPr anchor="ctr">
            <a:normAutofit/>
          </a:bodyPr>
          <a:lstStyle/>
          <a:p>
            <a:pPr marL="0" indent="0">
              <a:buNone/>
            </a:pPr>
            <a:r>
              <a:rPr lang="en-GB" sz="2400" dirty="0"/>
              <a:t>Plastic deformation under tensile stress is typified by a necking zone, a strain hardening region, and fracture (also known as rupture). Atomic dislocations cause the material to get stronger during strain hardening. A decrease in the specimen's cross-sectional area indicates the necking phase. After reaching the maximum strength, necking starts. The material can no longer bear the maximal force during necking, and the specimen's strain quickly rises. The material fracture marks the conclusion of plastic deformation.</a:t>
            </a:r>
          </a:p>
        </p:txBody>
      </p:sp>
      <p:pic>
        <p:nvPicPr>
          <p:cNvPr id="4" name="Google Shape;239;p1">
            <a:extLst>
              <a:ext uri="{FF2B5EF4-FFF2-40B4-BE49-F238E27FC236}">
                <a16:creationId xmlns:a16="http://schemas.microsoft.com/office/drawing/2014/main" id="{C26E61FD-EB21-7B19-B14E-68FD307238B9}"/>
              </a:ext>
            </a:extLst>
          </p:cNvPr>
          <p:cNvPicPr preferRelativeResize="0"/>
          <p:nvPr/>
        </p:nvPicPr>
        <p:blipFill rotWithShape="1">
          <a:blip r:embed="rId2"/>
          <a:stretch/>
        </p:blipFill>
        <p:spPr>
          <a:xfrm>
            <a:off x="-2206" y="0"/>
            <a:ext cx="2828925" cy="622363"/>
          </a:xfrm>
          <a:prstGeom prst="rect">
            <a:avLst/>
          </a:prstGeom>
          <a:noFill/>
        </p:spPr>
      </p:pic>
      <p:pic>
        <p:nvPicPr>
          <p:cNvPr id="5" name="Google Shape;240;p1">
            <a:extLst>
              <a:ext uri="{FF2B5EF4-FFF2-40B4-BE49-F238E27FC236}">
                <a16:creationId xmlns:a16="http://schemas.microsoft.com/office/drawing/2014/main" id="{DA08D862-E4DF-CCAC-821D-A60A9FF41725}"/>
              </a:ext>
            </a:extLst>
          </p:cNvPr>
          <p:cNvPicPr preferRelativeResize="0"/>
          <p:nvPr/>
        </p:nvPicPr>
        <p:blipFill rotWithShape="1">
          <a:blip r:embed="rId3">
            <a:alphaModFix/>
          </a:blip>
          <a:srcRect/>
          <a:stretch/>
        </p:blipFill>
        <p:spPr>
          <a:xfrm>
            <a:off x="0" y="6276975"/>
            <a:ext cx="2019300" cy="581025"/>
          </a:xfrm>
          <a:prstGeom prst="rect">
            <a:avLst/>
          </a:prstGeom>
          <a:noFill/>
          <a:ln>
            <a:noFill/>
          </a:ln>
        </p:spPr>
      </p:pic>
    </p:spTree>
    <p:extLst>
      <p:ext uri="{BB962C8B-B14F-4D97-AF65-F5344CB8AC3E}">
        <p14:creationId xmlns:p14="http://schemas.microsoft.com/office/powerpoint/2010/main" val="18537888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854"/>
            <a:ext cx="12192000" cy="6865854"/>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F4BD64-7077-D1DC-1643-8C2E89987CA6}"/>
              </a:ext>
            </a:extLst>
          </p:cNvPr>
          <p:cNvSpPr>
            <a:spLocks noGrp="1"/>
          </p:cNvSpPr>
          <p:nvPr>
            <p:ph type="title"/>
          </p:nvPr>
        </p:nvSpPr>
        <p:spPr>
          <a:xfrm>
            <a:off x="4572001" y="601744"/>
            <a:ext cx="6781800" cy="1338696"/>
          </a:xfrm>
        </p:spPr>
        <p:txBody>
          <a:bodyPr>
            <a:normAutofit/>
          </a:bodyPr>
          <a:lstStyle/>
          <a:p>
            <a:r>
              <a:rPr lang="en-GB" dirty="0"/>
              <a:t>Example:</a:t>
            </a:r>
          </a:p>
        </p:txBody>
      </p:sp>
      <p:pic>
        <p:nvPicPr>
          <p:cNvPr id="5" name="Picture 4" descr="Silver metal newtons cradle">
            <a:extLst>
              <a:ext uri="{FF2B5EF4-FFF2-40B4-BE49-F238E27FC236}">
                <a16:creationId xmlns:a16="http://schemas.microsoft.com/office/drawing/2014/main" id="{9B72175C-EB7E-332A-615A-0815081ABB02}"/>
              </a:ext>
            </a:extLst>
          </p:cNvPr>
          <p:cNvPicPr>
            <a:picLocks noChangeAspect="1"/>
          </p:cNvPicPr>
          <p:nvPr/>
        </p:nvPicPr>
        <p:blipFill rotWithShape="1">
          <a:blip r:embed="rId2"/>
          <a:srcRect l="31651" r="29614" b="-1"/>
          <a:stretch/>
        </p:blipFill>
        <p:spPr>
          <a:xfrm>
            <a:off x="20" y="10"/>
            <a:ext cx="3754739" cy="68579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3" name="Content Placeholder 2">
            <a:extLst>
              <a:ext uri="{FF2B5EF4-FFF2-40B4-BE49-F238E27FC236}">
                <a16:creationId xmlns:a16="http://schemas.microsoft.com/office/drawing/2014/main" id="{3C77931F-D70A-C1F6-7A51-B0120FFE1E88}"/>
              </a:ext>
            </a:extLst>
          </p:cNvPr>
          <p:cNvSpPr>
            <a:spLocks noGrp="1"/>
          </p:cNvSpPr>
          <p:nvPr>
            <p:ph idx="1"/>
          </p:nvPr>
        </p:nvSpPr>
        <p:spPr>
          <a:xfrm>
            <a:off x="4572001" y="2201958"/>
            <a:ext cx="6781800" cy="3900730"/>
          </a:xfrm>
        </p:spPr>
        <p:txBody>
          <a:bodyPr anchor="t">
            <a:normAutofit/>
          </a:bodyPr>
          <a:lstStyle/>
          <a:p>
            <a:pPr marL="0" indent="0">
              <a:buNone/>
            </a:pPr>
            <a:r>
              <a:rPr lang="en-GB" sz="2000" b="0" i="0" dirty="0">
                <a:effectLst/>
                <a:highlight>
                  <a:srgbClr val="FFFFFF"/>
                </a:highlight>
                <a:latin typeface="ui-sans-serif"/>
              </a:rPr>
              <a:t>A steel rod with a diameter of 10 mm and a length of 1 meter is subjected to a tensile force of 20 </a:t>
            </a:r>
            <a:r>
              <a:rPr lang="en-GB" sz="2000" b="0" i="0" dirty="0" err="1">
                <a:effectLst/>
                <a:highlight>
                  <a:srgbClr val="FFFFFF"/>
                </a:highlight>
                <a:latin typeface="ui-sans-serif"/>
              </a:rPr>
              <a:t>kN.</a:t>
            </a:r>
            <a:r>
              <a:rPr lang="en-GB" sz="2000" b="0" i="0" dirty="0">
                <a:effectLst/>
                <a:highlight>
                  <a:srgbClr val="FFFFFF"/>
                </a:highlight>
                <a:latin typeface="ui-sans-serif"/>
              </a:rPr>
              <a:t> If the modulus of elasticity for steel is 200 </a:t>
            </a:r>
            <a:r>
              <a:rPr lang="en-GB" sz="2000" b="0" i="0" dirty="0" err="1">
                <a:effectLst/>
                <a:highlight>
                  <a:srgbClr val="FFFFFF"/>
                </a:highlight>
                <a:latin typeface="ui-sans-serif"/>
              </a:rPr>
              <a:t>GPa</a:t>
            </a:r>
            <a:r>
              <a:rPr lang="en-GB" sz="2000" b="0" i="0" dirty="0">
                <a:effectLst/>
                <a:highlight>
                  <a:srgbClr val="FFFFFF"/>
                </a:highlight>
                <a:latin typeface="ui-sans-serif"/>
              </a:rPr>
              <a:t>, calculate the elongation of the rod.</a:t>
            </a:r>
          </a:p>
          <a:p>
            <a:pPr marL="0" indent="0">
              <a:buNone/>
            </a:pPr>
            <a:r>
              <a:rPr lang="en-GB" sz="2000" b="1" dirty="0">
                <a:highlight>
                  <a:srgbClr val="FFFFFF"/>
                </a:highlight>
                <a:latin typeface="ui-sans-serif"/>
              </a:rPr>
              <a:t>Solution:</a:t>
            </a:r>
          </a:p>
          <a:p>
            <a:pPr marL="0" indent="0">
              <a:buNone/>
            </a:pPr>
            <a:r>
              <a:rPr lang="en-GB" sz="2000" b="0" i="0" dirty="0">
                <a:effectLst/>
                <a:highlight>
                  <a:srgbClr val="FFFFFF"/>
                </a:highlight>
                <a:latin typeface="ui-sans-serif"/>
              </a:rPr>
              <a:t>First, we need to determine the stress applied to the rod, which can be calculated using the formula:</a:t>
            </a:r>
            <a:endParaRPr lang="en-GB" sz="2000" i="0" dirty="0">
              <a:effectLst/>
              <a:highlight>
                <a:srgbClr val="FFFFFF"/>
              </a:highlight>
              <a:latin typeface="ui-sans-serif"/>
            </a:endParaRPr>
          </a:p>
          <a:p>
            <a:endParaRPr lang="en-GB" sz="2000" b="0" i="0" dirty="0">
              <a:effectLst/>
              <a:highlight>
                <a:srgbClr val="FFFFFF"/>
              </a:highlight>
              <a:latin typeface="KaTeX_Main"/>
            </a:endParaRPr>
          </a:p>
          <a:p>
            <a:r>
              <a:rPr lang="en-GB" sz="2000" b="0" i="0" dirty="0">
                <a:effectLst/>
                <a:highlight>
                  <a:srgbClr val="FFFFFF"/>
                </a:highlight>
                <a:latin typeface="KaTeX_Main"/>
              </a:rPr>
              <a:t>Stress=</a:t>
            </a:r>
            <a:r>
              <a:rPr lang="en-GB" sz="2000" b="0" i="1" dirty="0">
                <a:effectLst/>
                <a:highlight>
                  <a:srgbClr val="FFFFFF"/>
                </a:highlight>
                <a:latin typeface="KaTeX_Math"/>
              </a:rPr>
              <a:t>Force</a:t>
            </a:r>
            <a:r>
              <a:rPr lang="en-GB" sz="2000" b="0" i="0" dirty="0">
                <a:effectLst/>
                <a:highlight>
                  <a:srgbClr val="FFFFFF"/>
                </a:highlight>
                <a:latin typeface="KaTeX_Main"/>
              </a:rPr>
              <a:t>​/Area (1)</a:t>
            </a:r>
            <a:endParaRPr lang="en-GB" sz="2000" b="0" i="0" dirty="0">
              <a:effectLst/>
              <a:highlight>
                <a:srgbClr val="FFFFFF"/>
              </a:highlight>
              <a:latin typeface="ui-sans-serif"/>
            </a:endParaRPr>
          </a:p>
          <a:p>
            <a:pPr marL="0" indent="0">
              <a:buNone/>
            </a:pPr>
            <a:br>
              <a:rPr lang="en-GB" sz="2000" dirty="0"/>
            </a:br>
            <a:endParaRPr lang="en-GB" sz="2000" dirty="0"/>
          </a:p>
        </p:txBody>
      </p:sp>
      <p:pic>
        <p:nvPicPr>
          <p:cNvPr id="4" name="Picture 3">
            <a:extLst>
              <a:ext uri="{FF2B5EF4-FFF2-40B4-BE49-F238E27FC236}">
                <a16:creationId xmlns:a16="http://schemas.microsoft.com/office/drawing/2014/main" id="{BAEC5744-EC5F-9C61-6090-738CA3B2DCBE}"/>
              </a:ext>
            </a:extLst>
          </p:cNvPr>
          <p:cNvPicPr>
            <a:picLocks noChangeAspect="1"/>
          </p:cNvPicPr>
          <p:nvPr/>
        </p:nvPicPr>
        <p:blipFill>
          <a:blip r:embed="rId3"/>
          <a:stretch>
            <a:fillRect/>
          </a:stretch>
        </p:blipFill>
        <p:spPr>
          <a:xfrm>
            <a:off x="9342254" y="0"/>
            <a:ext cx="2828789" cy="621846"/>
          </a:xfrm>
          <a:prstGeom prst="rect">
            <a:avLst/>
          </a:prstGeom>
        </p:spPr>
      </p:pic>
      <p:pic>
        <p:nvPicPr>
          <p:cNvPr id="6" name="Picture 5">
            <a:extLst>
              <a:ext uri="{FF2B5EF4-FFF2-40B4-BE49-F238E27FC236}">
                <a16:creationId xmlns:a16="http://schemas.microsoft.com/office/drawing/2014/main" id="{ABE20E95-DE49-6431-5F7C-535F72849DE9}"/>
              </a:ext>
            </a:extLst>
          </p:cNvPr>
          <p:cNvPicPr>
            <a:picLocks noChangeAspect="1"/>
          </p:cNvPicPr>
          <p:nvPr/>
        </p:nvPicPr>
        <p:blipFill>
          <a:blip r:embed="rId4"/>
          <a:stretch>
            <a:fillRect/>
          </a:stretch>
        </p:blipFill>
        <p:spPr>
          <a:xfrm>
            <a:off x="10174029" y="6256256"/>
            <a:ext cx="2017951" cy="579170"/>
          </a:xfrm>
          <a:prstGeom prst="rect">
            <a:avLst/>
          </a:prstGeom>
        </p:spPr>
      </p:pic>
    </p:spTree>
    <p:extLst>
      <p:ext uri="{BB962C8B-B14F-4D97-AF65-F5344CB8AC3E}">
        <p14:creationId xmlns:p14="http://schemas.microsoft.com/office/powerpoint/2010/main" val="3242527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854"/>
            <a:ext cx="12192000" cy="6865854"/>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F4BD64-7077-D1DC-1643-8C2E89987CA6}"/>
              </a:ext>
            </a:extLst>
          </p:cNvPr>
          <p:cNvSpPr>
            <a:spLocks noGrp="1"/>
          </p:cNvSpPr>
          <p:nvPr>
            <p:ph type="title"/>
          </p:nvPr>
        </p:nvSpPr>
        <p:spPr>
          <a:xfrm>
            <a:off x="4572001" y="1209368"/>
            <a:ext cx="6781800" cy="731071"/>
          </a:xfrm>
        </p:spPr>
        <p:txBody>
          <a:bodyPr>
            <a:normAutofit/>
          </a:bodyPr>
          <a:lstStyle/>
          <a:p>
            <a:r>
              <a:rPr lang="en-GB" dirty="0"/>
              <a:t>Solution:</a:t>
            </a:r>
          </a:p>
        </p:txBody>
      </p:sp>
      <p:pic>
        <p:nvPicPr>
          <p:cNvPr id="5" name="Picture 4" descr="Silver metal newtons cradle">
            <a:extLst>
              <a:ext uri="{FF2B5EF4-FFF2-40B4-BE49-F238E27FC236}">
                <a16:creationId xmlns:a16="http://schemas.microsoft.com/office/drawing/2014/main" id="{9B72175C-EB7E-332A-615A-0815081ABB02}"/>
              </a:ext>
            </a:extLst>
          </p:cNvPr>
          <p:cNvPicPr>
            <a:picLocks noChangeAspect="1"/>
          </p:cNvPicPr>
          <p:nvPr/>
        </p:nvPicPr>
        <p:blipFill rotWithShape="1">
          <a:blip r:embed="rId2"/>
          <a:srcRect l="31651" r="29614" b="-1"/>
          <a:stretch/>
        </p:blipFill>
        <p:spPr>
          <a:xfrm>
            <a:off x="20" y="10"/>
            <a:ext cx="3754739" cy="68579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C77931F-D70A-C1F6-7A51-B0120FFE1E88}"/>
                  </a:ext>
                </a:extLst>
              </p:cNvPr>
              <p:cNvSpPr>
                <a:spLocks noGrp="1"/>
              </p:cNvSpPr>
              <p:nvPr>
                <p:ph idx="1"/>
              </p:nvPr>
            </p:nvSpPr>
            <p:spPr>
              <a:xfrm>
                <a:off x="4572001" y="2201958"/>
                <a:ext cx="6781800" cy="3900730"/>
              </a:xfrm>
              <a:solidFill>
                <a:schemeClr val="bg1"/>
              </a:solidFill>
            </p:spPr>
            <p:txBody>
              <a:bodyPr anchor="t">
                <a:normAutofit/>
              </a:bodyPr>
              <a:lstStyle/>
              <a:p>
                <a:pPr marL="0" indent="0">
                  <a:buNone/>
                </a:pPr>
                <a:r>
                  <a:rPr lang="en-GB" sz="1400" b="0" i="0" dirty="0">
                    <a:solidFill>
                      <a:srgbClr val="0D0D0D"/>
                    </a:solidFill>
                    <a:effectLst/>
                    <a:highlight>
                      <a:srgbClr val="FFFFFF"/>
                    </a:highlight>
                    <a:latin typeface="ui-sans-serif"/>
                  </a:rPr>
                  <a:t>Given that the force is 20 </a:t>
                </a:r>
                <a:r>
                  <a:rPr lang="en-GB" sz="1400" b="0" i="0" dirty="0" err="1">
                    <a:solidFill>
                      <a:srgbClr val="0D0D0D"/>
                    </a:solidFill>
                    <a:effectLst/>
                    <a:highlight>
                      <a:srgbClr val="FFFFFF"/>
                    </a:highlight>
                    <a:latin typeface="ui-sans-serif"/>
                  </a:rPr>
                  <a:t>kN</a:t>
                </a:r>
                <a:r>
                  <a:rPr lang="en-GB" sz="1400" b="0" i="0" dirty="0">
                    <a:solidFill>
                      <a:srgbClr val="0D0D0D"/>
                    </a:solidFill>
                    <a:effectLst/>
                    <a:highlight>
                      <a:srgbClr val="FFFFFF"/>
                    </a:highlight>
                    <a:latin typeface="ui-sans-serif"/>
                  </a:rPr>
                  <a:t> and the diameter of the rod is 10 mm, we can calculate the cross-sectional area:</a:t>
                </a:r>
              </a:p>
              <a:p>
                <a:pPr marL="0" indent="0">
                  <a:buNone/>
                </a:pPr>
                <a14:m>
                  <m:oMathPara xmlns:m="http://schemas.openxmlformats.org/officeDocument/2006/math">
                    <m:oMathParaPr>
                      <m:jc m:val="centerGroup"/>
                    </m:oMathParaPr>
                    <m:oMath xmlns:m="http://schemas.openxmlformats.org/officeDocument/2006/math">
                      <m:r>
                        <m:rPr>
                          <m:sty m:val="p"/>
                        </m:rPr>
                        <a:rPr lang="en-GB" sz="1400" dirty="0">
                          <a:solidFill>
                            <a:srgbClr val="0D0D0D"/>
                          </a:solidFill>
                          <a:highlight>
                            <a:srgbClr val="FFFFFF"/>
                          </a:highlight>
                          <a:latin typeface="Cambria Math" panose="02040503050406030204" pitchFamily="18" charset="0"/>
                        </a:rPr>
                        <m:t>A</m:t>
                      </m:r>
                      <m:r>
                        <m:rPr>
                          <m:sty m:val="p"/>
                        </m:rPr>
                        <a:rPr lang="en-GB" sz="1400" b="0" i="0" dirty="0" smtClean="0">
                          <a:solidFill>
                            <a:srgbClr val="0D0D0D"/>
                          </a:solidFill>
                          <a:highlight>
                            <a:srgbClr val="FFFFFF"/>
                          </a:highlight>
                          <a:latin typeface="Cambria Math" panose="02040503050406030204" pitchFamily="18" charset="0"/>
                        </a:rPr>
                        <m:t>rea</m:t>
                      </m:r>
                      <m:r>
                        <a:rPr lang="en-GB" sz="1400" b="0" i="0" dirty="0" smtClean="0">
                          <a:solidFill>
                            <a:srgbClr val="0D0D0D"/>
                          </a:solidFill>
                          <a:effectLst/>
                          <a:highlight>
                            <a:srgbClr val="FFFFFF"/>
                          </a:highlight>
                          <a:latin typeface="Cambria Math" panose="02040503050406030204" pitchFamily="18" charset="0"/>
                        </a:rPr>
                        <m:t>=</m:t>
                      </m:r>
                      <m:r>
                        <m:rPr>
                          <m:sty m:val="p"/>
                        </m:rPr>
                        <a:rPr lang="el-GR" sz="1400" b="0" i="0" dirty="0" smtClean="0">
                          <a:solidFill>
                            <a:srgbClr val="0D0D0D"/>
                          </a:solidFill>
                          <a:effectLst/>
                          <a:highlight>
                            <a:srgbClr val="FFFFFF"/>
                          </a:highlight>
                          <a:latin typeface="Cambria Math" panose="02040503050406030204" pitchFamily="18" charset="0"/>
                        </a:rPr>
                        <m:t>π</m:t>
                      </m:r>
                      <m:sSup>
                        <m:sSupPr>
                          <m:ctrlPr>
                            <a:rPr lang="en-GB" sz="1400" b="0" i="0" dirty="0" smtClean="0">
                              <a:solidFill>
                                <a:srgbClr val="0D0D0D"/>
                              </a:solidFill>
                              <a:effectLst/>
                              <a:highlight>
                                <a:srgbClr val="FFFFFF"/>
                              </a:highlight>
                              <a:latin typeface="Cambria Math" panose="02040503050406030204" pitchFamily="18" charset="0"/>
                            </a:rPr>
                          </m:ctrlPr>
                        </m:sSupPr>
                        <m:e>
                          <m:r>
                            <a:rPr lang="en-GB" sz="1400" b="0" i="0" dirty="0" smtClean="0">
                              <a:solidFill>
                                <a:srgbClr val="0D0D0D"/>
                              </a:solidFill>
                              <a:effectLst/>
                              <a:highlight>
                                <a:srgbClr val="FFFFFF"/>
                              </a:highlight>
                              <a:latin typeface="Cambria Math" panose="02040503050406030204" pitchFamily="18" charset="0"/>
                            </a:rPr>
                            <m:t> </m:t>
                          </m:r>
                          <m:r>
                            <m:rPr>
                              <m:sty m:val="p"/>
                            </m:rPr>
                            <a:rPr lang="en-GB" sz="1400" b="0" i="0" dirty="0" smtClean="0">
                              <a:solidFill>
                                <a:srgbClr val="0D0D0D"/>
                              </a:solidFill>
                              <a:effectLst/>
                              <a:highlight>
                                <a:srgbClr val="FFFFFF"/>
                              </a:highlight>
                              <a:latin typeface="Cambria Math" panose="02040503050406030204" pitchFamily="18" charset="0"/>
                            </a:rPr>
                            <m:t>x</m:t>
                          </m:r>
                          <m:d>
                            <m:dPr>
                              <m:ctrlPr>
                                <a:rPr lang="en-GB" sz="1400" b="0" i="0" dirty="0" smtClean="0">
                                  <a:solidFill>
                                    <a:srgbClr val="0D0D0D"/>
                                  </a:solidFill>
                                  <a:effectLst/>
                                  <a:highlight>
                                    <a:srgbClr val="FFFFFF"/>
                                  </a:highlight>
                                  <a:latin typeface="Cambria Math" panose="02040503050406030204" pitchFamily="18" charset="0"/>
                                </a:rPr>
                              </m:ctrlPr>
                            </m:dPr>
                            <m:e>
                              <m:f>
                                <m:fPr>
                                  <m:ctrlPr>
                                    <a:rPr lang="en-GB" sz="1400" b="0" i="0" dirty="0" smtClean="0">
                                      <a:solidFill>
                                        <a:srgbClr val="0D0D0D"/>
                                      </a:solidFill>
                                      <a:effectLst/>
                                      <a:highlight>
                                        <a:srgbClr val="FFFFFF"/>
                                      </a:highlight>
                                      <a:latin typeface="Cambria Math" panose="02040503050406030204" pitchFamily="18" charset="0"/>
                                    </a:rPr>
                                  </m:ctrlPr>
                                </m:fPr>
                                <m:num>
                                  <m:r>
                                    <a:rPr lang="en-GB" sz="1400" b="0" i="0" dirty="0" smtClean="0">
                                      <a:solidFill>
                                        <a:srgbClr val="0D0D0D"/>
                                      </a:solidFill>
                                      <a:effectLst/>
                                      <a:highlight>
                                        <a:srgbClr val="FFFFFF"/>
                                      </a:highlight>
                                      <a:latin typeface="Cambria Math" panose="02040503050406030204" pitchFamily="18" charset="0"/>
                                    </a:rPr>
                                    <m:t>ⅆ</m:t>
                                  </m:r>
                                  <m:r>
                                    <m:rPr>
                                      <m:sty m:val="p"/>
                                    </m:rPr>
                                    <a:rPr lang="en-GB" sz="1400" b="0" i="0" dirty="0" smtClean="0">
                                      <a:solidFill>
                                        <a:srgbClr val="0D0D0D"/>
                                      </a:solidFill>
                                      <a:effectLst/>
                                      <a:highlight>
                                        <a:srgbClr val="FFFFFF"/>
                                      </a:highlight>
                                      <a:latin typeface="Cambria Math" panose="02040503050406030204" pitchFamily="18" charset="0"/>
                                    </a:rPr>
                                    <m:t>iameter</m:t>
                                  </m:r>
                                </m:num>
                                <m:den>
                                  <m:r>
                                    <a:rPr lang="en-GB" sz="1400" b="0" i="0" dirty="0" smtClean="0">
                                      <a:solidFill>
                                        <a:srgbClr val="0D0D0D"/>
                                      </a:solidFill>
                                      <a:effectLst/>
                                      <a:highlight>
                                        <a:srgbClr val="FFFFFF"/>
                                      </a:highlight>
                                      <a:latin typeface="Cambria Math" panose="02040503050406030204" pitchFamily="18" charset="0"/>
                                    </a:rPr>
                                    <m:t>2</m:t>
                                  </m:r>
                                </m:den>
                              </m:f>
                            </m:e>
                          </m:d>
                        </m:e>
                        <m:sup>
                          <m:r>
                            <a:rPr lang="en-GB" sz="1400" b="0" i="0" dirty="0" smtClean="0">
                              <a:solidFill>
                                <a:srgbClr val="0D0D0D"/>
                              </a:solidFill>
                              <a:effectLst/>
                              <a:highlight>
                                <a:srgbClr val="FFFFFF"/>
                              </a:highlight>
                              <a:latin typeface="Cambria Math" panose="02040503050406030204" pitchFamily="18" charset="0"/>
                            </a:rPr>
                            <m:t>2</m:t>
                          </m:r>
                        </m:sup>
                      </m:sSup>
                    </m:oMath>
                    <m:oMath xmlns:m="http://schemas.openxmlformats.org/officeDocument/2006/math">
                      <m:r>
                        <m:rPr>
                          <m:sty m:val="p"/>
                        </m:rPr>
                        <a:rPr lang="en-GB" sz="1400" dirty="0">
                          <a:solidFill>
                            <a:srgbClr val="0D0D0D"/>
                          </a:solidFill>
                          <a:highlight>
                            <a:srgbClr val="FFFFFF"/>
                          </a:highlight>
                          <a:latin typeface="Cambria Math" panose="02040503050406030204" pitchFamily="18" charset="0"/>
                        </a:rPr>
                        <m:t>Area</m:t>
                      </m:r>
                      <m:r>
                        <a:rPr lang="en-GB" sz="1400" dirty="0">
                          <a:solidFill>
                            <a:srgbClr val="0D0D0D"/>
                          </a:solidFill>
                          <a:highlight>
                            <a:srgbClr val="FFFFFF"/>
                          </a:highlight>
                          <a:latin typeface="Cambria Math" panose="02040503050406030204" pitchFamily="18" charset="0"/>
                        </a:rPr>
                        <m:t>=</m:t>
                      </m:r>
                      <m:r>
                        <m:rPr>
                          <m:sty m:val="p"/>
                        </m:rPr>
                        <a:rPr lang="el-GR" sz="1400" dirty="0">
                          <a:solidFill>
                            <a:srgbClr val="0D0D0D"/>
                          </a:solidFill>
                          <a:highlight>
                            <a:srgbClr val="FFFFFF"/>
                          </a:highlight>
                          <a:latin typeface="Cambria Math" panose="02040503050406030204" pitchFamily="18" charset="0"/>
                        </a:rPr>
                        <m:t>π</m:t>
                      </m:r>
                      <m:sSup>
                        <m:sSupPr>
                          <m:ctrlPr>
                            <a:rPr lang="en-GB" sz="1400" dirty="0">
                              <a:solidFill>
                                <a:srgbClr val="0D0D0D"/>
                              </a:solidFill>
                              <a:highlight>
                                <a:srgbClr val="FFFFFF"/>
                              </a:highlight>
                              <a:latin typeface="Cambria Math" panose="02040503050406030204" pitchFamily="18" charset="0"/>
                            </a:rPr>
                          </m:ctrlPr>
                        </m:sSupPr>
                        <m:e>
                          <m:r>
                            <a:rPr lang="en-GB" sz="1400" dirty="0">
                              <a:solidFill>
                                <a:srgbClr val="0D0D0D"/>
                              </a:solidFill>
                              <a:highlight>
                                <a:srgbClr val="FFFFFF"/>
                              </a:highlight>
                              <a:latin typeface="Cambria Math" panose="02040503050406030204" pitchFamily="18" charset="0"/>
                            </a:rPr>
                            <m:t> </m:t>
                          </m:r>
                          <m:r>
                            <m:rPr>
                              <m:sty m:val="p"/>
                            </m:rPr>
                            <a:rPr lang="en-GB" sz="1400" dirty="0">
                              <a:solidFill>
                                <a:srgbClr val="0D0D0D"/>
                              </a:solidFill>
                              <a:highlight>
                                <a:srgbClr val="FFFFFF"/>
                              </a:highlight>
                              <a:latin typeface="Cambria Math" panose="02040503050406030204" pitchFamily="18" charset="0"/>
                            </a:rPr>
                            <m:t>x</m:t>
                          </m:r>
                          <m:d>
                            <m:dPr>
                              <m:ctrlPr>
                                <a:rPr lang="en-GB" sz="1400" dirty="0">
                                  <a:solidFill>
                                    <a:srgbClr val="0D0D0D"/>
                                  </a:solidFill>
                                  <a:highlight>
                                    <a:srgbClr val="FFFFFF"/>
                                  </a:highlight>
                                  <a:latin typeface="Cambria Math" panose="02040503050406030204" pitchFamily="18" charset="0"/>
                                </a:rPr>
                              </m:ctrlPr>
                            </m:dPr>
                            <m:e>
                              <m:f>
                                <m:fPr>
                                  <m:ctrlPr>
                                    <a:rPr lang="en-GB" sz="1400" dirty="0">
                                      <a:solidFill>
                                        <a:srgbClr val="0D0D0D"/>
                                      </a:solidFill>
                                      <a:highlight>
                                        <a:srgbClr val="FFFFFF"/>
                                      </a:highlight>
                                      <a:latin typeface="Cambria Math" panose="02040503050406030204" pitchFamily="18" charset="0"/>
                                    </a:rPr>
                                  </m:ctrlPr>
                                </m:fPr>
                                <m:num>
                                  <m:r>
                                    <a:rPr lang="en-GB" sz="1400" b="0" i="0" dirty="0" smtClean="0">
                                      <a:solidFill>
                                        <a:srgbClr val="0D0D0D"/>
                                      </a:solidFill>
                                      <a:highlight>
                                        <a:srgbClr val="FFFFFF"/>
                                      </a:highlight>
                                      <a:latin typeface="Cambria Math" panose="02040503050406030204" pitchFamily="18" charset="0"/>
                                    </a:rPr>
                                    <m:t>10 </m:t>
                                  </m:r>
                                  <m:r>
                                    <m:rPr>
                                      <m:sty m:val="p"/>
                                    </m:rPr>
                                    <a:rPr lang="en-GB" sz="1400" b="0" i="0" dirty="0" smtClean="0">
                                      <a:solidFill>
                                        <a:srgbClr val="0D0D0D"/>
                                      </a:solidFill>
                                      <a:highlight>
                                        <a:srgbClr val="FFFFFF"/>
                                      </a:highlight>
                                      <a:latin typeface="Cambria Math" panose="02040503050406030204" pitchFamily="18" charset="0"/>
                                    </a:rPr>
                                    <m:t>mm</m:t>
                                  </m:r>
                                </m:num>
                                <m:den>
                                  <m:r>
                                    <a:rPr lang="en-GB" sz="1400" dirty="0">
                                      <a:solidFill>
                                        <a:srgbClr val="0D0D0D"/>
                                      </a:solidFill>
                                      <a:highlight>
                                        <a:srgbClr val="FFFFFF"/>
                                      </a:highlight>
                                      <a:latin typeface="Cambria Math" panose="02040503050406030204" pitchFamily="18" charset="0"/>
                                    </a:rPr>
                                    <m:t>2</m:t>
                                  </m:r>
                                </m:den>
                              </m:f>
                            </m:e>
                          </m:d>
                        </m:e>
                        <m:sup>
                          <m:r>
                            <a:rPr lang="en-GB" sz="1400" dirty="0">
                              <a:solidFill>
                                <a:srgbClr val="0D0D0D"/>
                              </a:solidFill>
                              <a:highlight>
                                <a:srgbClr val="FFFFFF"/>
                              </a:highlight>
                              <a:latin typeface="Cambria Math" panose="02040503050406030204" pitchFamily="18" charset="0"/>
                            </a:rPr>
                            <m:t>2</m:t>
                          </m:r>
                        </m:sup>
                      </m:sSup>
                    </m:oMath>
                  </m:oMathPara>
                </a14:m>
                <a:endParaRPr lang="en-GB" sz="1400" dirty="0">
                  <a:solidFill>
                    <a:srgbClr val="0D0D0D"/>
                  </a:solidFill>
                  <a:highlight>
                    <a:srgbClr val="FFFFFF"/>
                  </a:highlight>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m:rPr>
                          <m:sty m:val="p"/>
                        </m:rPr>
                        <a:rPr lang="en-GB" sz="1400" dirty="0" smtClean="0">
                          <a:solidFill>
                            <a:srgbClr val="0D0D0D"/>
                          </a:solidFill>
                          <a:highlight>
                            <a:srgbClr val="FFFFFF"/>
                          </a:highlight>
                          <a:latin typeface="Cambria Math" panose="02040503050406030204" pitchFamily="18" charset="0"/>
                        </a:rPr>
                        <m:t>A</m:t>
                      </m:r>
                      <m:r>
                        <m:rPr>
                          <m:sty m:val="p"/>
                        </m:rPr>
                        <a:rPr lang="en-GB" sz="1400" b="0" i="0" dirty="0" smtClean="0">
                          <a:solidFill>
                            <a:srgbClr val="0D0D0D"/>
                          </a:solidFill>
                          <a:highlight>
                            <a:srgbClr val="FFFFFF"/>
                          </a:highlight>
                          <a:latin typeface="Cambria Math" panose="02040503050406030204" pitchFamily="18" charset="0"/>
                        </a:rPr>
                        <m:t>rea</m:t>
                      </m:r>
                      <m:r>
                        <a:rPr lang="en-GB" sz="1400" b="0" i="0" dirty="0" smtClean="0">
                          <a:solidFill>
                            <a:srgbClr val="0D0D0D"/>
                          </a:solidFill>
                          <a:effectLst/>
                          <a:highlight>
                            <a:srgbClr val="FFFFFF"/>
                          </a:highlight>
                          <a:latin typeface="Cambria Math" panose="02040503050406030204" pitchFamily="18" charset="0"/>
                        </a:rPr>
                        <m:t>=</m:t>
                      </m:r>
                      <m:r>
                        <m:rPr>
                          <m:sty m:val="p"/>
                        </m:rPr>
                        <a:rPr lang="el-GR" sz="1400" b="0" i="0" dirty="0" smtClean="0">
                          <a:solidFill>
                            <a:srgbClr val="0D0D0D"/>
                          </a:solidFill>
                          <a:effectLst/>
                          <a:highlight>
                            <a:srgbClr val="FFFFFF"/>
                          </a:highlight>
                          <a:latin typeface="Cambria Math" panose="02040503050406030204" pitchFamily="18" charset="0"/>
                        </a:rPr>
                        <m:t>π</m:t>
                      </m:r>
                      <m:sSup>
                        <m:sSupPr>
                          <m:ctrlPr>
                            <a:rPr lang="en-GB" sz="1400" b="0" i="1" dirty="0" smtClean="0">
                              <a:solidFill>
                                <a:srgbClr val="0D0D0D"/>
                              </a:solidFill>
                              <a:effectLst/>
                              <a:highlight>
                                <a:srgbClr val="FFFFFF"/>
                              </a:highlight>
                              <a:latin typeface="Cambria Math" panose="02040503050406030204" pitchFamily="18" charset="0"/>
                            </a:rPr>
                          </m:ctrlPr>
                        </m:sSupPr>
                        <m:e>
                          <m:r>
                            <a:rPr lang="en-GB" sz="1400" b="0" i="0" dirty="0" smtClean="0">
                              <a:solidFill>
                                <a:srgbClr val="0D0D0D"/>
                              </a:solidFill>
                              <a:effectLst/>
                              <a:highlight>
                                <a:srgbClr val="FFFFFF"/>
                              </a:highlight>
                              <a:latin typeface="Cambria Math" panose="02040503050406030204" pitchFamily="18" charset="0"/>
                            </a:rPr>
                            <m:t> </m:t>
                          </m:r>
                          <m:r>
                            <m:rPr>
                              <m:sty m:val="p"/>
                            </m:rPr>
                            <a:rPr lang="en-GB" sz="1400" b="0" i="0" dirty="0" smtClean="0">
                              <a:solidFill>
                                <a:srgbClr val="0D0D0D"/>
                              </a:solidFill>
                              <a:effectLst/>
                              <a:highlight>
                                <a:srgbClr val="FFFFFF"/>
                              </a:highlight>
                              <a:latin typeface="Cambria Math" panose="02040503050406030204" pitchFamily="18" charset="0"/>
                            </a:rPr>
                            <m:t>x</m:t>
                          </m:r>
                          <m:d>
                            <m:dPr>
                              <m:ctrlPr>
                                <a:rPr lang="en-GB" sz="1400" b="0" i="1" dirty="0" smtClean="0">
                                  <a:solidFill>
                                    <a:srgbClr val="0D0D0D"/>
                                  </a:solidFill>
                                  <a:effectLst/>
                                  <a:highlight>
                                    <a:srgbClr val="FFFFFF"/>
                                  </a:highlight>
                                  <a:latin typeface="Cambria Math" panose="02040503050406030204" pitchFamily="18" charset="0"/>
                                </a:rPr>
                              </m:ctrlPr>
                            </m:dPr>
                            <m:e>
                              <m:f>
                                <m:fPr>
                                  <m:ctrlPr>
                                    <a:rPr lang="en-GB" sz="1400" b="0" i="1" dirty="0" smtClean="0">
                                      <a:solidFill>
                                        <a:srgbClr val="0D0D0D"/>
                                      </a:solidFill>
                                      <a:effectLst/>
                                      <a:highlight>
                                        <a:srgbClr val="FFFFFF"/>
                                      </a:highlight>
                                      <a:latin typeface="Cambria Math" panose="02040503050406030204" pitchFamily="18" charset="0"/>
                                    </a:rPr>
                                  </m:ctrlPr>
                                </m:fPr>
                                <m:num>
                                  <m:r>
                                    <a:rPr lang="en-GB" sz="1400" b="0" i="0" dirty="0" smtClean="0">
                                      <a:solidFill>
                                        <a:srgbClr val="0D0D0D"/>
                                      </a:solidFill>
                                      <a:effectLst/>
                                      <a:highlight>
                                        <a:srgbClr val="FFFFFF"/>
                                      </a:highlight>
                                      <a:latin typeface="Cambria Math" panose="02040503050406030204" pitchFamily="18" charset="0"/>
                                    </a:rPr>
                                    <m:t>ⅆ</m:t>
                                  </m:r>
                                  <m:r>
                                    <m:rPr>
                                      <m:sty m:val="p"/>
                                    </m:rPr>
                                    <a:rPr lang="en-GB" sz="1400" b="0" i="0" dirty="0" smtClean="0">
                                      <a:solidFill>
                                        <a:srgbClr val="0D0D0D"/>
                                      </a:solidFill>
                                      <a:effectLst/>
                                      <a:highlight>
                                        <a:srgbClr val="FFFFFF"/>
                                      </a:highlight>
                                      <a:latin typeface="Cambria Math" panose="02040503050406030204" pitchFamily="18" charset="0"/>
                                    </a:rPr>
                                    <m:t>iameter</m:t>
                                  </m:r>
                                </m:num>
                                <m:den>
                                  <m:r>
                                    <a:rPr lang="en-GB" sz="1400" b="0" i="0" dirty="0" smtClean="0">
                                      <a:solidFill>
                                        <a:srgbClr val="0D0D0D"/>
                                      </a:solidFill>
                                      <a:effectLst/>
                                      <a:highlight>
                                        <a:srgbClr val="FFFFFF"/>
                                      </a:highlight>
                                      <a:latin typeface="Cambria Math" panose="02040503050406030204" pitchFamily="18" charset="0"/>
                                    </a:rPr>
                                    <m:t>2</m:t>
                                  </m:r>
                                </m:den>
                              </m:f>
                            </m:e>
                          </m:d>
                        </m:e>
                        <m:sup>
                          <m:r>
                            <a:rPr lang="en-GB" sz="1400" b="0" i="0" dirty="0" smtClean="0">
                              <a:solidFill>
                                <a:srgbClr val="0D0D0D"/>
                              </a:solidFill>
                              <a:effectLst/>
                              <a:highlight>
                                <a:srgbClr val="FFFFFF"/>
                              </a:highlight>
                              <a:latin typeface="Cambria Math" panose="02040503050406030204" pitchFamily="18" charset="0"/>
                            </a:rPr>
                            <m:t>2</m:t>
                          </m:r>
                        </m:sup>
                      </m:sSup>
                    </m:oMath>
                  </m:oMathPara>
                </a14:m>
                <a:endParaRPr lang="en-GB" sz="1400" dirty="0">
                  <a:solidFill>
                    <a:srgbClr val="0D0D0D"/>
                  </a:solidFill>
                  <a:highlight>
                    <a:srgbClr val="FFFFFF"/>
                  </a:highlight>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m:rPr>
                          <m:sty m:val="p"/>
                        </m:rPr>
                        <a:rPr lang="en-GB" sz="1400" dirty="0" smtClean="0">
                          <a:solidFill>
                            <a:srgbClr val="0D0D0D"/>
                          </a:solidFill>
                          <a:highlight>
                            <a:srgbClr val="FFFFFF"/>
                          </a:highlight>
                          <a:latin typeface="Cambria Math" panose="02040503050406030204" pitchFamily="18" charset="0"/>
                        </a:rPr>
                        <m:t>A</m:t>
                      </m:r>
                      <m:r>
                        <m:rPr>
                          <m:sty m:val="p"/>
                        </m:rPr>
                        <a:rPr lang="en-GB" sz="1400" b="0" i="0" dirty="0" smtClean="0">
                          <a:solidFill>
                            <a:srgbClr val="0D0D0D"/>
                          </a:solidFill>
                          <a:highlight>
                            <a:srgbClr val="FFFFFF"/>
                          </a:highlight>
                          <a:latin typeface="Cambria Math" panose="02040503050406030204" pitchFamily="18" charset="0"/>
                        </a:rPr>
                        <m:t>rea</m:t>
                      </m:r>
                      <m:r>
                        <a:rPr lang="en-GB" sz="1400" b="0" i="0" dirty="0" smtClean="0">
                          <a:solidFill>
                            <a:srgbClr val="0D0D0D"/>
                          </a:solidFill>
                          <a:effectLst/>
                          <a:highlight>
                            <a:srgbClr val="FFFFFF"/>
                          </a:highlight>
                          <a:latin typeface="Cambria Math" panose="02040503050406030204" pitchFamily="18" charset="0"/>
                        </a:rPr>
                        <m:t>=</m:t>
                      </m:r>
                      <m:r>
                        <a:rPr lang="en-GB" sz="1400" b="0" i="0" dirty="0" smtClean="0">
                          <a:solidFill>
                            <a:srgbClr val="0D0D0D"/>
                          </a:solidFill>
                          <a:effectLst/>
                          <a:highlight>
                            <a:srgbClr val="FFFFFF"/>
                          </a:highlight>
                          <a:latin typeface="Cambria Math" panose="02040503050406030204" pitchFamily="18" charset="0"/>
                        </a:rPr>
                        <m:t>25</m:t>
                      </m:r>
                      <m:r>
                        <m:rPr>
                          <m:sty m:val="p"/>
                        </m:rPr>
                        <a:rPr lang="el-GR" sz="1400" b="0" i="0" dirty="0" smtClean="0">
                          <a:solidFill>
                            <a:srgbClr val="0D0D0D"/>
                          </a:solidFill>
                          <a:effectLst/>
                          <a:highlight>
                            <a:srgbClr val="FFFFFF"/>
                          </a:highlight>
                          <a:latin typeface="Cambria Math" panose="02040503050406030204" pitchFamily="18" charset="0"/>
                        </a:rPr>
                        <m:t>π</m:t>
                      </m:r>
                      <m:sSup>
                        <m:sSupPr>
                          <m:ctrlPr>
                            <a:rPr lang="en-GB" sz="1400" b="0" i="1" dirty="0" smtClean="0">
                              <a:solidFill>
                                <a:srgbClr val="0D0D0D"/>
                              </a:solidFill>
                              <a:effectLst/>
                              <a:highlight>
                                <a:srgbClr val="FFFFFF"/>
                              </a:highlight>
                              <a:latin typeface="Cambria Math" panose="02040503050406030204" pitchFamily="18" charset="0"/>
                            </a:rPr>
                          </m:ctrlPr>
                        </m:sSupPr>
                        <m:e>
                          <m:r>
                            <a:rPr lang="en-GB" sz="1400" b="0" i="0" dirty="0" smtClean="0">
                              <a:solidFill>
                                <a:srgbClr val="0D0D0D"/>
                              </a:solidFill>
                              <a:effectLst/>
                              <a:highlight>
                                <a:srgbClr val="FFFFFF"/>
                              </a:highlight>
                              <a:latin typeface="Cambria Math" panose="02040503050406030204" pitchFamily="18" charset="0"/>
                            </a:rPr>
                            <m:t> </m:t>
                          </m:r>
                          <m:r>
                            <a:rPr lang="en-GB" sz="1400" b="0" i="1" dirty="0" smtClean="0">
                              <a:solidFill>
                                <a:srgbClr val="0D0D0D"/>
                              </a:solidFill>
                              <a:effectLst/>
                              <a:highlight>
                                <a:srgbClr val="FFFFFF"/>
                              </a:highlight>
                              <a:latin typeface="Cambria Math" panose="02040503050406030204" pitchFamily="18" charset="0"/>
                            </a:rPr>
                            <m:t>𝑚𝑚</m:t>
                          </m:r>
                        </m:e>
                        <m:sup>
                          <m:r>
                            <a:rPr lang="en-GB" sz="1400" b="0" i="0" dirty="0" smtClean="0">
                              <a:solidFill>
                                <a:srgbClr val="0D0D0D"/>
                              </a:solidFill>
                              <a:effectLst/>
                              <a:highlight>
                                <a:srgbClr val="FFFFFF"/>
                              </a:highlight>
                              <a:latin typeface="Cambria Math" panose="02040503050406030204" pitchFamily="18" charset="0"/>
                            </a:rPr>
                            <m:t>2</m:t>
                          </m:r>
                        </m:sup>
                      </m:sSup>
                    </m:oMath>
                  </m:oMathPara>
                </a14:m>
                <a:endParaRPr lang="en-GB" sz="1400" dirty="0">
                  <a:solidFill>
                    <a:srgbClr val="0D0D0D"/>
                  </a:solidFill>
                  <a:highlight>
                    <a:srgbClr val="FFFFFF"/>
                  </a:highlight>
                  <a:latin typeface="Cambria Math" panose="02040503050406030204" pitchFamily="18" charset="0"/>
                </a:endParaRPr>
              </a:p>
              <a:p>
                <a:pPr marL="0" indent="0">
                  <a:buNone/>
                </a:pPr>
                <a:endParaRPr lang="en-GB" sz="1400" dirty="0">
                  <a:solidFill>
                    <a:srgbClr val="0D0D0D"/>
                  </a:solidFill>
                  <a:highlight>
                    <a:srgbClr val="FFFFFF"/>
                  </a:highlight>
                  <a:latin typeface="Cambria Math" panose="02040503050406030204" pitchFamily="18" charset="0"/>
                </a:endParaRPr>
              </a:p>
              <a:p>
                <a:pPr marL="0" indent="0">
                  <a:buNone/>
                </a:pPr>
                <a:r>
                  <a:rPr lang="en-GB" sz="1400" dirty="0">
                    <a:solidFill>
                      <a:srgbClr val="0D0D0D"/>
                    </a:solidFill>
                    <a:highlight>
                      <a:srgbClr val="FFFFFF"/>
                    </a:highlight>
                    <a:latin typeface="Cambria Math" panose="02040503050406030204" pitchFamily="18" charset="0"/>
                  </a:rPr>
                  <a:t>From (1)</a:t>
                </a:r>
                <a:r>
                  <a:rPr lang="en-GB" sz="1400" dirty="0">
                    <a:solidFill>
                      <a:srgbClr val="0D0D0D"/>
                    </a:solidFill>
                    <a:highlight>
                      <a:srgbClr val="FFFFFF"/>
                    </a:highlight>
                    <a:latin typeface="Cambria Math" panose="02040503050406030204" pitchFamily="18" charset="0"/>
                    <a:ea typeface="Cambria Math" panose="02040503050406030204" pitchFamily="18" charset="0"/>
                  </a:rPr>
                  <a:t>⇒</a:t>
                </a:r>
                <a:r>
                  <a:rPr lang="en-GB" sz="1050" dirty="0">
                    <a:effectLst/>
                  </a:rPr>
                  <a:t> </a:t>
                </a:r>
                <a:r>
                  <a:rPr lang="en-GB" sz="1400" dirty="0">
                    <a:solidFill>
                      <a:srgbClr val="0D0D0D"/>
                    </a:solidFill>
                    <a:highlight>
                      <a:srgbClr val="FFFFFF"/>
                    </a:highlight>
                    <a:latin typeface="Cambria Math" panose="02040503050406030204" pitchFamily="18" charset="0"/>
                  </a:rPr>
                  <a:t>Stress=220 </a:t>
                </a:r>
                <a:r>
                  <a:rPr lang="en-GB" sz="1400" dirty="0" err="1">
                    <a:solidFill>
                      <a:srgbClr val="0D0D0D"/>
                    </a:solidFill>
                    <a:highlight>
                      <a:srgbClr val="FFFFFF"/>
                    </a:highlight>
                    <a:latin typeface="Cambria Math" panose="02040503050406030204" pitchFamily="18" charset="0"/>
                  </a:rPr>
                  <a:t>kN</a:t>
                </a:r>
                <a:r>
                  <a:rPr lang="en-GB" sz="1400" dirty="0">
                    <a:solidFill>
                      <a:srgbClr val="0D0D0D"/>
                    </a:solidFill>
                    <a:highlight>
                      <a:srgbClr val="FFFFFF"/>
                    </a:highlight>
                    <a:latin typeface="Cambria Math" panose="02040503050406030204" pitchFamily="18" charset="0"/>
                  </a:rPr>
                  <a:t>​/</a:t>
                </a:r>
                <a14:m>
                  <m:oMath xmlns:m="http://schemas.openxmlformats.org/officeDocument/2006/math">
                    <m:r>
                      <a:rPr lang="en-GB" sz="1400" dirty="0">
                        <a:solidFill>
                          <a:srgbClr val="0D0D0D"/>
                        </a:solidFill>
                        <a:highlight>
                          <a:srgbClr val="FFFFFF"/>
                        </a:highlight>
                        <a:latin typeface="Cambria Math" panose="02040503050406030204" pitchFamily="18" charset="0"/>
                      </a:rPr>
                      <m:t>25</m:t>
                    </m:r>
                    <m:r>
                      <m:rPr>
                        <m:sty m:val="p"/>
                      </m:rPr>
                      <a:rPr lang="el-GR" sz="1400" dirty="0">
                        <a:solidFill>
                          <a:srgbClr val="0D0D0D"/>
                        </a:solidFill>
                        <a:highlight>
                          <a:srgbClr val="FFFFFF"/>
                        </a:highlight>
                        <a:latin typeface="Cambria Math" panose="02040503050406030204" pitchFamily="18" charset="0"/>
                      </a:rPr>
                      <m:t>π</m:t>
                    </m:r>
                    <m:sSup>
                      <m:sSupPr>
                        <m:ctrlPr>
                          <a:rPr lang="en-GB" sz="1400" dirty="0">
                            <a:solidFill>
                              <a:srgbClr val="0D0D0D"/>
                            </a:solidFill>
                            <a:highlight>
                              <a:srgbClr val="FFFFFF"/>
                            </a:highlight>
                            <a:latin typeface="Cambria Math" panose="02040503050406030204" pitchFamily="18" charset="0"/>
                          </a:rPr>
                        </m:ctrlPr>
                      </m:sSupPr>
                      <m:e>
                        <m:r>
                          <a:rPr lang="en-GB" sz="1400" dirty="0">
                            <a:solidFill>
                              <a:srgbClr val="0D0D0D"/>
                            </a:solidFill>
                            <a:highlight>
                              <a:srgbClr val="FFFFFF"/>
                            </a:highlight>
                            <a:latin typeface="Cambria Math" panose="02040503050406030204" pitchFamily="18" charset="0"/>
                          </a:rPr>
                          <m:t> </m:t>
                        </m:r>
                        <m:r>
                          <a:rPr lang="en-GB" sz="1400" dirty="0">
                            <a:solidFill>
                              <a:srgbClr val="0D0D0D"/>
                            </a:solidFill>
                            <a:highlight>
                              <a:srgbClr val="FFFFFF"/>
                            </a:highlight>
                            <a:latin typeface="Cambria Math" panose="02040503050406030204" pitchFamily="18" charset="0"/>
                          </a:rPr>
                          <m:t>𝑚𝑚</m:t>
                        </m:r>
                      </m:e>
                      <m:sup>
                        <m:r>
                          <a:rPr lang="en-GB" sz="1400" dirty="0">
                            <a:solidFill>
                              <a:srgbClr val="0D0D0D"/>
                            </a:solidFill>
                            <a:highlight>
                              <a:srgbClr val="FFFFFF"/>
                            </a:highlight>
                            <a:latin typeface="Cambria Math" panose="02040503050406030204" pitchFamily="18" charset="0"/>
                          </a:rPr>
                          <m:t>2</m:t>
                        </m:r>
                      </m:sup>
                    </m:sSup>
                  </m:oMath>
                </a14:m>
                <a:br>
                  <a:rPr lang="en-GB" sz="1050" b="0" i="0" dirty="0">
                    <a:solidFill>
                      <a:srgbClr val="0D0D0D"/>
                    </a:solidFill>
                    <a:effectLst/>
                    <a:highlight>
                      <a:srgbClr val="FFFFFF"/>
                    </a:highlight>
                    <a:latin typeface="KaTeX_Main"/>
                  </a:rPr>
                </a:br>
                <a:r>
                  <a:rPr lang="en-GB" sz="1050" b="0" i="0" dirty="0">
                    <a:solidFill>
                      <a:srgbClr val="0D0D0D"/>
                    </a:solidFill>
                    <a:effectLst/>
                    <a:highlight>
                      <a:srgbClr val="FFFFFF"/>
                    </a:highlight>
                    <a:latin typeface="KaTeX_Main"/>
                  </a:rPr>
                  <a:t>                             </a:t>
                </a:r>
                <a:r>
                  <a:rPr lang="el-GR" sz="1400" dirty="0">
                    <a:solidFill>
                      <a:srgbClr val="0D0D0D"/>
                    </a:solidFill>
                    <a:highlight>
                      <a:srgbClr val="FFFFFF"/>
                    </a:highlight>
                    <a:latin typeface="Cambria Math" panose="02040503050406030204" pitchFamily="18" charset="0"/>
                  </a:rPr>
                  <a:t>σ </a:t>
                </a:r>
                <a14:m>
                  <m:oMath xmlns:m="http://schemas.openxmlformats.org/officeDocument/2006/math">
                    <m:r>
                      <a:rPr lang="en-GB" sz="1400" i="1" smtClean="0">
                        <a:solidFill>
                          <a:srgbClr val="0D0D0D"/>
                        </a:solidFill>
                        <a:highlight>
                          <a:srgbClr val="FFFFFF"/>
                        </a:highlight>
                        <a:latin typeface="Cambria Math" panose="02040503050406030204" pitchFamily="18" charset="0"/>
                      </a:rPr>
                      <m:t>≈</m:t>
                    </m:r>
                    <m:r>
                      <m:rPr>
                        <m:nor/>
                      </m:rPr>
                      <a:rPr lang="en-GB" sz="1400">
                        <a:solidFill>
                          <a:srgbClr val="0D0D0D"/>
                        </a:solidFill>
                        <a:highlight>
                          <a:srgbClr val="FFFFFF"/>
                        </a:highlight>
                        <a:latin typeface="KaTeX_Main"/>
                      </a:rPr>
                      <m:t>254.65 </m:t>
                    </m:r>
                    <m:r>
                      <m:rPr>
                        <m:nor/>
                      </m:rPr>
                      <a:rPr lang="en-GB" sz="1400">
                        <a:solidFill>
                          <a:srgbClr val="0D0D0D"/>
                        </a:solidFill>
                        <a:highlight>
                          <a:srgbClr val="FFFFFF"/>
                        </a:highlight>
                        <a:latin typeface="KaTeX_Main"/>
                      </a:rPr>
                      <m:t>N</m:t>
                    </m:r>
                    <m:r>
                      <m:rPr>
                        <m:nor/>
                      </m:rPr>
                      <a:rPr lang="en-GB" sz="1400">
                        <a:solidFill>
                          <a:srgbClr val="0D0D0D"/>
                        </a:solidFill>
                        <a:highlight>
                          <a:srgbClr val="FFFFFF"/>
                        </a:highlight>
                        <a:latin typeface="KaTeX_Main"/>
                      </a:rPr>
                      <m:t>/</m:t>
                    </m:r>
                    <m:sSup>
                      <m:sSupPr>
                        <m:ctrlPr>
                          <a:rPr lang="en-GB" sz="1400" i="1" dirty="0">
                            <a:solidFill>
                              <a:srgbClr val="0D0D0D"/>
                            </a:solidFill>
                            <a:highlight>
                              <a:srgbClr val="FFFFFF"/>
                            </a:highlight>
                            <a:latin typeface="Cambria Math" panose="02040503050406030204" pitchFamily="18" charset="0"/>
                          </a:rPr>
                        </m:ctrlPr>
                      </m:sSupPr>
                      <m:e>
                        <m:r>
                          <a:rPr lang="en-GB" sz="1400" dirty="0">
                            <a:solidFill>
                              <a:srgbClr val="0D0D0D"/>
                            </a:solidFill>
                            <a:highlight>
                              <a:srgbClr val="FFFFFF"/>
                            </a:highlight>
                            <a:latin typeface="Cambria Math" panose="02040503050406030204" pitchFamily="18" charset="0"/>
                          </a:rPr>
                          <m:t> </m:t>
                        </m:r>
                        <m:r>
                          <a:rPr lang="en-GB" sz="1400" dirty="0">
                            <a:solidFill>
                              <a:srgbClr val="0D0D0D"/>
                            </a:solidFill>
                            <a:highlight>
                              <a:srgbClr val="FFFFFF"/>
                            </a:highlight>
                            <a:latin typeface="Cambria Math" panose="02040503050406030204" pitchFamily="18" charset="0"/>
                          </a:rPr>
                          <m:t>𝑚𝑚</m:t>
                        </m:r>
                      </m:e>
                      <m:sup>
                        <m:r>
                          <a:rPr lang="en-GB" sz="1400" dirty="0">
                            <a:solidFill>
                              <a:srgbClr val="0D0D0D"/>
                            </a:solidFill>
                            <a:highlight>
                              <a:srgbClr val="FFFFFF"/>
                            </a:highlight>
                            <a:latin typeface="Cambria Math" panose="02040503050406030204" pitchFamily="18" charset="0"/>
                          </a:rPr>
                          <m:t>2</m:t>
                        </m:r>
                      </m:sup>
                    </m:sSup>
                  </m:oMath>
                </a14:m>
                <a:endParaRPr lang="en-GB" sz="1400" dirty="0">
                  <a:solidFill>
                    <a:srgbClr val="0D0D0D"/>
                  </a:solidFill>
                  <a:highlight>
                    <a:srgbClr val="FFFFFF"/>
                  </a:highlight>
                  <a:latin typeface="Cambria Math" panose="02040503050406030204" pitchFamily="18" charset="0"/>
                </a:endParaRPr>
              </a:p>
              <a:p>
                <a:pPr marL="0" indent="0">
                  <a:buNone/>
                </a:pPr>
                <a:endParaRPr lang="en-GB" sz="1400" dirty="0">
                  <a:solidFill>
                    <a:srgbClr val="0D0D0D"/>
                  </a:solidFill>
                  <a:highlight>
                    <a:srgbClr val="FFFFFF"/>
                  </a:highlight>
                  <a:latin typeface="Cambria Math" panose="02040503050406030204" pitchFamily="18" charset="0"/>
                </a:endParaRPr>
              </a:p>
            </p:txBody>
          </p:sp>
        </mc:Choice>
        <mc:Fallback>
          <p:sp>
            <p:nvSpPr>
              <p:cNvPr id="3" name="Content Placeholder 2">
                <a:extLst>
                  <a:ext uri="{FF2B5EF4-FFF2-40B4-BE49-F238E27FC236}">
                    <a16:creationId xmlns:a16="http://schemas.microsoft.com/office/drawing/2014/main" id="{3C77931F-D70A-C1F6-7A51-B0120FFE1E88}"/>
                  </a:ext>
                </a:extLst>
              </p:cNvPr>
              <p:cNvSpPr>
                <a:spLocks noGrp="1" noRot="1" noChangeAspect="1" noMove="1" noResize="1" noEditPoints="1" noAdjustHandles="1" noChangeArrowheads="1" noChangeShapeType="1" noTextEdit="1"/>
              </p:cNvSpPr>
              <p:nvPr>
                <p:ph idx="1"/>
              </p:nvPr>
            </p:nvSpPr>
            <p:spPr>
              <a:xfrm>
                <a:off x="4572001" y="2201958"/>
                <a:ext cx="6781800" cy="3900730"/>
              </a:xfrm>
              <a:blipFill>
                <a:blip r:embed="rId3"/>
                <a:stretch>
                  <a:fillRect l="-270" t="-781"/>
                </a:stretch>
              </a:blipFill>
            </p:spPr>
            <p:txBody>
              <a:bodyPr/>
              <a:lstStyle/>
              <a:p>
                <a:r>
                  <a:rPr lang="en-GB">
                    <a:noFill/>
                  </a:rPr>
                  <a:t> </a:t>
                </a:r>
              </a:p>
            </p:txBody>
          </p:sp>
        </mc:Fallback>
      </mc:AlternateContent>
      <p:pic>
        <p:nvPicPr>
          <p:cNvPr id="4" name="Picture 3">
            <a:extLst>
              <a:ext uri="{FF2B5EF4-FFF2-40B4-BE49-F238E27FC236}">
                <a16:creationId xmlns:a16="http://schemas.microsoft.com/office/drawing/2014/main" id="{BAEC5744-EC5F-9C61-6090-738CA3B2DCBE}"/>
              </a:ext>
            </a:extLst>
          </p:cNvPr>
          <p:cNvPicPr>
            <a:picLocks noChangeAspect="1"/>
          </p:cNvPicPr>
          <p:nvPr/>
        </p:nvPicPr>
        <p:blipFill>
          <a:blip r:embed="rId4"/>
          <a:stretch>
            <a:fillRect/>
          </a:stretch>
        </p:blipFill>
        <p:spPr>
          <a:xfrm>
            <a:off x="9342254" y="0"/>
            <a:ext cx="2828789" cy="621846"/>
          </a:xfrm>
          <a:prstGeom prst="rect">
            <a:avLst/>
          </a:prstGeom>
        </p:spPr>
      </p:pic>
      <p:pic>
        <p:nvPicPr>
          <p:cNvPr id="6" name="Picture 5">
            <a:extLst>
              <a:ext uri="{FF2B5EF4-FFF2-40B4-BE49-F238E27FC236}">
                <a16:creationId xmlns:a16="http://schemas.microsoft.com/office/drawing/2014/main" id="{ABE20E95-DE49-6431-5F7C-535F72849DE9}"/>
              </a:ext>
            </a:extLst>
          </p:cNvPr>
          <p:cNvPicPr>
            <a:picLocks noChangeAspect="1"/>
          </p:cNvPicPr>
          <p:nvPr/>
        </p:nvPicPr>
        <p:blipFill>
          <a:blip r:embed="rId5"/>
          <a:stretch>
            <a:fillRect/>
          </a:stretch>
        </p:blipFill>
        <p:spPr>
          <a:xfrm>
            <a:off x="10174029" y="6256256"/>
            <a:ext cx="2017951" cy="579170"/>
          </a:xfrm>
          <a:prstGeom prst="rect">
            <a:avLst/>
          </a:prstGeom>
        </p:spPr>
      </p:pic>
    </p:spTree>
    <p:extLst>
      <p:ext uri="{BB962C8B-B14F-4D97-AF65-F5344CB8AC3E}">
        <p14:creationId xmlns:p14="http://schemas.microsoft.com/office/powerpoint/2010/main" val="2193681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854"/>
            <a:ext cx="12192000" cy="6865854"/>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F4BD64-7077-D1DC-1643-8C2E89987CA6}"/>
              </a:ext>
            </a:extLst>
          </p:cNvPr>
          <p:cNvSpPr>
            <a:spLocks noGrp="1"/>
          </p:cNvSpPr>
          <p:nvPr>
            <p:ph type="title"/>
          </p:nvPr>
        </p:nvSpPr>
        <p:spPr>
          <a:xfrm>
            <a:off x="4572001" y="1209368"/>
            <a:ext cx="6781800" cy="731071"/>
          </a:xfrm>
        </p:spPr>
        <p:txBody>
          <a:bodyPr>
            <a:normAutofit/>
          </a:bodyPr>
          <a:lstStyle/>
          <a:p>
            <a:r>
              <a:rPr lang="en-GB" dirty="0"/>
              <a:t>Solution:</a:t>
            </a:r>
          </a:p>
        </p:txBody>
      </p:sp>
      <p:pic>
        <p:nvPicPr>
          <p:cNvPr id="5" name="Picture 4" descr="Silver metal newtons cradle">
            <a:extLst>
              <a:ext uri="{FF2B5EF4-FFF2-40B4-BE49-F238E27FC236}">
                <a16:creationId xmlns:a16="http://schemas.microsoft.com/office/drawing/2014/main" id="{9B72175C-EB7E-332A-615A-0815081ABB02}"/>
              </a:ext>
            </a:extLst>
          </p:cNvPr>
          <p:cNvPicPr>
            <a:picLocks noChangeAspect="1"/>
          </p:cNvPicPr>
          <p:nvPr/>
        </p:nvPicPr>
        <p:blipFill rotWithShape="1">
          <a:blip r:embed="rId2"/>
          <a:srcRect l="31651" r="29614" b="-1"/>
          <a:stretch/>
        </p:blipFill>
        <p:spPr>
          <a:xfrm>
            <a:off x="20" y="10"/>
            <a:ext cx="3754739" cy="68579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C77931F-D70A-C1F6-7A51-B0120FFE1E88}"/>
                  </a:ext>
                </a:extLst>
              </p:cNvPr>
              <p:cNvSpPr>
                <a:spLocks noGrp="1"/>
              </p:cNvSpPr>
              <p:nvPr>
                <p:ph idx="1"/>
              </p:nvPr>
            </p:nvSpPr>
            <p:spPr>
              <a:xfrm>
                <a:off x="4572001" y="2201958"/>
                <a:ext cx="6781800" cy="3900730"/>
              </a:xfrm>
              <a:solidFill>
                <a:schemeClr val="bg1"/>
              </a:solidFill>
            </p:spPr>
            <p:txBody>
              <a:bodyPr anchor="t">
                <a:normAutofit lnSpcReduction="10000"/>
              </a:bodyPr>
              <a:lstStyle/>
              <a:p>
                <a:pPr marL="0" indent="0">
                  <a:buNone/>
                </a:pPr>
                <a:r>
                  <a:rPr lang="en-GB" sz="1400" dirty="0">
                    <a:solidFill>
                      <a:srgbClr val="0D0D0D"/>
                    </a:solidFill>
                    <a:highlight>
                      <a:srgbClr val="FFFFFF"/>
                    </a:highlight>
                    <a:latin typeface="Cambria Math" panose="02040503050406030204" pitchFamily="18" charset="0"/>
                  </a:rPr>
                  <a:t>Next, we can use Hooke's Law to find the strain:</a:t>
                </a:r>
              </a:p>
              <a:p>
                <a:pPr marL="0" indent="0">
                  <a:buNone/>
                </a:pPr>
                <a14:m>
                  <m:oMathPara xmlns:m="http://schemas.openxmlformats.org/officeDocument/2006/math">
                    <m:oMathParaPr>
                      <m:jc m:val="centerGroup"/>
                    </m:oMathParaPr>
                    <m:oMath xmlns:m="http://schemas.openxmlformats.org/officeDocument/2006/math">
                      <m:r>
                        <a:rPr lang="en-GB" sz="1400" i="1" smtClean="0">
                          <a:solidFill>
                            <a:srgbClr val="0D0D0D"/>
                          </a:solidFill>
                          <a:highlight>
                            <a:srgbClr val="FFFFFF"/>
                          </a:highlight>
                          <a:latin typeface="Cambria Math" panose="02040503050406030204" pitchFamily="18" charset="0"/>
                        </a:rPr>
                        <m:t>𝜀</m:t>
                      </m:r>
                      <m:r>
                        <a:rPr lang="en-GB" sz="1400" i="1" smtClean="0">
                          <a:solidFill>
                            <a:srgbClr val="0D0D0D"/>
                          </a:solidFill>
                          <a:highlight>
                            <a:srgbClr val="FFFFFF"/>
                          </a:highlight>
                          <a:latin typeface="Cambria Math" panose="02040503050406030204" pitchFamily="18" charset="0"/>
                        </a:rPr>
                        <m:t>=</m:t>
                      </m:r>
                      <m:f>
                        <m:fPr>
                          <m:ctrlPr>
                            <a:rPr lang="en-GB" sz="1400" i="1" smtClean="0">
                              <a:solidFill>
                                <a:srgbClr val="0D0D0D"/>
                              </a:solidFill>
                              <a:highlight>
                                <a:srgbClr val="FFFFFF"/>
                              </a:highlight>
                              <a:latin typeface="Cambria Math" panose="02040503050406030204" pitchFamily="18" charset="0"/>
                            </a:rPr>
                          </m:ctrlPr>
                        </m:fPr>
                        <m:num>
                          <m:r>
                            <a:rPr lang="en-GB" sz="1400" i="1" smtClean="0">
                              <a:solidFill>
                                <a:srgbClr val="0D0D0D"/>
                              </a:solidFill>
                              <a:highlight>
                                <a:srgbClr val="FFFFFF"/>
                              </a:highlight>
                              <a:latin typeface="Cambria Math" panose="02040503050406030204" pitchFamily="18" charset="0"/>
                            </a:rPr>
                            <m:t>𝜎</m:t>
                          </m:r>
                        </m:num>
                        <m:den>
                          <m:r>
                            <a:rPr lang="en-GB" sz="1400" i="1" smtClean="0">
                              <a:solidFill>
                                <a:srgbClr val="0D0D0D"/>
                              </a:solidFill>
                              <a:highlight>
                                <a:srgbClr val="FFFFFF"/>
                              </a:highlight>
                              <a:latin typeface="Cambria Math" panose="02040503050406030204" pitchFamily="18" charset="0"/>
                            </a:rPr>
                            <m:t>𝐸</m:t>
                          </m:r>
                        </m:den>
                      </m:f>
                    </m:oMath>
                  </m:oMathPara>
                </a14:m>
                <a:endParaRPr lang="el-GR" sz="1400" dirty="0">
                  <a:solidFill>
                    <a:srgbClr val="0D0D0D"/>
                  </a:solidFill>
                  <a:highlight>
                    <a:srgbClr val="FFFFFF"/>
                  </a:highlight>
                  <a:latin typeface="Cambria Math" panose="02040503050406030204" pitchFamily="18" charset="0"/>
                </a:endParaRPr>
              </a:p>
              <a:p>
                <a:pPr marL="0" indent="0">
                  <a:buNone/>
                </a:pPr>
                <a:endParaRPr lang="el-GR" sz="1400" dirty="0">
                  <a:solidFill>
                    <a:srgbClr val="0D0D0D"/>
                  </a:solidFill>
                  <a:highlight>
                    <a:srgbClr val="FFFFFF"/>
                  </a:highlight>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GB" sz="1400" i="1" smtClean="0">
                          <a:solidFill>
                            <a:srgbClr val="0D0D0D"/>
                          </a:solidFill>
                          <a:highlight>
                            <a:srgbClr val="FFFFFF"/>
                          </a:highlight>
                          <a:latin typeface="Cambria Math" panose="02040503050406030204" pitchFamily="18" charset="0"/>
                        </a:rPr>
                        <m:t>𝜀</m:t>
                      </m:r>
                      <m:r>
                        <a:rPr lang="en-GB" sz="1400" i="1" smtClean="0">
                          <a:solidFill>
                            <a:srgbClr val="0D0D0D"/>
                          </a:solidFill>
                          <a:highlight>
                            <a:srgbClr val="FFFFFF"/>
                          </a:highlight>
                          <a:latin typeface="Cambria Math" panose="02040503050406030204" pitchFamily="18" charset="0"/>
                        </a:rPr>
                        <m:t>=</m:t>
                      </m:r>
                      <m:f>
                        <m:fPr>
                          <m:ctrlPr>
                            <a:rPr lang="en-GB" sz="1400" i="1" smtClean="0">
                              <a:solidFill>
                                <a:srgbClr val="0D0D0D"/>
                              </a:solidFill>
                              <a:highlight>
                                <a:srgbClr val="FFFFFF"/>
                              </a:highlight>
                              <a:latin typeface="Cambria Math" panose="02040503050406030204" pitchFamily="18" charset="0"/>
                            </a:rPr>
                          </m:ctrlPr>
                        </m:fPr>
                        <m:num>
                          <m:r>
                            <a:rPr lang="el-GR" sz="1400" b="0" i="1" smtClean="0">
                              <a:solidFill>
                                <a:srgbClr val="0D0D0D"/>
                              </a:solidFill>
                              <a:highlight>
                                <a:srgbClr val="FFFFFF"/>
                              </a:highlight>
                              <a:latin typeface="Cambria Math" panose="02040503050406030204" pitchFamily="18" charset="0"/>
                            </a:rPr>
                            <m:t>254.65</m:t>
                          </m:r>
                        </m:num>
                        <m:den>
                          <m:r>
                            <a:rPr lang="el-GR" sz="1400" b="0" i="1" smtClean="0">
                              <a:solidFill>
                                <a:srgbClr val="0D0D0D"/>
                              </a:solidFill>
                              <a:highlight>
                                <a:srgbClr val="FFFFFF"/>
                              </a:highlight>
                              <a:latin typeface="Cambria Math" panose="02040503050406030204" pitchFamily="18" charset="0"/>
                            </a:rPr>
                            <m:t>200∗10^3</m:t>
                          </m:r>
                        </m:den>
                      </m:f>
                    </m:oMath>
                  </m:oMathPara>
                </a14:m>
                <a:endParaRPr lang="el-GR" sz="1400" dirty="0">
                  <a:solidFill>
                    <a:srgbClr val="0D0D0D"/>
                  </a:solidFill>
                  <a:highlight>
                    <a:srgbClr val="FFFFFF"/>
                  </a:highlight>
                  <a:latin typeface="Cambria Math" panose="02040503050406030204" pitchFamily="18" charset="0"/>
                </a:endParaRPr>
              </a:p>
              <a:p>
                <a:pPr marL="0" indent="0">
                  <a:buNone/>
                </a:pPr>
                <a:endParaRPr lang="el-GR" sz="1400" dirty="0">
                  <a:solidFill>
                    <a:srgbClr val="0D0D0D"/>
                  </a:solidFill>
                  <a:highlight>
                    <a:srgbClr val="FFFFFF"/>
                  </a:highlight>
                  <a:latin typeface="Cambria Math" panose="02040503050406030204" pitchFamily="18" charset="0"/>
                </a:endParaRPr>
              </a:p>
              <a:p>
                <a:pPr marL="0" indent="0">
                  <a:buNone/>
                </a:pPr>
                <a:r>
                  <a:rPr lang="el-GR" sz="1400" dirty="0">
                    <a:solidFill>
                      <a:srgbClr val="0D0D0D"/>
                    </a:solidFill>
                    <a:highlight>
                      <a:srgbClr val="FFFFFF"/>
                    </a:highlight>
                    <a:latin typeface="Cambria Math" panose="02040503050406030204" pitchFamily="18" charset="0"/>
                  </a:rPr>
                  <a:t>			ε</a:t>
                </a:r>
                <a14:m>
                  <m:oMath xmlns:m="http://schemas.openxmlformats.org/officeDocument/2006/math">
                    <m:r>
                      <a:rPr lang="en-GB" sz="1400" i="1" smtClean="0">
                        <a:solidFill>
                          <a:srgbClr val="0D0D0D"/>
                        </a:solidFill>
                        <a:highlight>
                          <a:srgbClr val="FFFFFF"/>
                        </a:highlight>
                        <a:latin typeface="Cambria Math" panose="02040503050406030204" pitchFamily="18" charset="0"/>
                      </a:rPr>
                      <m:t>=</m:t>
                    </m:r>
                  </m:oMath>
                </a14:m>
                <a:r>
                  <a:rPr lang="en-GB" sz="1400" dirty="0">
                    <a:solidFill>
                      <a:srgbClr val="0D0D0D"/>
                    </a:solidFill>
                    <a:highlight>
                      <a:srgbClr val="FFFFFF"/>
                    </a:highlight>
                    <a:latin typeface="KaTeX_Main"/>
                  </a:rPr>
                  <a:t>1.273×</a:t>
                </a:r>
                <a14:m>
                  <m:oMath xmlns:m="http://schemas.openxmlformats.org/officeDocument/2006/math">
                    <m:sSup>
                      <m:sSupPr>
                        <m:ctrlPr>
                          <a:rPr lang="en-GB" sz="1400" i="1" smtClean="0">
                            <a:solidFill>
                              <a:srgbClr val="0D0D0D"/>
                            </a:solidFill>
                            <a:highlight>
                              <a:srgbClr val="FFFFFF"/>
                            </a:highlight>
                            <a:latin typeface="Cambria Math" panose="02040503050406030204" pitchFamily="18" charset="0"/>
                          </a:rPr>
                        </m:ctrlPr>
                      </m:sSupPr>
                      <m:e>
                        <m:r>
                          <a:rPr lang="en-GB" sz="1400" i="1" smtClean="0">
                            <a:solidFill>
                              <a:srgbClr val="0D0D0D"/>
                            </a:solidFill>
                            <a:highlight>
                              <a:srgbClr val="FFFFFF"/>
                            </a:highlight>
                            <a:latin typeface="Cambria Math" panose="02040503050406030204" pitchFamily="18" charset="0"/>
                          </a:rPr>
                          <m:t>10</m:t>
                        </m:r>
                      </m:e>
                      <m:sup>
                        <m:r>
                          <a:rPr lang="en-GB" sz="1400" i="1" smtClean="0">
                            <a:solidFill>
                              <a:srgbClr val="0D0D0D"/>
                            </a:solidFill>
                            <a:highlight>
                              <a:srgbClr val="FFFFFF"/>
                            </a:highlight>
                            <a:latin typeface="Cambria Math" panose="02040503050406030204" pitchFamily="18" charset="0"/>
                          </a:rPr>
                          <m:t>−3</m:t>
                        </m:r>
                      </m:sup>
                    </m:sSup>
                  </m:oMath>
                </a14:m>
                <a:endParaRPr lang="el-GR" sz="1400" dirty="0">
                  <a:solidFill>
                    <a:srgbClr val="0D0D0D"/>
                  </a:solidFill>
                  <a:highlight>
                    <a:srgbClr val="FFFFFF"/>
                  </a:highlight>
                  <a:latin typeface="Cambria Math" panose="02040503050406030204" pitchFamily="18" charset="0"/>
                </a:endParaRPr>
              </a:p>
              <a:p>
                <a:pPr marL="0" indent="0">
                  <a:buNone/>
                </a:pPr>
                <a:endParaRPr lang="el-GR" sz="1400" dirty="0">
                  <a:solidFill>
                    <a:srgbClr val="0D0D0D"/>
                  </a:solidFill>
                  <a:highlight>
                    <a:srgbClr val="FFFFFF"/>
                  </a:highlight>
                  <a:latin typeface="Cambria Math" panose="02040503050406030204" pitchFamily="18" charset="0"/>
                </a:endParaRPr>
              </a:p>
              <a:p>
                <a:pPr marL="0" indent="0">
                  <a:buNone/>
                </a:pPr>
                <a:endParaRPr lang="el-GR" sz="1400" dirty="0">
                  <a:solidFill>
                    <a:srgbClr val="0D0D0D"/>
                  </a:solidFill>
                  <a:highlight>
                    <a:srgbClr val="FFFFFF"/>
                  </a:highlight>
                  <a:latin typeface="Cambria Math" panose="02040503050406030204" pitchFamily="18" charset="0"/>
                </a:endParaRPr>
              </a:p>
              <a:p>
                <a:pPr marL="0" indent="0">
                  <a:buNone/>
                </a:pPr>
                <a:r>
                  <a:rPr lang="en-GB" sz="1400" dirty="0">
                    <a:solidFill>
                      <a:srgbClr val="0D0D0D"/>
                    </a:solidFill>
                    <a:highlight>
                      <a:srgbClr val="FFFFFF"/>
                    </a:highlight>
                    <a:latin typeface="Cambria Math" panose="02040503050406030204" pitchFamily="18" charset="0"/>
                  </a:rPr>
                  <a:t>Finally, we can find the elongation of the rod using the formula:</a:t>
                </a:r>
                <a:endParaRPr lang="el-GR" sz="1400" dirty="0">
                  <a:solidFill>
                    <a:srgbClr val="0D0D0D"/>
                  </a:solidFill>
                  <a:highlight>
                    <a:srgbClr val="FFFFFF"/>
                  </a:highlight>
                  <a:latin typeface="Cambria Math" panose="02040503050406030204" pitchFamily="18" charset="0"/>
                </a:endParaRPr>
              </a:p>
              <a:p>
                <a:pPr marL="0" indent="0">
                  <a:buNone/>
                </a:pPr>
                <a:r>
                  <a:rPr lang="en-GB" sz="1400" dirty="0">
                    <a:solidFill>
                      <a:srgbClr val="0D0D0D"/>
                    </a:solidFill>
                    <a:highlight>
                      <a:srgbClr val="FFFFFF"/>
                    </a:highlight>
                    <a:latin typeface="Cambria Math" panose="02040503050406030204" pitchFamily="18" charset="0"/>
                  </a:rPr>
                  <a:t>Elongation=</a:t>
                </a:r>
                <a:r>
                  <a:rPr lang="el-GR" sz="1400" dirty="0">
                    <a:solidFill>
                      <a:srgbClr val="0D0D0D"/>
                    </a:solidFill>
                    <a:highlight>
                      <a:srgbClr val="FFFFFF"/>
                    </a:highlight>
                    <a:latin typeface="Cambria Math" panose="02040503050406030204" pitchFamily="18" charset="0"/>
                  </a:rPr>
                  <a:t>σ </a:t>
                </a:r>
                <a:r>
                  <a:rPr lang="en-GB" sz="1400" dirty="0">
                    <a:solidFill>
                      <a:srgbClr val="0D0D0D"/>
                    </a:solidFill>
                    <a:highlight>
                      <a:srgbClr val="FFFFFF"/>
                    </a:highlight>
                    <a:latin typeface="Cambria Math" panose="02040503050406030204" pitchFamily="18" charset="0"/>
                  </a:rPr>
                  <a:t>×</a:t>
                </a:r>
                <a:r>
                  <a:rPr lang="el-GR" sz="1400" dirty="0">
                    <a:solidFill>
                      <a:srgbClr val="0D0D0D"/>
                    </a:solidFill>
                    <a:highlight>
                      <a:srgbClr val="FFFFFF"/>
                    </a:highlight>
                    <a:latin typeface="Cambria Math" panose="02040503050406030204" pitchFamily="18" charset="0"/>
                  </a:rPr>
                  <a:t> </a:t>
                </a:r>
                <a:r>
                  <a:rPr lang="en-GB" sz="1400" dirty="0">
                    <a:solidFill>
                      <a:srgbClr val="0D0D0D"/>
                    </a:solidFill>
                    <a:highlight>
                      <a:srgbClr val="FFFFFF"/>
                    </a:highlight>
                    <a:latin typeface="Cambria Math" panose="02040503050406030204" pitchFamily="18" charset="0"/>
                  </a:rPr>
                  <a:t>Original Length</a:t>
                </a:r>
                <a:endParaRPr lang="el-GR" sz="1400" dirty="0">
                  <a:solidFill>
                    <a:srgbClr val="0D0D0D"/>
                  </a:solidFill>
                  <a:highlight>
                    <a:srgbClr val="FFFFFF"/>
                  </a:highlight>
                  <a:latin typeface="Cambria Math" panose="02040503050406030204" pitchFamily="18" charset="0"/>
                </a:endParaRPr>
              </a:p>
              <a:p>
                <a:pPr marL="0" indent="0">
                  <a:buNone/>
                </a:pPr>
                <a:r>
                  <a:rPr lang="en-GB" sz="1400" dirty="0">
                    <a:solidFill>
                      <a:srgbClr val="0D0D0D"/>
                    </a:solidFill>
                    <a:highlight>
                      <a:srgbClr val="FFFFFF"/>
                    </a:highlight>
                    <a:latin typeface="Cambria Math" panose="02040503050406030204" pitchFamily="18" charset="0"/>
                  </a:rPr>
                  <a:t>Elongation</a:t>
                </a:r>
                <a:r>
                  <a:rPr lang="el-GR" sz="1400" dirty="0">
                    <a:solidFill>
                      <a:srgbClr val="0D0D0D"/>
                    </a:solidFill>
                    <a:highlight>
                      <a:srgbClr val="FFFFFF"/>
                    </a:highlight>
                    <a:latin typeface="Cambria Math" panose="02040503050406030204" pitchFamily="18" charset="0"/>
                  </a:rPr>
                  <a:t>= </a:t>
                </a:r>
                <a14:m>
                  <m:oMath xmlns:m="http://schemas.openxmlformats.org/officeDocument/2006/math">
                    <m:r>
                      <a:rPr lang="el-GR" sz="1400" i="1" smtClean="0">
                        <a:solidFill>
                          <a:srgbClr val="0D0D0D"/>
                        </a:solidFill>
                        <a:highlight>
                          <a:srgbClr val="FFFFFF"/>
                        </a:highlight>
                        <a:latin typeface="Cambria Math" panose="02040503050406030204" pitchFamily="18" charset="0"/>
                      </a:rPr>
                      <m:t>12</m:t>
                    </m:r>
                    <m:r>
                      <a:rPr lang="el-GR" sz="1400" b="0" i="1" smtClean="0">
                        <a:solidFill>
                          <a:srgbClr val="0D0D0D"/>
                        </a:solidFill>
                        <a:highlight>
                          <a:srgbClr val="FFFFFF"/>
                        </a:highlight>
                        <a:latin typeface="Cambria Math" panose="02040503050406030204" pitchFamily="18" charset="0"/>
                      </a:rPr>
                      <m:t>73</m:t>
                    </m:r>
                    <m:r>
                      <a:rPr lang="el-GR" sz="1400" i="1" smtClean="0">
                        <a:solidFill>
                          <a:srgbClr val="0D0D0D"/>
                        </a:solidFill>
                        <a:highlight>
                          <a:srgbClr val="FFFFFF"/>
                        </a:highlight>
                        <a:latin typeface="Cambria Math" panose="02040503050406030204" pitchFamily="18" charset="0"/>
                      </a:rPr>
                      <m:t>⋅</m:t>
                    </m:r>
                    <m:sSup>
                      <m:sSupPr>
                        <m:ctrlPr>
                          <a:rPr lang="el-GR" sz="1400" i="1" smtClean="0">
                            <a:solidFill>
                              <a:srgbClr val="0D0D0D"/>
                            </a:solidFill>
                            <a:highlight>
                              <a:srgbClr val="FFFFFF"/>
                            </a:highlight>
                            <a:latin typeface="Cambria Math" panose="02040503050406030204" pitchFamily="18" charset="0"/>
                          </a:rPr>
                        </m:ctrlPr>
                      </m:sSupPr>
                      <m:e>
                        <m:r>
                          <a:rPr lang="el-GR" sz="1400" i="1" smtClean="0">
                            <a:solidFill>
                              <a:srgbClr val="0D0D0D"/>
                            </a:solidFill>
                            <a:highlight>
                              <a:srgbClr val="FFFFFF"/>
                            </a:highlight>
                            <a:latin typeface="Cambria Math" panose="02040503050406030204" pitchFamily="18" charset="0"/>
                          </a:rPr>
                          <m:t>10</m:t>
                        </m:r>
                      </m:e>
                      <m:sup>
                        <m:r>
                          <a:rPr lang="el-GR" sz="1400" i="1" smtClean="0">
                            <a:solidFill>
                              <a:srgbClr val="0D0D0D"/>
                            </a:solidFill>
                            <a:highlight>
                              <a:srgbClr val="FFFFFF"/>
                            </a:highlight>
                            <a:latin typeface="Cambria Math" panose="02040503050406030204" pitchFamily="18" charset="0"/>
                          </a:rPr>
                          <m:t>−3</m:t>
                        </m:r>
                      </m:sup>
                    </m:sSup>
                    <m:r>
                      <a:rPr lang="el-GR" sz="1400" i="1" smtClean="0">
                        <a:solidFill>
                          <a:srgbClr val="0D0D0D"/>
                        </a:solidFill>
                        <a:highlight>
                          <a:srgbClr val="FFFFFF"/>
                        </a:highlight>
                        <a:latin typeface="Cambria Math" panose="02040503050406030204" pitchFamily="18" charset="0"/>
                      </a:rPr>
                      <m:t>⋅</m:t>
                    </m:r>
                    <m:sSup>
                      <m:sSupPr>
                        <m:ctrlPr>
                          <a:rPr lang="el-GR" sz="1400" i="1" smtClean="0">
                            <a:solidFill>
                              <a:srgbClr val="0D0D0D"/>
                            </a:solidFill>
                            <a:highlight>
                              <a:srgbClr val="FFFFFF"/>
                            </a:highlight>
                            <a:latin typeface="Cambria Math" panose="02040503050406030204" pitchFamily="18" charset="0"/>
                          </a:rPr>
                        </m:ctrlPr>
                      </m:sSupPr>
                      <m:e>
                        <m:r>
                          <a:rPr lang="el-GR" sz="1400" i="1" smtClean="0">
                            <a:solidFill>
                              <a:srgbClr val="0D0D0D"/>
                            </a:solidFill>
                            <a:highlight>
                              <a:srgbClr val="FFFFFF"/>
                            </a:highlight>
                            <a:latin typeface="Cambria Math" panose="02040503050406030204" pitchFamily="18" charset="0"/>
                          </a:rPr>
                          <m:t>10</m:t>
                        </m:r>
                      </m:e>
                      <m:sup>
                        <m:r>
                          <a:rPr lang="el-GR" sz="1400" i="1" smtClean="0">
                            <a:solidFill>
                              <a:srgbClr val="0D0D0D"/>
                            </a:solidFill>
                            <a:highlight>
                              <a:srgbClr val="FFFFFF"/>
                            </a:highlight>
                            <a:latin typeface="Cambria Math" panose="02040503050406030204" pitchFamily="18" charset="0"/>
                          </a:rPr>
                          <m:t>3</m:t>
                        </m:r>
                      </m:sup>
                    </m:sSup>
                  </m:oMath>
                </a14:m>
                <a:r>
                  <a:rPr lang="el-GR" sz="1400" dirty="0">
                    <a:solidFill>
                      <a:srgbClr val="0D0D0D"/>
                    </a:solidFill>
                    <a:highlight>
                      <a:srgbClr val="FFFFFF"/>
                    </a:highlight>
                    <a:latin typeface="Cambria Math" panose="02040503050406030204" pitchFamily="18" charset="0"/>
                  </a:rPr>
                  <a:t>= 1273</a:t>
                </a:r>
                <a:r>
                  <a:rPr lang="en-GB" sz="1400" dirty="0">
                    <a:solidFill>
                      <a:srgbClr val="0D0D0D"/>
                    </a:solidFill>
                    <a:highlight>
                      <a:srgbClr val="FFFFFF"/>
                    </a:highlight>
                    <a:latin typeface="Cambria Math" panose="02040503050406030204" pitchFamily="18" charset="0"/>
                  </a:rPr>
                  <a:t>mm.</a:t>
                </a:r>
              </a:p>
              <a:p>
                <a:pPr marL="0" indent="0">
                  <a:buNone/>
                </a:pPr>
                <a:r>
                  <a:rPr lang="en-GB" sz="1400" dirty="0">
                    <a:solidFill>
                      <a:srgbClr val="0D0D0D"/>
                    </a:solidFill>
                    <a:highlight>
                      <a:srgbClr val="FFFFFF"/>
                    </a:highlight>
                    <a:latin typeface="Cambria Math" panose="02040503050406030204" pitchFamily="18" charset="0"/>
                  </a:rPr>
                  <a:t>So, the elongation of the steel rod under the given tensile force is approximately 1.273 mm.</a:t>
                </a:r>
                <a:endParaRPr lang="el-GR" sz="1400" dirty="0">
                  <a:solidFill>
                    <a:srgbClr val="0D0D0D"/>
                  </a:solidFill>
                  <a:highlight>
                    <a:srgbClr val="FFFFFF"/>
                  </a:highlight>
                  <a:latin typeface="Cambria Math" panose="02040503050406030204" pitchFamily="18" charset="0"/>
                </a:endParaRPr>
              </a:p>
              <a:p>
                <a:pPr marL="0" indent="0">
                  <a:buNone/>
                </a:pPr>
                <a:endParaRPr lang="en-GB" sz="1400" dirty="0">
                  <a:solidFill>
                    <a:srgbClr val="0D0D0D"/>
                  </a:solidFill>
                  <a:highlight>
                    <a:srgbClr val="FFFFFF"/>
                  </a:highlight>
                  <a:latin typeface="Cambria Math" panose="02040503050406030204" pitchFamily="18" charset="0"/>
                </a:endParaRPr>
              </a:p>
            </p:txBody>
          </p:sp>
        </mc:Choice>
        <mc:Fallback>
          <p:sp>
            <p:nvSpPr>
              <p:cNvPr id="3" name="Content Placeholder 2">
                <a:extLst>
                  <a:ext uri="{FF2B5EF4-FFF2-40B4-BE49-F238E27FC236}">
                    <a16:creationId xmlns:a16="http://schemas.microsoft.com/office/drawing/2014/main" id="{3C77931F-D70A-C1F6-7A51-B0120FFE1E88}"/>
                  </a:ext>
                </a:extLst>
              </p:cNvPr>
              <p:cNvSpPr>
                <a:spLocks noGrp="1" noRot="1" noChangeAspect="1" noMove="1" noResize="1" noEditPoints="1" noAdjustHandles="1" noChangeArrowheads="1" noChangeShapeType="1" noTextEdit="1"/>
              </p:cNvSpPr>
              <p:nvPr>
                <p:ph idx="1"/>
              </p:nvPr>
            </p:nvSpPr>
            <p:spPr>
              <a:xfrm>
                <a:off x="4572001" y="2201958"/>
                <a:ext cx="6781800" cy="3900730"/>
              </a:xfrm>
              <a:blipFill>
                <a:blip r:embed="rId3"/>
                <a:stretch>
                  <a:fillRect l="-270" t="-1563"/>
                </a:stretch>
              </a:blipFill>
            </p:spPr>
            <p:txBody>
              <a:bodyPr/>
              <a:lstStyle/>
              <a:p>
                <a:r>
                  <a:rPr lang="en-GB">
                    <a:noFill/>
                  </a:rPr>
                  <a:t> </a:t>
                </a:r>
              </a:p>
            </p:txBody>
          </p:sp>
        </mc:Fallback>
      </mc:AlternateContent>
      <p:pic>
        <p:nvPicPr>
          <p:cNvPr id="4" name="Picture 3">
            <a:extLst>
              <a:ext uri="{FF2B5EF4-FFF2-40B4-BE49-F238E27FC236}">
                <a16:creationId xmlns:a16="http://schemas.microsoft.com/office/drawing/2014/main" id="{BAEC5744-EC5F-9C61-6090-738CA3B2DCBE}"/>
              </a:ext>
            </a:extLst>
          </p:cNvPr>
          <p:cNvPicPr>
            <a:picLocks noChangeAspect="1"/>
          </p:cNvPicPr>
          <p:nvPr/>
        </p:nvPicPr>
        <p:blipFill>
          <a:blip r:embed="rId4"/>
          <a:stretch>
            <a:fillRect/>
          </a:stretch>
        </p:blipFill>
        <p:spPr>
          <a:xfrm>
            <a:off x="9342254" y="0"/>
            <a:ext cx="2828789" cy="621846"/>
          </a:xfrm>
          <a:prstGeom prst="rect">
            <a:avLst/>
          </a:prstGeom>
        </p:spPr>
      </p:pic>
      <p:pic>
        <p:nvPicPr>
          <p:cNvPr id="6" name="Picture 5">
            <a:extLst>
              <a:ext uri="{FF2B5EF4-FFF2-40B4-BE49-F238E27FC236}">
                <a16:creationId xmlns:a16="http://schemas.microsoft.com/office/drawing/2014/main" id="{ABE20E95-DE49-6431-5F7C-535F72849DE9}"/>
              </a:ext>
            </a:extLst>
          </p:cNvPr>
          <p:cNvPicPr>
            <a:picLocks noChangeAspect="1"/>
          </p:cNvPicPr>
          <p:nvPr/>
        </p:nvPicPr>
        <p:blipFill>
          <a:blip r:embed="rId5"/>
          <a:stretch>
            <a:fillRect/>
          </a:stretch>
        </p:blipFill>
        <p:spPr>
          <a:xfrm>
            <a:off x="10174029" y="6256256"/>
            <a:ext cx="2017951" cy="579170"/>
          </a:xfrm>
          <a:prstGeom prst="rect">
            <a:avLst/>
          </a:prstGeom>
        </p:spPr>
      </p:pic>
    </p:spTree>
    <p:extLst>
      <p:ext uri="{BB962C8B-B14F-4D97-AF65-F5344CB8AC3E}">
        <p14:creationId xmlns:p14="http://schemas.microsoft.com/office/powerpoint/2010/main" val="1487238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A6EF1-20F1-9A94-330D-183AA8D9F6F3}"/>
              </a:ext>
            </a:extLst>
          </p:cNvPr>
          <p:cNvSpPr>
            <a:spLocks noGrp="1"/>
          </p:cNvSpPr>
          <p:nvPr>
            <p:ph type="title"/>
          </p:nvPr>
        </p:nvSpPr>
        <p:spPr/>
        <p:txBody>
          <a:bodyPr/>
          <a:lstStyle/>
          <a:p>
            <a:r>
              <a:rPr lang="en-GB" dirty="0"/>
              <a:t>References</a:t>
            </a:r>
          </a:p>
        </p:txBody>
      </p:sp>
      <p:sp>
        <p:nvSpPr>
          <p:cNvPr id="3" name="Content Placeholder 2">
            <a:extLst>
              <a:ext uri="{FF2B5EF4-FFF2-40B4-BE49-F238E27FC236}">
                <a16:creationId xmlns:a16="http://schemas.microsoft.com/office/drawing/2014/main" id="{5464A033-F31D-6DFE-6EE5-80D4EC03C0BA}"/>
              </a:ext>
            </a:extLst>
          </p:cNvPr>
          <p:cNvSpPr>
            <a:spLocks noGrp="1"/>
          </p:cNvSpPr>
          <p:nvPr>
            <p:ph idx="1"/>
          </p:nvPr>
        </p:nvSpPr>
        <p:spPr/>
        <p:txBody>
          <a:bodyPr/>
          <a:lstStyle/>
          <a:p>
            <a:pPr marL="0" indent="0">
              <a:buNone/>
            </a:pPr>
            <a:r>
              <a:rPr lang="en-GB" sz="1800" i="1" kern="100" dirty="0">
                <a:effectLst/>
                <a:latin typeface="Aptos" panose="020B0004020202020204" pitchFamily="34" charset="0"/>
                <a:ea typeface="Aptos" panose="020B0004020202020204" pitchFamily="34" charset="0"/>
                <a:cs typeface="Times New Roman" panose="02020603050405020304" pitchFamily="18" charset="0"/>
              </a:rPr>
              <a:t>Deformation</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(n.d.). Retrieved from Wikipedia, the free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encyclopedia</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r>
              <a:rPr lang="en-GB" sz="1800" kern="100" dirty="0">
                <a:effectLst/>
                <a:latin typeface="Aptos" panose="020B0004020202020204" pitchFamily="34" charset="0"/>
                <a:ea typeface="Aptos" panose="020B0004020202020204" pitchFamily="34" charset="0"/>
                <a:cs typeface="Times New Roman" panose="02020603050405020304" pitchFamily="18" charset="0"/>
                <a:hlinkClick r:id="rId2"/>
              </a:rPr>
              <a:t>https://en.wikipedia.org/wiki/Deformation_(engineering)</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GB" sz="1800" i="1" kern="100" dirty="0">
                <a:effectLst/>
                <a:latin typeface="Aptos" panose="020B0004020202020204" pitchFamily="34" charset="0"/>
                <a:ea typeface="Aptos" panose="020B0004020202020204" pitchFamily="34" charset="0"/>
                <a:cs typeface="Times New Roman" panose="02020603050405020304" pitchFamily="18" charset="0"/>
              </a:rPr>
              <a:t>Deformation</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(n.d.). Retrieved from ChemEurope.com: </a:t>
            </a:r>
            <a:r>
              <a:rPr lang="en-GB" sz="1800" kern="100" dirty="0">
                <a:effectLst/>
                <a:latin typeface="Aptos" panose="020B0004020202020204" pitchFamily="34" charset="0"/>
                <a:ea typeface="Aptos" panose="020B0004020202020204" pitchFamily="34" charset="0"/>
                <a:cs typeface="Times New Roman" panose="02020603050405020304" pitchFamily="18" charset="0"/>
                <a:hlinkClick r:id="rId3"/>
              </a:rPr>
              <a:t>https://www.chemeurope.com/en/encyclopedia/Deformation.html</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GB" sz="1800" i="1" kern="100" dirty="0">
                <a:effectLst/>
                <a:latin typeface="Aptos" panose="020B0004020202020204" pitchFamily="34" charset="0"/>
                <a:ea typeface="Aptos" panose="020B0004020202020204" pitchFamily="34" charset="0"/>
                <a:cs typeface="Times New Roman" panose="02020603050405020304" pitchFamily="18" charset="0"/>
              </a:rPr>
              <a:t>Elasticity and Plasticity</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(n.d.). Retrieved from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openstax</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https://openstax.org/books/university-physics-volume-1/pages/12-4-elasticity-and-plasticity</a:t>
            </a:r>
          </a:p>
          <a:p>
            <a:pPr marL="0" indent="0">
              <a:buNone/>
            </a:pPr>
            <a:r>
              <a:rPr lang="en-GB" sz="1800" i="1" kern="100" dirty="0">
                <a:effectLst/>
                <a:latin typeface="Aptos" panose="020B0004020202020204" pitchFamily="34" charset="0"/>
                <a:ea typeface="Aptos" panose="020B0004020202020204" pitchFamily="34" charset="0"/>
                <a:cs typeface="Times New Roman" panose="02020603050405020304" pitchFamily="18" charset="0"/>
              </a:rPr>
              <a:t>Modes deformation.</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(2008, December 12 ). Retrieved from https://commons.wikimedia.org/wiki/File:Modes_deformation.svg</a:t>
            </a:r>
          </a:p>
          <a:p>
            <a:pPr marL="0" indent="0">
              <a:buNone/>
            </a:pPr>
            <a:endParaRPr lang="en-GB" dirty="0"/>
          </a:p>
        </p:txBody>
      </p:sp>
      <p:pic>
        <p:nvPicPr>
          <p:cNvPr id="4" name="Picture 3">
            <a:extLst>
              <a:ext uri="{FF2B5EF4-FFF2-40B4-BE49-F238E27FC236}">
                <a16:creationId xmlns:a16="http://schemas.microsoft.com/office/drawing/2014/main" id="{8D619B18-E156-4A87-E8C6-37DCF37494F3}"/>
              </a:ext>
            </a:extLst>
          </p:cNvPr>
          <p:cNvPicPr>
            <a:picLocks noChangeAspect="1"/>
          </p:cNvPicPr>
          <p:nvPr/>
        </p:nvPicPr>
        <p:blipFill>
          <a:blip r:embed="rId4"/>
          <a:stretch>
            <a:fillRect/>
          </a:stretch>
        </p:blipFill>
        <p:spPr>
          <a:xfrm>
            <a:off x="9342254" y="0"/>
            <a:ext cx="2828789" cy="621846"/>
          </a:xfrm>
          <a:prstGeom prst="rect">
            <a:avLst/>
          </a:prstGeom>
        </p:spPr>
      </p:pic>
      <p:pic>
        <p:nvPicPr>
          <p:cNvPr id="5" name="Picture 4">
            <a:extLst>
              <a:ext uri="{FF2B5EF4-FFF2-40B4-BE49-F238E27FC236}">
                <a16:creationId xmlns:a16="http://schemas.microsoft.com/office/drawing/2014/main" id="{66F5D8C1-8AF5-4959-F9C9-A216E60BE2BC}"/>
              </a:ext>
            </a:extLst>
          </p:cNvPr>
          <p:cNvPicPr>
            <a:picLocks noChangeAspect="1"/>
          </p:cNvPicPr>
          <p:nvPr/>
        </p:nvPicPr>
        <p:blipFill>
          <a:blip r:embed="rId5"/>
          <a:stretch>
            <a:fillRect/>
          </a:stretch>
        </p:blipFill>
        <p:spPr>
          <a:xfrm>
            <a:off x="10174029" y="6256256"/>
            <a:ext cx="2017951" cy="579170"/>
          </a:xfrm>
          <a:prstGeom prst="rect">
            <a:avLst/>
          </a:prstGeom>
        </p:spPr>
      </p:pic>
    </p:spTree>
    <p:extLst>
      <p:ext uri="{BB962C8B-B14F-4D97-AF65-F5344CB8AC3E}">
        <p14:creationId xmlns:p14="http://schemas.microsoft.com/office/powerpoint/2010/main" val="22369203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103</TotalTime>
  <Words>1208</Words>
  <Application>Microsoft Office PowerPoint</Application>
  <PresentationFormat>Widescreen</PresentationFormat>
  <Paragraphs>59</Paragraphs>
  <Slides>11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Aptos</vt:lpstr>
      <vt:lpstr>Aptos Display</vt:lpstr>
      <vt:lpstr>Arial</vt:lpstr>
      <vt:lpstr>Calibri</vt:lpstr>
      <vt:lpstr>Cambria Math</vt:lpstr>
      <vt:lpstr>KaTeX_Main</vt:lpstr>
      <vt:lpstr>KaTeX_Math</vt:lpstr>
      <vt:lpstr>ui-sans-serif</vt:lpstr>
      <vt:lpstr>Office Theme</vt:lpstr>
      <vt:lpstr>PowerPoint Presentation</vt:lpstr>
      <vt:lpstr>Deformation </vt:lpstr>
      <vt:lpstr>Types of deformation</vt:lpstr>
      <vt:lpstr>Elastic deformation</vt:lpstr>
      <vt:lpstr>Elastic deformation</vt:lpstr>
      <vt:lpstr>Plastic deformation</vt:lpstr>
      <vt:lpstr>Plastic deformation</vt:lpstr>
      <vt:lpstr>Example:</vt:lpstr>
      <vt:lpstr>Solution:</vt:lpstr>
      <vt:lpstr>Solution: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Vanidis</dc:creator>
  <cp:lastModifiedBy>John Vanidis</cp:lastModifiedBy>
  <cp:revision>3</cp:revision>
  <dcterms:created xsi:type="dcterms:W3CDTF">2024-05-21T14:39:08Z</dcterms:created>
  <dcterms:modified xsi:type="dcterms:W3CDTF">2024-05-28T13:24:58Z</dcterms:modified>
</cp:coreProperties>
</file>