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Play"/>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h2+oSSz7vOqJWpD/D7weTc8hbB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5314C8C-02A6-4C2A-831A-D179835CC472}">
  <a:tblStyle styleId="{05314C8C-02A6-4C2A-831A-D179835CC47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bold.fntdata"/><Relationship Id="rId16" Type="http://schemas.openxmlformats.org/officeDocument/2006/relationships/font" Target="fonts/Play-regular.fntdata"/><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0"/>
          <p:cNvSpPr/>
          <p:nvPr>
            <p:ph idx="2" type="pic"/>
          </p:nvPr>
        </p:nvSpPr>
        <p:spPr>
          <a:xfrm>
            <a:off x="5183188" y="987425"/>
            <a:ext cx="6172200" cy="4873625"/>
          </a:xfrm>
          <a:prstGeom prst="rect">
            <a:avLst/>
          </a:prstGeom>
          <a:noFill/>
          <a:ln>
            <a:noFill/>
          </a:ln>
        </p:spPr>
      </p:sp>
      <p:sp>
        <p:nvSpPr>
          <p:cNvPr id="64" name="Google Shape;64;p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khanacademy.org/science/physics/torque-angular-momentum/torque-tutorial/a/torque" TargetMode="External"/><Relationship Id="rId4" Type="http://schemas.openxmlformats.org/officeDocument/2006/relationships/hyperlink" Target="https://www.physics.uoguelph.ca/torque-and-rotational-motion-tutorial" TargetMode="External"/><Relationship Id="rId9" Type="http://schemas.openxmlformats.org/officeDocument/2006/relationships/image" Target="../media/image9.png"/><Relationship Id="rId5" Type="http://schemas.openxmlformats.org/officeDocument/2006/relationships/hyperlink" Target="https://phys.libretexts.org/Bookshelves/University_Physics/University_Physics_(OpenStax)/Book%3A_University_Physics_I_-_Mechanics_Sound_Oscillations_and_Waves_(OpenStax)/10%3A_Fixed-Axis_Rotation__Introduction/10.07%3A_Torque" TargetMode="External"/><Relationship Id="rId6" Type="http://schemas.openxmlformats.org/officeDocument/2006/relationships/hyperlink" Target="https://en.wikipedia.org/wiki/Torque" TargetMode="External"/><Relationship Id="rId7" Type="http://schemas.openxmlformats.org/officeDocument/2006/relationships/hyperlink" Target="https://commons.wikimedia.org/wiki/File:Cross-product-right-hand_rule.svg" TargetMode="External"/><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5" name="Google Shape;85;p1"/>
          <p:cNvSpPr/>
          <p:nvPr/>
        </p:nvSpPr>
        <p:spPr>
          <a:xfrm>
            <a:off x="477012" y="480060"/>
            <a:ext cx="11237976" cy="5897880"/>
          </a:xfrm>
          <a:prstGeom prst="rect">
            <a:avLst/>
          </a:prstGeom>
          <a:solidFill>
            <a:srgbClr val="FFFFFF"/>
          </a:solidFill>
          <a:ln>
            <a:noFill/>
          </a:ln>
          <a:effectLst>
            <a:outerShdw blurRad="63500" rotWithShape="0" algn="t" dir="5400000" dist="17780">
              <a:srgbClr val="000000">
                <a:alpha val="4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6" name="Google Shape;86;p1"/>
          <p:cNvSpPr/>
          <p:nvPr/>
        </p:nvSpPr>
        <p:spPr>
          <a:xfrm>
            <a:off x="11118533" y="918266"/>
            <a:ext cx="706127" cy="5863534"/>
          </a:xfrm>
          <a:custGeom>
            <a:rect b="b" l="l" r="r" t="t"/>
            <a:pathLst>
              <a:path extrusionOk="0" h="2447" w="414">
                <a:moveTo>
                  <a:pt x="414" y="2447"/>
                </a:moveTo>
                <a:lnTo>
                  <a:pt x="0" y="2247"/>
                </a:lnTo>
                <a:lnTo>
                  <a:pt x="0" y="0"/>
                </a:lnTo>
                <a:lnTo>
                  <a:pt x="414" y="200"/>
                </a:lnTo>
                <a:lnTo>
                  <a:pt x="414" y="2447"/>
                </a:lnTo>
                <a:close/>
              </a:path>
            </a:pathLst>
          </a:custGeom>
          <a:solidFill>
            <a:srgbClr val="0F486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 name="Google Shape;87;p1"/>
          <p:cNvSpPr/>
          <p:nvPr/>
        </p:nvSpPr>
        <p:spPr>
          <a:xfrm>
            <a:off x="11117879" y="643467"/>
            <a:ext cx="420307" cy="5668919"/>
          </a:xfrm>
          <a:custGeom>
            <a:rect b="b" l="l" r="r" t="t"/>
            <a:pathLst>
              <a:path extrusionOk="0" h="2358" w="209">
                <a:moveTo>
                  <a:pt x="209" y="2246"/>
                </a:moveTo>
                <a:lnTo>
                  <a:pt x="0" y="2358"/>
                </a:lnTo>
                <a:lnTo>
                  <a:pt x="0" y="111"/>
                </a:lnTo>
                <a:lnTo>
                  <a:pt x="209" y="0"/>
                </a:lnTo>
                <a:lnTo>
                  <a:pt x="209" y="2246"/>
                </a:lnTo>
                <a:close/>
              </a:path>
            </a:pathLst>
          </a:custGeom>
          <a:solidFill>
            <a:srgbClr val="0A30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8" name="Google Shape;88;p1"/>
          <p:cNvSpPr/>
          <p:nvPr/>
        </p:nvSpPr>
        <p:spPr>
          <a:xfrm>
            <a:off x="638387" y="643467"/>
            <a:ext cx="10933503" cy="5391944"/>
          </a:xfrm>
          <a:prstGeom prst="rect">
            <a:avLst/>
          </a:prstGeom>
          <a:solidFill>
            <a:srgbClr val="FFFFFF"/>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A close-up of a black text&#10;&#10;Description automatically generated" id="89" name="Google Shape;89;p1"/>
          <p:cNvPicPr preferRelativeResize="0"/>
          <p:nvPr/>
        </p:nvPicPr>
        <p:blipFill rotWithShape="1">
          <a:blip r:embed="rId3">
            <a:alphaModFix/>
          </a:blip>
          <a:srcRect b="0" l="0" r="0" t="0"/>
          <a:stretch/>
        </p:blipFill>
        <p:spPr>
          <a:xfrm>
            <a:off x="2506046" y="643467"/>
            <a:ext cx="2022955" cy="445050"/>
          </a:xfrm>
          <a:prstGeom prst="rect">
            <a:avLst/>
          </a:prstGeom>
          <a:noFill/>
          <a:ln>
            <a:noFill/>
          </a:ln>
        </p:spPr>
      </p:pic>
      <p:pic>
        <p:nvPicPr>
          <p:cNvPr descr="A close-up of a logo&#10;&#10;Description automatically generated" id="90" name="Google Shape;90;p1"/>
          <p:cNvPicPr preferRelativeResize="0"/>
          <p:nvPr/>
        </p:nvPicPr>
        <p:blipFill rotWithShape="1">
          <a:blip r:embed="rId4">
            <a:alphaModFix/>
          </a:blip>
          <a:srcRect b="0" l="0" r="0" t="0"/>
          <a:stretch/>
        </p:blipFill>
        <p:spPr>
          <a:xfrm>
            <a:off x="2359319" y="5732542"/>
            <a:ext cx="1675115" cy="481991"/>
          </a:xfrm>
          <a:prstGeom prst="rect">
            <a:avLst/>
          </a:prstGeom>
          <a:noFill/>
          <a:ln>
            <a:noFill/>
          </a:ln>
        </p:spPr>
      </p:pic>
      <p:graphicFrame>
        <p:nvGraphicFramePr>
          <p:cNvPr id="91" name="Google Shape;91;p1"/>
          <p:cNvGraphicFramePr/>
          <p:nvPr/>
        </p:nvGraphicFramePr>
        <p:xfrm>
          <a:off x="4235090" y="1774951"/>
          <a:ext cx="3000000" cy="3000000"/>
        </p:xfrm>
        <a:graphic>
          <a:graphicData uri="http://schemas.openxmlformats.org/drawingml/2006/table">
            <a:tbl>
              <a:tblPr>
                <a:noFill/>
                <a:tableStyleId>{05314C8C-02A6-4C2A-831A-D179835CC472}</a:tableStyleId>
              </a:tblPr>
              <a:tblGrid>
                <a:gridCol w="1953375"/>
                <a:gridCol w="4794350"/>
              </a:tblGrid>
              <a:tr h="575375">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Field</a:t>
                      </a:r>
                      <a:endParaRPr sz="1800" u="none" cap="none" strike="noStrike"/>
                    </a:p>
                  </a:txBody>
                  <a:tcPr marT="45725" marB="45725" marR="68575" marL="68575">
                    <a:solidFill>
                      <a:srgbClr val="FFFF00"/>
                    </a:solidFill>
                  </a:tcPr>
                </a:tc>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Mechanics</a:t>
                      </a:r>
                      <a:endParaRPr b="1" i="1" sz="3600" u="none" cap="none" strike="noStrike">
                        <a:solidFill>
                          <a:srgbClr val="000000"/>
                        </a:solidFill>
                        <a:latin typeface="Calibri"/>
                        <a:ea typeface="Calibri"/>
                        <a:cs typeface="Calibri"/>
                        <a:sym typeface="Calibri"/>
                      </a:endParaRPr>
                    </a:p>
                  </a:txBody>
                  <a:tcPr marT="45725" marB="45725" marR="68575" marL="68575">
                    <a:solidFill>
                      <a:srgbClr val="FFFF00"/>
                    </a:solidFill>
                  </a:tcPr>
                </a:tc>
              </a:tr>
              <a:tr h="529100">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Chapter</a:t>
                      </a:r>
                      <a:endParaRPr sz="1800" u="none" cap="none" strike="noStrike"/>
                    </a:p>
                  </a:txBody>
                  <a:tcPr marT="45725" marB="45725" marR="68575" marL="68575">
                    <a:solidFill>
                      <a:srgbClr val="92D050"/>
                    </a:solidFill>
                  </a:tcPr>
                </a:tc>
                <a:tc>
                  <a:txBody>
                    <a:bodyPr/>
                    <a:lstStyle/>
                    <a:p>
                      <a:pPr indent="0" lvl="0" marL="0" marR="0" rtl="0" algn="l">
                        <a:spcBef>
                          <a:spcPts val="0"/>
                        </a:spcBef>
                        <a:spcAft>
                          <a:spcPts val="0"/>
                        </a:spcAft>
                        <a:buClr>
                          <a:schemeClr val="dk1"/>
                        </a:buClr>
                        <a:buSzPts val="1100"/>
                        <a:buFont typeface="Arial"/>
                        <a:buNone/>
                      </a:pPr>
                      <a:r>
                        <a:rPr b="1" lang="en-GB" sz="3600" u="none" cap="none" strike="noStrike">
                          <a:solidFill>
                            <a:srgbClr val="000000"/>
                          </a:solidFill>
                        </a:rPr>
                        <a:t>Fundamental Engineering Concepts</a:t>
                      </a:r>
                      <a:endParaRPr b="1" i="1" sz="3600" u="none" cap="none" strike="noStrike">
                        <a:solidFill>
                          <a:srgbClr val="000000"/>
                        </a:solidFill>
                        <a:latin typeface="Calibri"/>
                        <a:ea typeface="Calibri"/>
                        <a:cs typeface="Calibri"/>
                        <a:sym typeface="Calibri"/>
                      </a:endParaRPr>
                    </a:p>
                  </a:txBody>
                  <a:tcPr marT="45725" marB="45725" marR="68575" marL="68575">
                    <a:solidFill>
                      <a:srgbClr val="92D050"/>
                    </a:solidFill>
                  </a:tcPr>
                </a:tc>
              </a:tr>
              <a:tr h="1436100">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Subtitle</a:t>
                      </a:r>
                      <a:endParaRPr sz="1800" u="none" cap="none" strike="noStrike"/>
                    </a:p>
                  </a:txBody>
                  <a:tcPr marT="45725" marB="45725" marR="68575" marL="68575">
                    <a:solidFill>
                      <a:srgbClr val="FFC000"/>
                    </a:solidFill>
                  </a:tcPr>
                </a:tc>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Moment of Force</a:t>
                      </a:r>
                      <a:br>
                        <a:rPr b="1" lang="en-GB" sz="3600" u="none" cap="none" strike="noStrike">
                          <a:solidFill>
                            <a:srgbClr val="000000"/>
                          </a:solidFill>
                        </a:rPr>
                      </a:br>
                      <a:endParaRPr b="1" i="1" sz="3600" u="none" cap="none" strike="noStrike">
                        <a:solidFill>
                          <a:srgbClr val="000000"/>
                        </a:solidFill>
                        <a:latin typeface="Calibri"/>
                        <a:ea typeface="Calibri"/>
                        <a:cs typeface="Calibri"/>
                        <a:sym typeface="Calibri"/>
                      </a:endParaRPr>
                    </a:p>
                  </a:txBody>
                  <a:tcPr marT="45725" marB="45725" marR="68575" marL="68575">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 name="Shape 95"/>
        <p:cNvGrpSpPr/>
        <p:nvPr/>
      </p:nvGrpSpPr>
      <p:grpSpPr>
        <a:xfrm>
          <a:off x="0" y="0"/>
          <a:ext cx="0" cy="0"/>
          <a:chOff x="0" y="0"/>
          <a:chExt cx="0" cy="0"/>
        </a:xfrm>
      </p:grpSpPr>
      <p:sp>
        <p:nvSpPr>
          <p:cNvPr id="96" name="Google Shape;96;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 name="Google Shape;97;p2"/>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 name="Google Shape;98;p2"/>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9" name="Google Shape;99;p2"/>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0" name="Google Shape;100;p2"/>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 name="Google Shape;101;p2"/>
          <p:cNvSpPr txBox="1"/>
          <p:nvPr>
            <p:ph type="title"/>
          </p:nvPr>
        </p:nvSpPr>
        <p:spPr>
          <a:xfrm>
            <a:off x="3400118"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Moment of force:</a:t>
            </a:r>
            <a:endParaRPr/>
          </a:p>
        </p:txBody>
      </p:sp>
      <p:sp>
        <p:nvSpPr>
          <p:cNvPr id="102" name="Google Shape;102;p2"/>
          <p:cNvSpPr txBox="1"/>
          <p:nvPr>
            <p:ph idx="1" type="body"/>
          </p:nvPr>
        </p:nvSpPr>
        <p:spPr>
          <a:xfrm>
            <a:off x="2371114" y="2147277"/>
            <a:ext cx="7015317" cy="3683358"/>
          </a:xfrm>
          <a:prstGeom prst="rect">
            <a:avLst/>
          </a:prstGeom>
          <a:noFill/>
          <a:ln>
            <a:noFill/>
          </a:ln>
        </p:spPr>
        <p:txBody>
          <a:bodyPr anchorCtr="0" anchor="ctr" bIns="45700" lIns="91425" spcFirstLastPara="1" rIns="91425" wrap="square" tIns="45700">
            <a:normAutofit/>
          </a:bodyPr>
          <a:lstStyle/>
          <a:p>
            <a:pPr indent="-228600" lvl="0" marL="228600" rtl="0" algn="l">
              <a:lnSpc>
                <a:spcPct val="107000"/>
              </a:lnSpc>
              <a:spcBef>
                <a:spcPts val="0"/>
              </a:spcBef>
              <a:spcAft>
                <a:spcPts val="0"/>
              </a:spcAft>
              <a:buClr>
                <a:schemeClr val="dk1"/>
              </a:buClr>
              <a:buSzPts val="1800"/>
              <a:buChar char="•"/>
            </a:pPr>
            <a:r>
              <a:rPr b="1" lang="en-GB" sz="1800">
                <a:latin typeface="Arial"/>
                <a:ea typeface="Arial"/>
                <a:cs typeface="Arial"/>
                <a:sym typeface="Arial"/>
              </a:rPr>
              <a:t>Torque</a:t>
            </a:r>
            <a:r>
              <a:rPr lang="en-GB" sz="1800">
                <a:latin typeface="Arial"/>
                <a:ea typeface="Arial"/>
                <a:cs typeface="Arial"/>
                <a:sym typeface="Arial"/>
              </a:rPr>
              <a:t> is the rotating equivalent of linear force in physics and mechanics. Another name for it is the </a:t>
            </a:r>
            <a:r>
              <a:rPr b="1" lang="en-GB" sz="1800">
                <a:latin typeface="Arial"/>
                <a:ea typeface="Arial"/>
                <a:cs typeface="Arial"/>
                <a:sym typeface="Arial"/>
              </a:rPr>
              <a:t>moment of force</a:t>
            </a:r>
            <a:r>
              <a:rPr lang="en-GB" sz="1800">
                <a:latin typeface="Arial"/>
                <a:ea typeface="Arial"/>
                <a:cs typeface="Arial"/>
                <a:sym typeface="Arial"/>
              </a:rPr>
              <a:t>, which is frequently shortened to moment. The lowercase Greek letter tau, </a:t>
            </a:r>
            <a:r>
              <a:rPr b="1" lang="en-GB" sz="1800">
                <a:latin typeface="Arial"/>
                <a:ea typeface="Arial"/>
                <a:cs typeface="Arial"/>
                <a:sym typeface="Arial"/>
              </a:rPr>
              <a:t>τ</a:t>
            </a:r>
            <a:r>
              <a:rPr lang="en-GB" sz="1800">
                <a:latin typeface="Arial"/>
                <a:ea typeface="Arial"/>
                <a:cs typeface="Arial"/>
                <a:sym typeface="Arial"/>
              </a:rPr>
              <a:t> , is commonly used as the symbol for torque. The amount of torque that an object experiences when subjected to a force determines how much the thing rotates.</a:t>
            </a:r>
            <a:endParaRPr/>
          </a:p>
        </p:txBody>
      </p:sp>
      <p:pic>
        <p:nvPicPr>
          <p:cNvPr descr="A close-up of a black text&#10;&#10;Description automatically generated" id="103" name="Google Shape;103;p2"/>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04" name="Google Shape;104;p2"/>
          <p:cNvPicPr preferRelativeResize="0"/>
          <p:nvPr/>
        </p:nvPicPr>
        <p:blipFill rotWithShape="1">
          <a:blip r:embed="rId4">
            <a:alphaModFix/>
          </a:blip>
          <a:srcRect b="0" l="0" r="0" t="0"/>
          <a:stretch/>
        </p:blipFill>
        <p:spPr>
          <a:xfrm>
            <a:off x="-3" y="6380481"/>
            <a:ext cx="1675115" cy="4819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0" name="Google Shape;110;p3"/>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1" name="Google Shape;111;p3"/>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2" name="Google Shape;112;p3"/>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3" name="Google Shape;113;p3"/>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4" name="Google Shape;114;p3"/>
          <p:cNvSpPr txBox="1"/>
          <p:nvPr>
            <p:ph type="title"/>
          </p:nvPr>
        </p:nvSpPr>
        <p:spPr>
          <a:xfrm>
            <a:off x="3182894"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Characteristics of torque:</a:t>
            </a:r>
            <a:endParaRPr/>
          </a:p>
        </p:txBody>
      </p:sp>
      <p:sp>
        <p:nvSpPr>
          <p:cNvPr id="115" name="Google Shape;115;p3"/>
          <p:cNvSpPr txBox="1"/>
          <p:nvPr>
            <p:ph idx="1" type="body"/>
          </p:nvPr>
        </p:nvSpPr>
        <p:spPr>
          <a:xfrm>
            <a:off x="698492" y="1707819"/>
            <a:ext cx="10549611" cy="189378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GB" sz="1800">
                <a:latin typeface="Arial"/>
                <a:ea typeface="Arial"/>
                <a:cs typeface="Arial"/>
                <a:sym typeface="Arial"/>
              </a:rPr>
              <a:t>A vector quantity is torque. Torque has both </a:t>
            </a:r>
            <a:r>
              <a:rPr b="1" lang="en-GB" sz="1800">
                <a:latin typeface="Arial"/>
                <a:ea typeface="Arial"/>
                <a:cs typeface="Arial"/>
                <a:sym typeface="Arial"/>
              </a:rPr>
              <a:t>magnitude</a:t>
            </a:r>
            <a:r>
              <a:rPr lang="en-GB" sz="1800">
                <a:latin typeface="Arial"/>
                <a:ea typeface="Arial"/>
                <a:cs typeface="Arial"/>
                <a:sym typeface="Arial"/>
              </a:rPr>
              <a:t> and </a:t>
            </a:r>
            <a:r>
              <a:rPr b="1" lang="en-GB" sz="1800">
                <a:latin typeface="Arial"/>
                <a:ea typeface="Arial"/>
                <a:cs typeface="Arial"/>
                <a:sym typeface="Arial"/>
              </a:rPr>
              <a:t>direction</a:t>
            </a:r>
            <a:r>
              <a:rPr lang="en-GB" sz="1800">
                <a:latin typeface="Arial"/>
                <a:ea typeface="Arial"/>
                <a:cs typeface="Arial"/>
                <a:sym typeface="Arial"/>
              </a:rPr>
              <a:t>. The direction is perpendicular to the plane formed by the position and force vectors, determined by the right-hand rule.</a:t>
            </a:r>
            <a:endParaRPr sz="2000">
              <a:latin typeface="Arial"/>
              <a:ea typeface="Arial"/>
              <a:cs typeface="Arial"/>
              <a:sym typeface="Arial"/>
            </a:endParaRPr>
          </a:p>
        </p:txBody>
      </p:sp>
      <p:pic>
        <p:nvPicPr>
          <p:cNvPr descr="A close-up of a black text&#10;&#10;Description automatically generated" id="116" name="Google Shape;116;p3"/>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17" name="Google Shape;117;p3"/>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id="118" name="Google Shape;118;p3"/>
          <p:cNvPicPr preferRelativeResize="0"/>
          <p:nvPr/>
        </p:nvPicPr>
        <p:blipFill rotWithShape="1">
          <a:blip r:embed="rId5">
            <a:alphaModFix/>
          </a:blip>
          <a:srcRect b="0" l="0" r="0" t="0"/>
          <a:stretch/>
        </p:blipFill>
        <p:spPr>
          <a:xfrm>
            <a:off x="3637108" y="3711987"/>
            <a:ext cx="4478191" cy="26080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4" name="Google Shape;124;p4"/>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5" name="Google Shape;125;p4"/>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6" name="Google Shape;126;p4"/>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7" name="Google Shape;127;p4"/>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8" name="Google Shape;128;p4"/>
          <p:cNvSpPr txBox="1"/>
          <p:nvPr>
            <p:ph type="title"/>
          </p:nvPr>
        </p:nvSpPr>
        <p:spPr>
          <a:xfrm>
            <a:off x="3182894"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Characteristics of torque:</a:t>
            </a:r>
            <a:endParaRPr/>
          </a:p>
        </p:txBody>
      </p:sp>
      <p:sp>
        <p:nvSpPr>
          <p:cNvPr id="129" name="Google Shape;129;p4"/>
          <p:cNvSpPr txBox="1"/>
          <p:nvPr>
            <p:ph idx="1" type="body"/>
          </p:nvPr>
        </p:nvSpPr>
        <p:spPr>
          <a:xfrm>
            <a:off x="698492" y="1707819"/>
            <a:ext cx="10549611" cy="189378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GB" sz="1800">
                <a:latin typeface="Arial"/>
                <a:ea typeface="Arial"/>
                <a:cs typeface="Arial"/>
                <a:sym typeface="Arial"/>
              </a:rPr>
              <a:t>A vector quantity is torque. Torque has both </a:t>
            </a:r>
            <a:r>
              <a:rPr b="1" lang="en-GB" sz="1800">
                <a:latin typeface="Arial"/>
                <a:ea typeface="Arial"/>
                <a:cs typeface="Arial"/>
                <a:sym typeface="Arial"/>
              </a:rPr>
              <a:t>magnitude</a:t>
            </a:r>
            <a:r>
              <a:rPr lang="en-GB" sz="1800">
                <a:latin typeface="Arial"/>
                <a:ea typeface="Arial"/>
                <a:cs typeface="Arial"/>
                <a:sym typeface="Arial"/>
              </a:rPr>
              <a:t> and </a:t>
            </a:r>
            <a:r>
              <a:rPr b="1" lang="en-GB" sz="1800">
                <a:latin typeface="Arial"/>
                <a:ea typeface="Arial"/>
                <a:cs typeface="Arial"/>
                <a:sym typeface="Arial"/>
              </a:rPr>
              <a:t>direction</a:t>
            </a:r>
            <a:r>
              <a:rPr lang="en-GB" sz="1800">
                <a:latin typeface="Arial"/>
                <a:ea typeface="Arial"/>
                <a:cs typeface="Arial"/>
                <a:sym typeface="Arial"/>
              </a:rPr>
              <a:t>. The direction is perpendicular to the plane formed by the position and force vectors, determined by the right-hand rule.</a:t>
            </a:r>
            <a:endParaRPr sz="2000">
              <a:latin typeface="Arial"/>
              <a:ea typeface="Arial"/>
              <a:cs typeface="Arial"/>
              <a:sym typeface="Arial"/>
            </a:endParaRPr>
          </a:p>
        </p:txBody>
      </p:sp>
      <p:pic>
        <p:nvPicPr>
          <p:cNvPr descr="A close-up of a black text&#10;&#10;Description automatically generated" id="130" name="Google Shape;130;p4"/>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31" name="Google Shape;131;p4"/>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id="132" name="Google Shape;132;p4"/>
          <p:cNvPicPr preferRelativeResize="0"/>
          <p:nvPr/>
        </p:nvPicPr>
        <p:blipFill rotWithShape="1">
          <a:blip r:embed="rId5">
            <a:alphaModFix/>
          </a:blip>
          <a:srcRect b="0" l="0" r="0" t="0"/>
          <a:stretch/>
        </p:blipFill>
        <p:spPr>
          <a:xfrm>
            <a:off x="3637108" y="3711987"/>
            <a:ext cx="4478191" cy="26080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8" name="Google Shape;138;p5"/>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 name="Google Shape;139;p5"/>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0" name="Google Shape;140;p5"/>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1" name="Google Shape;141;p5"/>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2" name="Google Shape;142;p5"/>
          <p:cNvSpPr txBox="1"/>
          <p:nvPr>
            <p:ph type="title"/>
          </p:nvPr>
        </p:nvSpPr>
        <p:spPr>
          <a:xfrm>
            <a:off x="3400118"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Formula of torque:</a:t>
            </a:r>
            <a:endParaRPr/>
          </a:p>
        </p:txBody>
      </p:sp>
      <p:sp>
        <p:nvSpPr>
          <p:cNvPr id="143" name="Google Shape;143;p5"/>
          <p:cNvSpPr txBox="1"/>
          <p:nvPr>
            <p:ph idx="1" type="body"/>
          </p:nvPr>
        </p:nvSpPr>
        <p:spPr>
          <a:xfrm>
            <a:off x="2371114" y="2147277"/>
            <a:ext cx="7982254" cy="4233204"/>
          </a:xfrm>
          <a:prstGeom prst="rect">
            <a:avLst/>
          </a:prstGeom>
          <a:blipFill rotWithShape="1">
            <a:blip r:embed="rId3">
              <a:alphaModFix/>
            </a:blip>
            <a:stretch>
              <a:fillRect b="0" l="-610" r="0" t="0"/>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pic>
        <p:nvPicPr>
          <p:cNvPr descr="A close-up of a black text&#10;&#10;Description automatically generated" id="144" name="Google Shape;144;p5"/>
          <p:cNvPicPr preferRelativeResize="0"/>
          <p:nvPr/>
        </p:nvPicPr>
        <p:blipFill rotWithShape="1">
          <a:blip r:embed="rId4">
            <a:alphaModFix/>
          </a:blip>
          <a:srcRect b="0" l="0" r="0" t="0"/>
          <a:stretch/>
        </p:blipFill>
        <p:spPr>
          <a:xfrm>
            <a:off x="0" y="4472"/>
            <a:ext cx="2022955" cy="445050"/>
          </a:xfrm>
          <a:prstGeom prst="rect">
            <a:avLst/>
          </a:prstGeom>
          <a:noFill/>
          <a:ln>
            <a:noFill/>
          </a:ln>
        </p:spPr>
      </p:pic>
      <p:pic>
        <p:nvPicPr>
          <p:cNvPr descr="A close-up of a logo&#10;&#10;Description automatically generated" id="145" name="Google Shape;145;p5"/>
          <p:cNvPicPr preferRelativeResize="0"/>
          <p:nvPr/>
        </p:nvPicPr>
        <p:blipFill rotWithShape="1">
          <a:blip r:embed="rId5">
            <a:alphaModFix/>
          </a:blip>
          <a:srcRect b="0" l="0" r="0" t="0"/>
          <a:stretch/>
        </p:blipFill>
        <p:spPr>
          <a:xfrm>
            <a:off x="-3" y="6380481"/>
            <a:ext cx="1675115" cy="48199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 name="Google Shape;151;p6"/>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 name="Google Shape;152;p6"/>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3" name="Google Shape;153;p6"/>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4" name="Google Shape;154;p6"/>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5" name="Google Shape;155;p6"/>
          <p:cNvSpPr txBox="1"/>
          <p:nvPr>
            <p:ph type="title"/>
          </p:nvPr>
        </p:nvSpPr>
        <p:spPr>
          <a:xfrm>
            <a:off x="3804160" y="319223"/>
            <a:ext cx="4583676"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Direction of torque:</a:t>
            </a:r>
            <a:endParaRPr/>
          </a:p>
        </p:txBody>
      </p:sp>
      <p:sp>
        <p:nvSpPr>
          <p:cNvPr id="156" name="Google Shape;156;p6"/>
          <p:cNvSpPr txBox="1"/>
          <p:nvPr>
            <p:ph idx="1" type="body"/>
          </p:nvPr>
        </p:nvSpPr>
        <p:spPr>
          <a:xfrm>
            <a:off x="459350" y="2039122"/>
            <a:ext cx="7015317" cy="3683358"/>
          </a:xfrm>
          <a:prstGeom prst="rect">
            <a:avLst/>
          </a:prstGeom>
          <a:noFill/>
          <a:ln>
            <a:noFill/>
          </a:ln>
        </p:spPr>
        <p:txBody>
          <a:bodyPr anchorCtr="0" anchor="ctr" bIns="45700" lIns="91425" spcFirstLastPara="1" rIns="91425" wrap="square" tIns="45700">
            <a:normAutofit/>
          </a:bodyPr>
          <a:lstStyle/>
          <a:p>
            <a:pPr indent="-228600" lvl="0" marL="228600" rtl="0" algn="l">
              <a:lnSpc>
                <a:spcPct val="107000"/>
              </a:lnSpc>
              <a:spcBef>
                <a:spcPts val="0"/>
              </a:spcBef>
              <a:spcAft>
                <a:spcPts val="0"/>
              </a:spcAft>
              <a:buClr>
                <a:schemeClr val="dk1"/>
              </a:buClr>
              <a:buSzPts val="2000"/>
              <a:buChar char="•"/>
            </a:pPr>
            <a:r>
              <a:rPr lang="en-GB" sz="2000">
                <a:latin typeface="Arial"/>
                <a:ea typeface="Arial"/>
                <a:cs typeface="Arial"/>
                <a:sym typeface="Arial"/>
              </a:rPr>
              <a:t>The direction of the torque vector is determined using the right-hand rule: If you point the fingers of your right hand in the direction of the lever arm and curl them towards the direction of the force your thumb will point in the direction of the torque vector. This indicates that the torque vector is perpendicular to both the position and force vectors, defining the plane in which they lie.</a:t>
            </a:r>
            <a:endParaRPr/>
          </a:p>
        </p:txBody>
      </p:sp>
      <p:pic>
        <p:nvPicPr>
          <p:cNvPr descr="A close-up of a black text&#10;&#10;Description automatically generated" id="157" name="Google Shape;157;p6"/>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58" name="Google Shape;158;p6"/>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id="159" name="Google Shape;159;p6"/>
          <p:cNvPicPr preferRelativeResize="0"/>
          <p:nvPr/>
        </p:nvPicPr>
        <p:blipFill rotWithShape="1">
          <a:blip r:embed="rId5">
            <a:alphaModFix/>
          </a:blip>
          <a:srcRect b="0" l="0" r="0" t="0"/>
          <a:stretch/>
        </p:blipFill>
        <p:spPr>
          <a:xfrm>
            <a:off x="7680837" y="2623501"/>
            <a:ext cx="3771900" cy="2514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7"/>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6" name="Google Shape;166;p7"/>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7" name="Google Shape;167;p7"/>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8" name="Google Shape;168;p7"/>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7"/>
          <p:cNvSpPr txBox="1"/>
          <p:nvPr>
            <p:ph type="title"/>
          </p:nvPr>
        </p:nvSpPr>
        <p:spPr>
          <a:xfrm>
            <a:off x="3804160" y="319223"/>
            <a:ext cx="4583676" cy="103366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Play"/>
              <a:buNone/>
            </a:pPr>
            <a:r>
              <a:rPr lang="en-GB" sz="4000">
                <a:solidFill>
                  <a:srgbClr val="FFFFFF"/>
                </a:solidFill>
              </a:rPr>
              <a:t>Intuitive Understanding </a:t>
            </a:r>
            <a:endParaRPr/>
          </a:p>
        </p:txBody>
      </p:sp>
      <p:sp>
        <p:nvSpPr>
          <p:cNvPr id="170" name="Google Shape;170;p7"/>
          <p:cNvSpPr txBox="1"/>
          <p:nvPr>
            <p:ph idx="1" type="body"/>
          </p:nvPr>
        </p:nvSpPr>
        <p:spPr>
          <a:xfrm>
            <a:off x="459350" y="2039122"/>
            <a:ext cx="7015317" cy="3683358"/>
          </a:xfrm>
          <a:prstGeom prst="rect">
            <a:avLst/>
          </a:prstGeom>
          <a:noFill/>
          <a:ln>
            <a:noFill/>
          </a:ln>
        </p:spPr>
        <p:txBody>
          <a:bodyPr anchorCtr="0" anchor="ctr" bIns="45700" lIns="91425" spcFirstLastPara="1" rIns="91425" wrap="square" tIns="45700">
            <a:normAutofit/>
          </a:bodyPr>
          <a:lstStyle/>
          <a:p>
            <a:pPr indent="-228600" lvl="0" marL="228600" rtl="0" algn="l">
              <a:lnSpc>
                <a:spcPct val="107000"/>
              </a:lnSpc>
              <a:spcBef>
                <a:spcPts val="0"/>
              </a:spcBef>
              <a:spcAft>
                <a:spcPts val="0"/>
              </a:spcAft>
              <a:buClr>
                <a:schemeClr val="dk1"/>
              </a:buClr>
              <a:buSzPts val="2000"/>
              <a:buChar char="•"/>
            </a:pPr>
            <a:r>
              <a:rPr lang="en-GB" sz="2000">
                <a:latin typeface="Arial"/>
                <a:ea typeface="Arial"/>
                <a:cs typeface="Arial"/>
                <a:sym typeface="Arial"/>
              </a:rPr>
              <a:t>Anyone who has opened a door has an intuitive understanding of torque. Pushing on the side near the hinges to achieve the same rotational effect. This is because the lever arm is longer, increasing the torque for the same amount of force.</a:t>
            </a:r>
            <a:endParaRPr/>
          </a:p>
        </p:txBody>
      </p:sp>
      <p:pic>
        <p:nvPicPr>
          <p:cNvPr descr="A close-up of a black text&#10;&#10;Description automatically generated" id="171" name="Google Shape;171;p7"/>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72" name="Google Shape;172;p7"/>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descr="Door Open outline" id="173" name="Google Shape;173;p7"/>
          <p:cNvPicPr preferRelativeResize="0"/>
          <p:nvPr/>
        </p:nvPicPr>
        <p:blipFill rotWithShape="1">
          <a:blip r:embed="rId5">
            <a:alphaModFix/>
          </a:blip>
          <a:srcRect b="0" l="0" r="0" t="0"/>
          <a:stretch/>
        </p:blipFill>
        <p:spPr>
          <a:xfrm>
            <a:off x="8215926" y="2640016"/>
            <a:ext cx="2481570" cy="24815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7" name="Shape 177"/>
        <p:cNvGrpSpPr/>
        <p:nvPr/>
      </p:nvGrpSpPr>
      <p:grpSpPr>
        <a:xfrm>
          <a:off x="0" y="0"/>
          <a:ext cx="0" cy="0"/>
          <a:chOff x="0" y="0"/>
          <a:chExt cx="0" cy="0"/>
        </a:xfrm>
      </p:grpSpPr>
      <p:sp>
        <p:nvSpPr>
          <p:cNvPr id="178" name="Google Shape;178;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 name="Google Shape;179;p8"/>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8"/>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8"/>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2" name="Google Shape;182;p8"/>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3" name="Google Shape;183;p8"/>
          <p:cNvSpPr txBox="1"/>
          <p:nvPr>
            <p:ph type="title"/>
          </p:nvPr>
        </p:nvSpPr>
        <p:spPr>
          <a:xfrm>
            <a:off x="3804160" y="319223"/>
            <a:ext cx="386500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Types of Torque:</a:t>
            </a:r>
            <a:endParaRPr/>
          </a:p>
        </p:txBody>
      </p:sp>
      <p:sp>
        <p:nvSpPr>
          <p:cNvPr id="184" name="Google Shape;184;p8"/>
          <p:cNvSpPr txBox="1"/>
          <p:nvPr>
            <p:ph idx="1" type="body"/>
          </p:nvPr>
        </p:nvSpPr>
        <p:spPr>
          <a:xfrm>
            <a:off x="459350" y="2039122"/>
            <a:ext cx="10188985" cy="3683358"/>
          </a:xfrm>
          <a:prstGeom prst="rect">
            <a:avLst/>
          </a:prstGeom>
          <a:noFill/>
          <a:ln>
            <a:noFill/>
          </a:ln>
        </p:spPr>
        <p:txBody>
          <a:bodyPr anchorCtr="0" anchor="ctr" bIns="45700" lIns="91425" spcFirstLastPara="1" rIns="91425" wrap="square" tIns="45700">
            <a:normAutofit/>
          </a:bodyPr>
          <a:lstStyle/>
          <a:p>
            <a:pPr indent="-228600" lvl="0" marL="228600" rtl="0" algn="l">
              <a:lnSpc>
                <a:spcPct val="107000"/>
              </a:lnSpc>
              <a:spcBef>
                <a:spcPts val="0"/>
              </a:spcBef>
              <a:spcAft>
                <a:spcPts val="0"/>
              </a:spcAft>
              <a:buClr>
                <a:schemeClr val="dk1"/>
              </a:buClr>
              <a:buSzPts val="2000"/>
              <a:buChar char="•"/>
            </a:pPr>
            <a:r>
              <a:rPr b="1" lang="en-GB" sz="2000">
                <a:latin typeface="Arial"/>
                <a:ea typeface="Arial"/>
                <a:cs typeface="Arial"/>
                <a:sym typeface="Arial"/>
              </a:rPr>
              <a:t>Static Torque: </a:t>
            </a:r>
            <a:r>
              <a:rPr lang="en-GB" sz="2000">
                <a:latin typeface="Arial"/>
                <a:ea typeface="Arial"/>
                <a:cs typeface="Arial"/>
                <a:sym typeface="Arial"/>
              </a:rPr>
              <a:t>Doesn't accelerate an angle. For instance, applying pressure to a closed, stationary door or riding a bicycle at a steady pace.</a:t>
            </a:r>
            <a:endParaRPr/>
          </a:p>
          <a:p>
            <a:pPr indent="-228600" lvl="0" marL="228600" rtl="0" algn="l">
              <a:lnSpc>
                <a:spcPct val="107000"/>
              </a:lnSpc>
              <a:spcBef>
                <a:spcPts val="1800"/>
              </a:spcBef>
              <a:spcAft>
                <a:spcPts val="0"/>
              </a:spcAft>
              <a:buClr>
                <a:schemeClr val="dk1"/>
              </a:buClr>
              <a:buSzPts val="2000"/>
              <a:buChar char="•"/>
            </a:pPr>
            <a:r>
              <a:rPr b="1" lang="en-GB" sz="2000">
                <a:latin typeface="Arial"/>
                <a:ea typeface="Arial"/>
                <a:cs typeface="Arial"/>
                <a:sym typeface="Arial"/>
              </a:rPr>
              <a:t>Dynamic Torque: </a:t>
            </a:r>
            <a:r>
              <a:rPr lang="en-GB" sz="2000">
                <a:latin typeface="Arial"/>
                <a:ea typeface="Arial"/>
                <a:cs typeface="Arial"/>
                <a:sym typeface="Arial"/>
              </a:rPr>
              <a:t>Accelerates an angle. Take the drive shaft of a race car when it accelerates off the starting line.</a:t>
            </a:r>
            <a:endParaRPr/>
          </a:p>
        </p:txBody>
      </p:sp>
      <p:pic>
        <p:nvPicPr>
          <p:cNvPr descr="A close-up of a black text&#10;&#10;Description automatically generated" id="185" name="Google Shape;185;p8"/>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86" name="Google Shape;186;p8"/>
          <p:cNvPicPr preferRelativeResize="0"/>
          <p:nvPr/>
        </p:nvPicPr>
        <p:blipFill rotWithShape="1">
          <a:blip r:embed="rId4">
            <a:alphaModFix/>
          </a:blip>
          <a:srcRect b="0" l="0" r="0" t="0"/>
          <a:stretch/>
        </p:blipFill>
        <p:spPr>
          <a:xfrm>
            <a:off x="-3" y="6380481"/>
            <a:ext cx="1675115" cy="48199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2" name="Google Shape;192;p9"/>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3" name="Google Shape;193;p9"/>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4" name="Google Shape;194;p9"/>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9"/>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9"/>
          <p:cNvSpPr txBox="1"/>
          <p:nvPr>
            <p:ph type="title"/>
          </p:nvPr>
        </p:nvSpPr>
        <p:spPr>
          <a:xfrm>
            <a:off x="4609473" y="347450"/>
            <a:ext cx="2230800" cy="103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Example</a:t>
            </a:r>
            <a:endParaRPr/>
          </a:p>
        </p:txBody>
      </p:sp>
      <p:sp>
        <p:nvSpPr>
          <p:cNvPr id="197" name="Google Shape;197;p9"/>
          <p:cNvSpPr txBox="1"/>
          <p:nvPr>
            <p:ph idx="1" type="body"/>
          </p:nvPr>
        </p:nvSpPr>
        <p:spPr>
          <a:xfrm>
            <a:off x="459350" y="2039122"/>
            <a:ext cx="10188985" cy="3683358"/>
          </a:xfrm>
          <a:prstGeom prst="rect">
            <a:avLst/>
          </a:prstGeom>
          <a:blipFill rotWithShape="1">
            <a:blip r:embed="rId3">
              <a:alphaModFix/>
            </a:blip>
            <a:stretch>
              <a:fillRect b="-1820" l="-597" r="0" t="0"/>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pic>
        <p:nvPicPr>
          <p:cNvPr descr="A close-up of a black text&#10;&#10;Description automatically generated" id="198" name="Google Shape;198;p9"/>
          <p:cNvPicPr preferRelativeResize="0"/>
          <p:nvPr/>
        </p:nvPicPr>
        <p:blipFill rotWithShape="1">
          <a:blip r:embed="rId4">
            <a:alphaModFix/>
          </a:blip>
          <a:srcRect b="0" l="0" r="0" t="0"/>
          <a:stretch/>
        </p:blipFill>
        <p:spPr>
          <a:xfrm>
            <a:off x="0" y="4472"/>
            <a:ext cx="2022955" cy="445050"/>
          </a:xfrm>
          <a:prstGeom prst="rect">
            <a:avLst/>
          </a:prstGeom>
          <a:noFill/>
          <a:ln>
            <a:noFill/>
          </a:ln>
        </p:spPr>
      </p:pic>
      <p:pic>
        <p:nvPicPr>
          <p:cNvPr descr="A close-up of a logo&#10;&#10;Description automatically generated" id="199" name="Google Shape;199;p9"/>
          <p:cNvPicPr preferRelativeResize="0"/>
          <p:nvPr/>
        </p:nvPicPr>
        <p:blipFill rotWithShape="1">
          <a:blip r:embed="rId5">
            <a:alphaModFix/>
          </a:blip>
          <a:srcRect b="0" l="0" r="0" t="0"/>
          <a:stretch/>
        </p:blipFill>
        <p:spPr>
          <a:xfrm>
            <a:off x="-3" y="6380481"/>
            <a:ext cx="1675115" cy="48199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10"/>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6" name="Google Shape;206;p10"/>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7" name="Google Shape;207;p10"/>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 name="Google Shape;208;p10"/>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9" name="Google Shape;209;p10"/>
          <p:cNvSpPr txBox="1"/>
          <p:nvPr>
            <p:ph type="title"/>
          </p:nvPr>
        </p:nvSpPr>
        <p:spPr>
          <a:xfrm>
            <a:off x="4502249" y="278525"/>
            <a:ext cx="3232500" cy="103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References</a:t>
            </a:r>
            <a:endParaRPr/>
          </a:p>
        </p:txBody>
      </p:sp>
      <p:sp>
        <p:nvSpPr>
          <p:cNvPr id="210" name="Google Shape;210;p10"/>
          <p:cNvSpPr txBox="1"/>
          <p:nvPr>
            <p:ph idx="1" type="body"/>
          </p:nvPr>
        </p:nvSpPr>
        <p:spPr>
          <a:xfrm>
            <a:off x="314633" y="1455174"/>
            <a:ext cx="11021961" cy="4758813"/>
          </a:xfrm>
          <a:prstGeom prst="rect">
            <a:avLst/>
          </a:prstGeom>
          <a:noFill/>
          <a:ln>
            <a:noFill/>
          </a:ln>
        </p:spPr>
        <p:txBody>
          <a:bodyPr anchorCtr="0" anchor="ctr" bIns="45700" lIns="91425" spcFirstLastPara="1" rIns="91425" wrap="square" tIns="45700">
            <a:normAutofit/>
          </a:bodyPr>
          <a:lstStyle/>
          <a:p>
            <a:pPr indent="0" lvl="0" marL="0" rtl="0" algn="l">
              <a:lnSpc>
                <a:spcPct val="107000"/>
              </a:lnSpc>
              <a:spcBef>
                <a:spcPts val="0"/>
              </a:spcBef>
              <a:spcAft>
                <a:spcPts val="0"/>
              </a:spcAft>
              <a:buClr>
                <a:schemeClr val="dk1"/>
              </a:buClr>
              <a:buSzPts val="1800"/>
              <a:buNone/>
            </a:pPr>
            <a:r>
              <a:rPr i="1" lang="en-GB" sz="1800">
                <a:latin typeface="Arial"/>
                <a:ea typeface="Arial"/>
                <a:cs typeface="Arial"/>
                <a:sym typeface="Arial"/>
              </a:rPr>
              <a:t>Torque</a:t>
            </a:r>
            <a:r>
              <a:rPr lang="en-GB" sz="1800">
                <a:latin typeface="Arial"/>
                <a:ea typeface="Arial"/>
                <a:cs typeface="Arial"/>
                <a:sym typeface="Arial"/>
              </a:rPr>
              <a:t>. (n.d.). Retrieved from </a:t>
            </a:r>
            <a:r>
              <a:rPr lang="en-GB" sz="1800" u="sng">
                <a:solidFill>
                  <a:schemeClr val="hlink"/>
                </a:solidFill>
                <a:latin typeface="Arial"/>
                <a:ea typeface="Arial"/>
                <a:cs typeface="Arial"/>
                <a:sym typeface="Arial"/>
                <a:hlinkClick r:id="rId3"/>
              </a:rPr>
              <a:t>https://www.khanacademy.org/science/physics/torque-angular-momentum/torque-tutorial/a/torque</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ts val="1800"/>
              <a:buNone/>
            </a:pPr>
            <a:r>
              <a:rPr i="1" lang="en-GB" sz="1800">
                <a:latin typeface="Arial"/>
                <a:ea typeface="Arial"/>
                <a:cs typeface="Arial"/>
                <a:sym typeface="Arial"/>
              </a:rPr>
              <a:t>Torque and Rotational Motion Tutorial</a:t>
            </a:r>
            <a:r>
              <a:rPr lang="en-GB" sz="1800">
                <a:latin typeface="Arial"/>
                <a:ea typeface="Arial"/>
                <a:cs typeface="Arial"/>
                <a:sym typeface="Arial"/>
              </a:rPr>
              <a:t>. (n.d.). Retrieved from University of Guelph: </a:t>
            </a:r>
            <a:r>
              <a:rPr lang="en-GB" sz="1800" u="sng">
                <a:solidFill>
                  <a:schemeClr val="hlink"/>
                </a:solidFill>
                <a:latin typeface="Arial"/>
                <a:ea typeface="Arial"/>
                <a:cs typeface="Arial"/>
                <a:sym typeface="Arial"/>
                <a:hlinkClick r:id="rId4"/>
              </a:rPr>
              <a:t>https://www.physics.uoguelph.ca/torque-and-rotational-motion-tutorial</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Torque. (n.d.). Retrieved from LibreTexts Physics: </a:t>
            </a:r>
            <a:r>
              <a:rPr lang="en-GB" sz="1800" u="sng">
                <a:solidFill>
                  <a:schemeClr val="hlink"/>
                </a:solidFill>
                <a:latin typeface="Arial"/>
                <a:ea typeface="Arial"/>
                <a:cs typeface="Arial"/>
                <a:sym typeface="Arial"/>
                <a:hlinkClick r:id="rId5"/>
              </a:rPr>
              <a:t>https://phys.libretexts.org/Bookshelves/University_Physics/University_Physics_(OpenStax)/Book%3A_University_Physics_I_-_Mechanics_Sound_Oscillations_and_Waves_(OpenStax)/10%3A_Fixed-Axis_Rotation__Introduction/10.07%3A_Torque</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Torque. (2024, May 26). Retrieved from Wikipedia: </a:t>
            </a:r>
            <a:r>
              <a:rPr lang="en-GB" sz="1800" u="sng">
                <a:solidFill>
                  <a:schemeClr val="hlink"/>
                </a:solidFill>
                <a:latin typeface="Arial"/>
                <a:ea typeface="Arial"/>
                <a:cs typeface="Arial"/>
                <a:sym typeface="Arial"/>
                <a:hlinkClick r:id="rId6"/>
              </a:rPr>
              <a:t>https://en.wikipedia.org/wiki/Torque</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MikeRun. (2022, April 15). Cross-product-right-hand rule. Retrieved from Wikimedia Commons: </a:t>
            </a:r>
            <a:r>
              <a:rPr lang="en-GB" sz="1800" u="sng">
                <a:solidFill>
                  <a:schemeClr val="hlink"/>
                </a:solidFill>
                <a:latin typeface="Arial"/>
                <a:ea typeface="Arial"/>
                <a:cs typeface="Arial"/>
                <a:sym typeface="Arial"/>
                <a:hlinkClick r:id="rId7"/>
              </a:rPr>
              <a:t>https://commons.wikimedia.org/wiki/File:Cross-product-right-hand_rule.svg</a:t>
            </a:r>
            <a:endParaRPr sz="1800">
              <a:latin typeface="Arial"/>
              <a:ea typeface="Arial"/>
              <a:cs typeface="Arial"/>
              <a:sym typeface="Arial"/>
            </a:endParaRPr>
          </a:p>
        </p:txBody>
      </p:sp>
      <p:pic>
        <p:nvPicPr>
          <p:cNvPr descr="A close-up of a black text&#10;&#10;Description automatically generated" id="211" name="Google Shape;211;p10"/>
          <p:cNvPicPr preferRelativeResize="0"/>
          <p:nvPr/>
        </p:nvPicPr>
        <p:blipFill rotWithShape="1">
          <a:blip r:embed="rId8">
            <a:alphaModFix/>
          </a:blip>
          <a:srcRect b="0" l="0" r="0" t="0"/>
          <a:stretch/>
        </p:blipFill>
        <p:spPr>
          <a:xfrm>
            <a:off x="0" y="4472"/>
            <a:ext cx="2022955" cy="445050"/>
          </a:xfrm>
          <a:prstGeom prst="rect">
            <a:avLst/>
          </a:prstGeom>
          <a:noFill/>
          <a:ln>
            <a:noFill/>
          </a:ln>
        </p:spPr>
      </p:pic>
      <p:pic>
        <p:nvPicPr>
          <p:cNvPr descr="A close-up of a logo&#10;&#10;Description automatically generated" id="212" name="Google Shape;212;p10"/>
          <p:cNvPicPr preferRelativeResize="0"/>
          <p:nvPr/>
        </p:nvPicPr>
        <p:blipFill rotWithShape="1">
          <a:blip r:embed="rId9">
            <a:alphaModFix/>
          </a:blip>
          <a:srcRect b="0" l="0" r="0" t="0"/>
          <a:stretch/>
        </p:blipFill>
        <p:spPr>
          <a:xfrm>
            <a:off x="-3" y="6380481"/>
            <a:ext cx="1675115" cy="4819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2024-05-21T13:38:33Z</dcterms:created>
  <dc:creator>John Vanidis</dc:creator>
</cp:coreProperties>
</file>