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hM9KQRJbs0beNts+LiNieChc+J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EA39E88-EB09-4EEB-BBB3-F90C9522D4EB}">
  <a:tblStyle styleId="{7EA39E88-EB09-4EEB-BBB3-F90C9522D4E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83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Κενό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Τίτλος και περιεχόμενο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Διαφάνεια τίτλου" type="title">
  <p:cSld name="TITL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Κεφαλίδα ενότητας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Δύο περιεχόμενα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Σύγκριση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Μόνο τίτλος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Περιεχόμενο με λεζάντα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Εικόνα με λεζάντα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Τίτλος και Κατακόρυφο κείμενο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Κατακόρυφος τίτλος και Κείμενο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subTitle" idx="4294967295"/>
          </p:nvPr>
        </p:nvSpPr>
        <p:spPr>
          <a:xfrm>
            <a:off x="0" y="3587513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9" name="Google Shape;89;p1"/>
          <p:cNvGraphicFramePr/>
          <p:nvPr/>
        </p:nvGraphicFramePr>
        <p:xfrm>
          <a:off x="2418081" y="1838197"/>
          <a:ext cx="6375100" cy="2835480"/>
        </p:xfrm>
        <a:graphic>
          <a:graphicData uri="http://schemas.openxmlformats.org/drawingml/2006/table">
            <a:tbl>
              <a:tblPr>
                <a:noFill/>
                <a:tableStyleId>{7EA39E88-EB09-4EEB-BBB3-F90C9522D4EB}</a:tableStyleId>
              </a:tblPr>
              <a:tblGrid>
                <a:gridCol w="250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0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6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300" b="1" i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Field</a:t>
                      </a:r>
                      <a:endParaRPr sz="1700" u="none" strike="noStrike" cap="none"/>
                    </a:p>
                  </a:txBody>
                  <a:tcPr marL="62875" marR="62875" marT="41900" marB="419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300" b="1" i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Theoretical and Practical Mechanics</a:t>
                      </a:r>
                      <a:endParaRPr sz="1700" u="none" strike="noStrike" cap="none"/>
                    </a:p>
                  </a:txBody>
                  <a:tcPr marL="62875" marR="62875" marT="41900" marB="419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6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300" b="1" i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Chapter</a:t>
                      </a:r>
                      <a:endParaRPr sz="1700" u="none" strike="noStrike" cap="none"/>
                    </a:p>
                  </a:txBody>
                  <a:tcPr marL="62875" marR="62875" marT="41900" marB="419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300" b="1" i="1" u="none" strike="noStrike" cap="none"/>
                        <a:t>Calculation of machine parts</a:t>
                      </a:r>
                      <a:endParaRPr/>
                    </a:p>
                  </a:txBody>
                  <a:tcPr marL="62875" marR="62875" marT="41900" marB="419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6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300" b="1" i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 sz="1700" u="none" strike="noStrike" cap="none"/>
                    </a:p>
                  </a:txBody>
                  <a:tcPr marL="62875" marR="62875" marT="41900" marB="419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600" b="1" i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Clutch</a:t>
                      </a:r>
                      <a:endParaRPr sz="1700" u="none" strike="noStrike" cap="none"/>
                    </a:p>
                  </a:txBody>
                  <a:tcPr marL="62875" marR="62875" marT="41900" marB="419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0" name="Google Shape;9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pic>
        <p:nvPicPr>
          <p:cNvPr id="91" name="Google Shape;91;p1" descr="Εικόνα που περιέχει κείμεν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920" y="5922820"/>
            <a:ext cx="2257720" cy="609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83045" y="234247"/>
            <a:ext cx="2604155" cy="5764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98" name="Google Shape;98;p2"/>
          <p:cNvSpPr txBox="1">
            <a:spLocks noGrp="1"/>
          </p:cNvSpPr>
          <p:nvPr>
            <p:ph type="subTitle" idx="4294967295"/>
          </p:nvPr>
        </p:nvSpPr>
        <p:spPr>
          <a:xfrm>
            <a:off x="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2" descr="Εικόνα που περιέχει κείμεν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8745" y="5908295"/>
            <a:ext cx="2257721" cy="609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83045" y="234247"/>
            <a:ext cx="2604155" cy="576457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"/>
          <p:cNvSpPr txBox="1"/>
          <p:nvPr/>
        </p:nvSpPr>
        <p:spPr>
          <a:xfrm>
            <a:off x="1698363" y="810704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sng" strike="noStrike" cap="none">
                <a:solidFill>
                  <a:srgbClr val="8DA9DB"/>
                </a:solidFill>
                <a:latin typeface="Calibri"/>
                <a:ea typeface="Calibri"/>
                <a:cs typeface="Calibri"/>
                <a:sym typeface="Calibri"/>
              </a:rPr>
              <a:t>Clutch</a:t>
            </a:r>
            <a:endParaRPr sz="1800" b="1" u="sng">
              <a:solidFill>
                <a:srgbClr val="8DA9D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1698363" y="1759813"/>
            <a:ext cx="8512403" cy="4047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None/>
            </a:pPr>
            <a:r>
              <a:rPr lang="en-US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 </a:t>
            </a:r>
            <a:r>
              <a:rPr lang="en-US" sz="20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clutch</a:t>
            </a:r>
            <a:r>
              <a:rPr lang="en-US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 is a mechanical device that engages and disengages power transmission, especially from a drive shaft (driving shaft) to a driven shaft. In the simplest application, clutches connect and disconnect two rotating shafts (drive shafts or line shaft)</a:t>
            </a:r>
            <a:endParaRPr sz="20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500"/>
              <a:buFont typeface="Arial"/>
              <a:buNone/>
            </a:pPr>
            <a:r>
              <a:rPr lang="en-US" sz="25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Use: 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500"/>
              <a:buFont typeface="Arial"/>
              <a:buChar char="•"/>
            </a:pPr>
            <a:r>
              <a:rPr lang="en-US" sz="25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Manual transmission cars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500"/>
              <a:buFont typeface="Arial"/>
              <a:buChar char="•"/>
            </a:pPr>
            <a:r>
              <a:rPr lang="en-US" sz="25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Automatic cars 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500"/>
              <a:buFont typeface="Arial"/>
              <a:buChar char="•"/>
            </a:pPr>
            <a:r>
              <a:rPr lang="en-US" sz="25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Cordless drill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500"/>
              <a:buFont typeface="Arial"/>
              <a:buChar char="•"/>
            </a:pPr>
            <a:r>
              <a:rPr lang="en-US" sz="25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Chain saws 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500"/>
              <a:buFont typeface="Arial"/>
              <a:buChar char="•"/>
            </a:pPr>
            <a:r>
              <a:rPr lang="en-US" sz="25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Yo-yos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"/>
          <p:cNvSpPr txBox="1">
            <a:spLocks noGrp="1"/>
          </p:cNvSpPr>
          <p:nvPr>
            <p:ph type="subTitle" idx="4294967295"/>
          </p:nvPr>
        </p:nvSpPr>
        <p:spPr>
          <a:xfrm>
            <a:off x="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pic>
        <p:nvPicPr>
          <p:cNvPr id="109" name="Google Shape;109;p3" descr="Εικόνα που περιέχει κείμεν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920" y="5922820"/>
            <a:ext cx="2257720" cy="609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83045" y="234247"/>
            <a:ext cx="2604155" cy="576457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/>
          <p:cNvSpPr txBox="1"/>
          <p:nvPr/>
        </p:nvSpPr>
        <p:spPr>
          <a:xfrm>
            <a:off x="1557780" y="1098063"/>
            <a:ext cx="7318447" cy="431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 clutch can be a standalone component, used to connect the internal combustion engine to the transmission(ICE) , or can be the subcomponent or another main component: torque converter , automatic transmission, transfer case, limited-slip differential (LSD), etc.</a:t>
            </a:r>
            <a:endParaRPr sz="20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Depending on the number of friction plates, a clutch can be:</a:t>
            </a:r>
            <a:endParaRPr sz="20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2000"/>
              <a:buFont typeface="Arial"/>
              <a:buChar char="•"/>
            </a:pPr>
            <a:r>
              <a:rPr lang="en-US" sz="2000" b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single plate clutch</a:t>
            </a:r>
            <a:endParaRPr sz="20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2000"/>
              <a:buFont typeface="Arial"/>
              <a:buChar char="•"/>
            </a:pPr>
            <a:r>
              <a:rPr lang="en-US" sz="2000" b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multi-disc clutch</a:t>
            </a:r>
            <a:endParaRPr sz="20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Depending on the type of friction, we can have:</a:t>
            </a:r>
            <a:endParaRPr sz="20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2000"/>
              <a:buFont typeface="Arial"/>
              <a:buChar char="•"/>
            </a:pPr>
            <a:r>
              <a:rPr lang="en-US" sz="2000" b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dry clutches</a:t>
            </a:r>
            <a:endParaRPr sz="20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2000"/>
              <a:buFont typeface="Arial"/>
              <a:buChar char="•"/>
            </a:pPr>
            <a:r>
              <a:rPr lang="en-US" sz="2000" b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wet (Oil) clutches</a:t>
            </a:r>
            <a:endParaRPr sz="20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"/>
          <p:cNvSpPr txBox="1">
            <a:spLocks noGrp="1"/>
          </p:cNvSpPr>
          <p:nvPr>
            <p:ph type="subTitle" idx="4294967295"/>
          </p:nvPr>
        </p:nvSpPr>
        <p:spPr>
          <a:xfrm>
            <a:off x="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pic>
        <p:nvPicPr>
          <p:cNvPr id="118" name="Google Shape;118;p4" descr="Εικόνα που περιέχει κείμεν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920" y="5922820"/>
            <a:ext cx="2257720" cy="609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83045" y="234247"/>
            <a:ext cx="2604155" cy="576457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4"/>
          <p:cNvSpPr txBox="1"/>
          <p:nvPr/>
        </p:nvSpPr>
        <p:spPr>
          <a:xfrm>
            <a:off x="1700504" y="958491"/>
            <a:ext cx="7308202" cy="2258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 clutch can have 4 operating states:</a:t>
            </a:r>
            <a:endParaRPr sz="20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2000"/>
              <a:buFont typeface="Arial"/>
              <a:buChar char="•"/>
            </a:pPr>
            <a:r>
              <a:rPr lang="en-US" sz="2000" b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open</a:t>
            </a:r>
            <a:r>
              <a:rPr lang="en-US" sz="2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, zero torque is transmitted between the input and the output shafts</a:t>
            </a:r>
            <a:endParaRPr sz="20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2000"/>
              <a:buFont typeface="Arial"/>
              <a:buChar char="•"/>
            </a:pPr>
            <a:r>
              <a:rPr lang="en-US" sz="2000" b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slipping</a:t>
            </a:r>
            <a:r>
              <a:rPr lang="en-US" sz="2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, some amount of torque is transmitted between input and output shafts; the speed difference between input and output shaft is significant (e.g., 500 rpm)</a:t>
            </a:r>
            <a:endParaRPr sz="20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4"/>
          <p:cNvSpPr txBox="1"/>
          <p:nvPr/>
        </p:nvSpPr>
        <p:spPr>
          <a:xfrm>
            <a:off x="1700504" y="3217314"/>
            <a:ext cx="7168242" cy="2156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000"/>
              <a:buFont typeface="Arial"/>
              <a:buChar char="•"/>
            </a:pPr>
            <a:r>
              <a:rPr lang="en-US" sz="2000" b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micro-slipping</a:t>
            </a:r>
            <a:r>
              <a:rPr lang="en-US" sz="2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, almost all the input torque is transmitted through the clutch; the speed difference between input and output shaft is very small, around 5-10 rpm</a:t>
            </a:r>
            <a:endParaRPr sz="20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2000"/>
              <a:buFont typeface="Arial"/>
              <a:buChar char="•"/>
            </a:pPr>
            <a:r>
              <a:rPr lang="en-US" sz="2000" b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closed</a:t>
            </a:r>
            <a:r>
              <a:rPr lang="en-US" sz="2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 (clamped, locked-up), there is no slip between input and output shaft, all the input torque is transmitted through the clutch</a:t>
            </a:r>
            <a:endParaRPr sz="20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"/>
          <p:cNvSpPr txBox="1">
            <a:spLocks noGrp="1"/>
          </p:cNvSpPr>
          <p:nvPr>
            <p:ph type="subTitle" idx="4294967295"/>
          </p:nvPr>
        </p:nvSpPr>
        <p:spPr>
          <a:xfrm>
            <a:off x="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pic>
        <p:nvPicPr>
          <p:cNvPr id="128" name="Google Shape;128;p5" descr="Εικόνα που περιέχει κείμεν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920" y="5922820"/>
            <a:ext cx="2257720" cy="609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83045" y="234247"/>
            <a:ext cx="2604155" cy="576457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5"/>
          <p:cNvSpPr txBox="1"/>
          <p:nvPr/>
        </p:nvSpPr>
        <p:spPr>
          <a:xfrm>
            <a:off x="1557780" y="1157737"/>
            <a:ext cx="8129296" cy="4542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Regardless of the type, every clutch has a </a:t>
            </a:r>
            <a:r>
              <a:rPr lang="en-US" sz="2000" b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torque capacity</a:t>
            </a:r>
            <a:r>
              <a:rPr lang="en-US" sz="2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. The torque capacity of the clutch is the amount of torque that can be transmitted by the clutch when it’s slipping or when it’s fully closed. The torque capacity of a clutch depends on a series of factors:</a:t>
            </a:r>
            <a:endParaRPr sz="20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total area of the friction surface</a:t>
            </a:r>
            <a:endParaRPr sz="20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friction coefficient</a:t>
            </a:r>
            <a:endParaRPr sz="20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normal force acting on the clutch</a:t>
            </a:r>
            <a:endParaRPr sz="20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number of friction elements</a:t>
            </a:r>
            <a:endParaRPr sz="20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To calculate the torque capacity of the clutch we’ll have a look at the geometry of the clutch (friction) disc. Within the area of the friction surface we are going to represent an elementary area </a:t>
            </a:r>
            <a:r>
              <a:rPr lang="en-US" sz="2000" i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dx</a:t>
            </a:r>
            <a:r>
              <a:rPr lang="en-US" sz="2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, at the distance </a:t>
            </a:r>
            <a:r>
              <a:rPr lang="en-US" sz="2000" i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en-US" sz="2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 from the center.</a:t>
            </a:r>
            <a:endParaRPr sz="20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36" name="Google Shape;136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pic>
        <p:nvPicPr>
          <p:cNvPr id="137" name="Google Shape;137;p6" descr="Εικόνα που περιέχει κείμεν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920" y="5922820"/>
            <a:ext cx="2257720" cy="609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83045" y="234247"/>
            <a:ext cx="2604155" cy="576457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6"/>
          <p:cNvSpPr txBox="1">
            <a:spLocks noGrp="1"/>
          </p:cNvSpPr>
          <p:nvPr>
            <p:ph type="title"/>
          </p:nvPr>
        </p:nvSpPr>
        <p:spPr>
          <a:xfrm>
            <a:off x="1006151" y="1210485"/>
            <a:ext cx="4797490" cy="763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ct val="100000"/>
              <a:buFont typeface="Calibri"/>
              <a:buNone/>
            </a:pPr>
            <a:r>
              <a:rPr lang="en-US" sz="2200" b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Clutch torque capacity calculation</a:t>
            </a:r>
            <a:br>
              <a:rPr lang="en-US" sz="2200" b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-US" sz="4000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</a:br>
            <a:endParaRPr>
              <a:solidFill>
                <a:srgbClr val="2F5496"/>
              </a:solidFill>
            </a:endParaRPr>
          </a:p>
        </p:txBody>
      </p:sp>
      <p:pic>
        <p:nvPicPr>
          <p:cNvPr id="140" name="Google Shape;140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59409" y="1120831"/>
            <a:ext cx="7923636" cy="3725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"/>
          <p:cNvSpPr txBox="1">
            <a:spLocks noGrp="1"/>
          </p:cNvSpPr>
          <p:nvPr>
            <p:ph type="subTitle" idx="4294967295"/>
          </p:nvPr>
        </p:nvSpPr>
        <p:spPr>
          <a:xfrm>
            <a:off x="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pic>
        <p:nvPicPr>
          <p:cNvPr id="147" name="Google Shape;147;p7" descr="Εικόνα που περιέχει κείμεν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920" y="5922820"/>
            <a:ext cx="2257720" cy="609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83045" y="234247"/>
            <a:ext cx="2604155" cy="57645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/>
          <p:nvPr/>
        </p:nvSpPr>
        <p:spPr>
          <a:xfrm>
            <a:off x="1033367" y="434517"/>
            <a:ext cx="6097554" cy="1920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where:</a:t>
            </a:r>
            <a:endParaRPr sz="20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 [N] : the normal force pressing the clutch plate</a:t>
            </a:r>
            <a:br>
              <a:rPr lang="en-US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Tc [Nm] : the torque capacity of the clutch</a:t>
            </a:r>
            <a:br>
              <a:rPr lang="en-US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lang="en-US" sz="2000" baseline="-25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US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 [m] :  the inner radius of the friction surface</a:t>
            </a:r>
            <a:br>
              <a:rPr lang="en-US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lang="en-US" sz="2000" baseline="-25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 [m] : the outer radius of the friction surface</a:t>
            </a:r>
            <a:endParaRPr sz="20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7"/>
          <p:cNvSpPr txBox="1"/>
          <p:nvPr/>
        </p:nvSpPr>
        <p:spPr>
          <a:xfrm>
            <a:off x="921400" y="2338996"/>
            <a:ext cx="8605156" cy="298530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l="-706" t="-2248" b="-286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pic>
        <p:nvPicPr>
          <p:cNvPr id="156" name="Google Shape;156;p8" descr="Εικόνα που περιέχει κείμεν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920" y="5922820"/>
            <a:ext cx="2257720" cy="609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83045" y="234247"/>
            <a:ext cx="2604155" cy="576457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8"/>
          <p:cNvSpPr txBox="1"/>
          <p:nvPr/>
        </p:nvSpPr>
        <p:spPr>
          <a:xfrm>
            <a:off x="1005373" y="612631"/>
            <a:ext cx="6097554" cy="3469348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l="-1099" t="-175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59" name="Google Shape;159;p8"/>
          <p:cNvSpPr txBox="1"/>
          <p:nvPr/>
        </p:nvSpPr>
        <p:spPr>
          <a:xfrm>
            <a:off x="1005373" y="4081979"/>
            <a:ext cx="6097554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The elementary friction force dF is calculated as:</a:t>
            </a:r>
            <a:endParaRPr sz="20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dF = μ dN                                                                (7)</a:t>
            </a:r>
            <a:endParaRPr sz="20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where μ [-] is the friction coefficient of the clutch disc.</a:t>
            </a:r>
            <a:endParaRPr sz="20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9"/>
          <p:cNvSpPr txBox="1">
            <a:spLocks noGrp="1"/>
          </p:cNvSpPr>
          <p:nvPr>
            <p:ph type="subTitle" idx="4294967295"/>
          </p:nvPr>
        </p:nvSpPr>
        <p:spPr>
          <a:xfrm>
            <a:off x="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pic>
        <p:nvPicPr>
          <p:cNvPr id="166" name="Google Shape;166;p9" descr="Εικόνα που περιέχει κείμεν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920" y="5922820"/>
            <a:ext cx="2257720" cy="609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83045" y="234247"/>
            <a:ext cx="2604155" cy="576457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9"/>
          <p:cNvSpPr txBox="1"/>
          <p:nvPr/>
        </p:nvSpPr>
        <p:spPr>
          <a:xfrm>
            <a:off x="1303039" y="1041514"/>
            <a:ext cx="7980006" cy="6122189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l="-838" t="-109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0"/>
          <p:cNvSpPr txBox="1">
            <a:spLocks noGrp="1"/>
          </p:cNvSpPr>
          <p:nvPr>
            <p:ph type="subTitle" idx="4294967295"/>
          </p:nvPr>
        </p:nvSpPr>
        <p:spPr>
          <a:xfrm>
            <a:off x="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pic>
        <p:nvPicPr>
          <p:cNvPr id="175" name="Google Shape;175;p10" descr="Εικόνα που περιέχει κείμεν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920" y="5922820"/>
            <a:ext cx="2257720" cy="609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83045" y="234247"/>
            <a:ext cx="2604155" cy="576457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0"/>
          <p:cNvSpPr txBox="1"/>
          <p:nvPr/>
        </p:nvSpPr>
        <p:spPr>
          <a:xfrm>
            <a:off x="986239" y="2164350"/>
            <a:ext cx="7613559" cy="7386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78" name="Google Shape;178;p10"/>
          <p:cNvSpPr txBox="1"/>
          <p:nvPr/>
        </p:nvSpPr>
        <p:spPr>
          <a:xfrm>
            <a:off x="1356438" y="1010188"/>
            <a:ext cx="6804348" cy="1154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Calibri"/>
              <a:buNone/>
            </a:pPr>
            <a:r>
              <a:rPr lang="en-US" sz="20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Integrating equation (10) from r</a:t>
            </a:r>
            <a:r>
              <a:rPr lang="en-US" sz="2000" b="0" i="0" u="none" strike="noStrike" cap="none" baseline="-250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US" sz="20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 to r</a:t>
            </a:r>
            <a:r>
              <a:rPr lang="en-US" sz="2000" b="0" i="0" u="none" strike="noStrike" cap="none" baseline="-250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20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, we get the mathematical expression of the torque capacity of the clutch:</a:t>
            </a:r>
            <a:endParaRPr sz="2000" b="0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0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0"/>
          <p:cNvSpPr txBox="1"/>
          <p:nvPr/>
        </p:nvSpPr>
        <p:spPr>
          <a:xfrm>
            <a:off x="1356438" y="3486255"/>
            <a:ext cx="6873162" cy="2491195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l="-975" t="-268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"/>
          <p:cNvSpPr txBox="1">
            <a:spLocks noGrp="1"/>
          </p:cNvSpPr>
          <p:nvPr>
            <p:ph type="subTitle" idx="4294967295"/>
          </p:nvPr>
        </p:nvSpPr>
        <p:spPr>
          <a:xfrm>
            <a:off x="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pic>
        <p:nvPicPr>
          <p:cNvPr id="186" name="Google Shape;186;p11" descr="Εικόνα που περιέχει κείμεν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920" y="5922820"/>
            <a:ext cx="2257720" cy="609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83045" y="234247"/>
            <a:ext cx="2604155" cy="576457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1"/>
          <p:cNvSpPr txBox="1"/>
          <p:nvPr/>
        </p:nvSpPr>
        <p:spPr>
          <a:xfrm>
            <a:off x="1300315" y="777278"/>
            <a:ext cx="8681885" cy="219605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l="-701" t="-3055" b="-416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 </a:t>
            </a:r>
            <a:endParaRPr dirty="0"/>
          </a:p>
        </p:txBody>
      </p:sp>
      <p:sp>
        <p:nvSpPr>
          <p:cNvPr id="189" name="Google Shape;189;p11"/>
          <p:cNvSpPr txBox="1"/>
          <p:nvPr/>
        </p:nvSpPr>
        <p:spPr>
          <a:xfrm>
            <a:off x="1366683" y="3255962"/>
            <a:ext cx="7916362" cy="2284472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l="-769" t="-2666" b="-213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 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4C097-2758-101F-42F1-F5903AE29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Power Calculations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4248FF9-C394-4D43-03E5-06D5811FFB7D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114300" indent="0">
                  <a:buNone/>
                </a:pPr>
                <a:r>
                  <a:rPr lang="en-GB" b="0" i="0" dirty="0">
                    <a:solidFill>
                      <a:schemeClr val="accent1">
                        <a:lumMod val="75000"/>
                      </a:schemeClr>
                    </a:solidFill>
                    <a:effectLst/>
                    <a:highlight>
                      <a:srgbClr val="FFFFFF"/>
                    </a:highlight>
                    <a:latin typeface="Söhne"/>
                  </a:rPr>
                  <a:t>The power transmitted by a clutch can be calculated using the following equation, which is based on the principles of rotational mechanics and friction:</a:t>
                </a:r>
              </a:p>
              <a:p>
                <a:pPr marL="1143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b="1" i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highlight>
                            <a:srgbClr val="FFFFFF"/>
                          </a:highlight>
                        </a:rPr>
                        <m:t>P</m:t>
                      </m:r>
                      <m:r>
                        <m:rPr>
                          <m:nor/>
                        </m:rPr>
                        <a:rPr lang="en-GB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highlight>
                            <a:srgbClr val="FFFFFF"/>
                          </a:highlight>
                        </a:rPr>
                        <m:t>=</m:t>
                      </m:r>
                      <m:r>
                        <m:rPr>
                          <m:nor/>
                        </m:rPr>
                        <a:rPr lang="el-GR" b="1" i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highlight>
                            <a:srgbClr val="FFFFFF"/>
                          </a:highlight>
                        </a:rPr>
                        <m:t>τ</m:t>
                      </m:r>
                      <m:r>
                        <m:rPr>
                          <m:nor/>
                        </m:rPr>
                        <a:rPr lang="el-GR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highlight>
                            <a:srgbClr val="FFFFFF"/>
                          </a:highlight>
                        </a:rPr>
                        <m:t>⋅</m:t>
                      </m:r>
                      <m:r>
                        <m:rPr>
                          <m:nor/>
                        </m:rPr>
                        <a:rPr lang="el-GR" b="1" i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highlight>
                            <a:srgbClr val="FFFFFF"/>
                          </a:highlight>
                        </a:rPr>
                        <m:t>ω</m:t>
                      </m:r>
                    </m:oMath>
                  </m:oMathPara>
                </a14:m>
                <a:endParaRPr lang="en-GB" b="1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114300" indent="0">
                  <a:buNone/>
                </a:pPr>
                <a:r>
                  <a:rPr lang="en-GB" b="0" i="1" dirty="0">
                    <a:solidFill>
                      <a:schemeClr val="accent1">
                        <a:lumMod val="75000"/>
                      </a:schemeClr>
                    </a:solidFill>
                    <a:effectLst/>
                    <a:highlight>
                      <a:srgbClr val="FFFFFF"/>
                    </a:highlight>
                    <a:latin typeface="KaTeX_Math"/>
                  </a:rPr>
                  <a:t>P:</a:t>
                </a:r>
                <a:r>
                  <a:rPr lang="en-GB" b="0" i="0" dirty="0">
                    <a:solidFill>
                      <a:schemeClr val="accent1">
                        <a:lumMod val="75000"/>
                      </a:schemeClr>
                    </a:solidFill>
                    <a:effectLst/>
                    <a:highlight>
                      <a:srgbClr val="FFFFFF"/>
                    </a:highlight>
                    <a:latin typeface="Söhne"/>
                  </a:rPr>
                  <a:t> is the power transmitted by the clutch (in watts or horsepower).</a:t>
                </a:r>
              </a:p>
              <a:p>
                <a:pPr marL="114300" indent="0">
                  <a:buNone/>
                </a:pPr>
                <a:r>
                  <a:rPr lang="el-GR" i="1" dirty="0">
                    <a:solidFill>
                      <a:schemeClr val="accent1">
                        <a:lumMod val="75000"/>
                      </a:schemeClr>
                    </a:solidFill>
                    <a:highlight>
                      <a:srgbClr val="FFFFFF"/>
                    </a:highlight>
                    <a:latin typeface="KaTeX_Math"/>
                  </a:rPr>
                  <a:t>τ</a:t>
                </a:r>
                <a:r>
                  <a:rPr lang="en-GB" b="0" i="1" dirty="0">
                    <a:solidFill>
                      <a:schemeClr val="accent1">
                        <a:lumMod val="75000"/>
                      </a:schemeClr>
                    </a:solidFill>
                    <a:effectLst/>
                    <a:highlight>
                      <a:srgbClr val="FFFFFF"/>
                    </a:highlight>
                    <a:latin typeface="KaTeX_Math"/>
                  </a:rPr>
                  <a:t>: </a:t>
                </a:r>
                <a:r>
                  <a:rPr lang="en-GB" b="0" i="0" dirty="0">
                    <a:solidFill>
                      <a:schemeClr val="accent1">
                        <a:lumMod val="75000"/>
                      </a:schemeClr>
                    </a:solidFill>
                    <a:effectLst/>
                    <a:highlight>
                      <a:srgbClr val="FFFFFF"/>
                    </a:highlight>
                    <a:latin typeface="Söhne"/>
                  </a:rPr>
                  <a:t> is the torque transmitted by the clutch (in newton-meters or pound-feet).</a:t>
                </a:r>
              </a:p>
              <a:p>
                <a:pPr marL="114300" indent="0">
                  <a:buNone/>
                </a:pPr>
                <a:r>
                  <a:rPr lang="el-GR" i="1" dirty="0">
                    <a:solidFill>
                      <a:schemeClr val="accent1">
                        <a:lumMod val="75000"/>
                      </a:schemeClr>
                    </a:solidFill>
                    <a:highlight>
                      <a:srgbClr val="FFFFFF"/>
                    </a:highlight>
                    <a:latin typeface="KaTeX_Math"/>
                  </a:rPr>
                  <a:t>ω</a:t>
                </a:r>
                <a:r>
                  <a:rPr lang="el-GR" b="0" i="1" dirty="0">
                    <a:solidFill>
                      <a:schemeClr val="accent1">
                        <a:lumMod val="75000"/>
                      </a:schemeClr>
                    </a:solidFill>
                    <a:effectLst/>
                    <a:highlight>
                      <a:srgbClr val="FFFFFF"/>
                    </a:highlight>
                    <a:latin typeface="KaTeX_Math"/>
                  </a:rPr>
                  <a:t>:</a:t>
                </a:r>
                <a:r>
                  <a:rPr lang="en-GB" b="0" i="0" dirty="0">
                    <a:solidFill>
                      <a:schemeClr val="accent1">
                        <a:lumMod val="75000"/>
                      </a:schemeClr>
                    </a:solidFill>
                    <a:effectLst/>
                    <a:highlight>
                      <a:srgbClr val="FFFFFF"/>
                    </a:highlight>
                    <a:latin typeface="Söhne"/>
                  </a:rPr>
                  <a:t> is the angular velocity of the clutch (in radians per second).</a:t>
                </a:r>
              </a:p>
              <a:p>
                <a:r>
                  <a:rPr lang="en-GB" dirty="0">
                    <a:solidFill>
                      <a:schemeClr val="accent1">
                        <a:lumMod val="75000"/>
                      </a:schemeClr>
                    </a:solidFill>
                    <a:effectLst/>
                  </a:rPr>
                  <a:t>the angular velocity (</a:t>
                </a:r>
                <a:r>
                  <a:rPr lang="en-GB" i="1" dirty="0">
                    <a:solidFill>
                      <a:schemeClr val="accent1">
                        <a:lumMod val="75000"/>
                      </a:schemeClr>
                    </a:solidFill>
                    <a:effectLst/>
                    <a:latin typeface="KaTeX_Math"/>
                  </a:rPr>
                  <a:t>ω</a:t>
                </a:r>
                <a:r>
                  <a:rPr lang="en-GB" dirty="0">
                    <a:solidFill>
                      <a:schemeClr val="accent1">
                        <a:lumMod val="75000"/>
                      </a:schemeClr>
                    </a:solidFill>
                    <a:effectLst/>
                  </a:rPr>
                  <a:t>) can be related to the rotational speed (RPM, revolutions per minute) by: </a:t>
                </a:r>
                <a:r>
                  <a:rPr lang="en-GB" b="1" dirty="0">
                    <a:solidFill>
                      <a:schemeClr val="accent1">
                        <a:lumMod val="75000"/>
                      </a:schemeClr>
                    </a:solidFill>
                    <a:effectLst/>
                    <a:latin typeface="KaTeX_Main"/>
                  </a:rPr>
                  <a:t>𝜔=2𝜋⋅𝑁/60</a:t>
                </a:r>
                <a:r>
                  <a:rPr lang="en-GB" b="1" i="1" dirty="0">
                    <a:solidFill>
                      <a:schemeClr val="accent1">
                        <a:lumMod val="75000"/>
                      </a:schemeClr>
                    </a:solidFill>
                    <a:latin typeface="KaTeX_Math"/>
                  </a:rPr>
                  <a:t>.</a:t>
                </a:r>
                <a:br>
                  <a:rPr lang="en-GB" b="0" i="0" dirty="0">
                    <a:solidFill>
                      <a:srgbClr val="0D0D0D"/>
                    </a:solidFill>
                    <a:effectLst/>
                    <a:highlight>
                      <a:srgbClr val="FFFFFF"/>
                    </a:highlight>
                    <a:latin typeface="KaTeX_Main"/>
                  </a:rPr>
                </a:br>
                <a:endParaRPr lang="en-GB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4248FF9-C394-4D43-03E5-06D5811FFB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Google Shape;187;p11">
            <a:extLst>
              <a:ext uri="{FF2B5EF4-FFF2-40B4-BE49-F238E27FC236}">
                <a16:creationId xmlns:a16="http://schemas.microsoft.com/office/drawing/2014/main" id="{200CB773-1BB2-FE1D-E685-0D95A120F55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83045" y="234247"/>
            <a:ext cx="2604155" cy="576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86;p11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B6C6483A-5B52-32AE-4667-2888453CBA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8920" y="5922820"/>
            <a:ext cx="2257720" cy="6093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37325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2"/>
          <p:cNvSpPr txBox="1">
            <a:spLocks noGrp="1"/>
          </p:cNvSpPr>
          <p:nvPr>
            <p:ph type="subTitle" idx="4294967295"/>
          </p:nvPr>
        </p:nvSpPr>
        <p:spPr>
          <a:xfrm>
            <a:off x="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  <p:pic>
        <p:nvPicPr>
          <p:cNvPr id="196" name="Google Shape;196;p12" descr="Εικόνα που περιέχει κείμεν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920" y="5922820"/>
            <a:ext cx="2257720" cy="609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83045" y="234247"/>
            <a:ext cx="2604155" cy="576457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2"/>
          <p:cNvSpPr txBox="1"/>
          <p:nvPr/>
        </p:nvSpPr>
        <p:spPr>
          <a:xfrm>
            <a:off x="1107031" y="996497"/>
            <a:ext cx="8740878" cy="4518929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l="-905" t="-1347" r="-13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620</Words>
  <Application>Microsoft Office PowerPoint</Application>
  <PresentationFormat>Widescreen</PresentationFormat>
  <Paragraphs>155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KaTeX_Main</vt:lpstr>
      <vt:lpstr>KaTeX_Math</vt:lpstr>
      <vt:lpstr>Söhne</vt:lpstr>
      <vt:lpstr>Θέμα του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Clutch torque capacity calculation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 Calculations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Konstantina Papadopoulou</dc:creator>
  <cp:lastModifiedBy>John Vanidis</cp:lastModifiedBy>
  <cp:revision>1</cp:revision>
  <dcterms:created xsi:type="dcterms:W3CDTF">2022-06-17T10:07:15Z</dcterms:created>
  <dcterms:modified xsi:type="dcterms:W3CDTF">2024-05-20T10:34:32Z</dcterms:modified>
</cp:coreProperties>
</file>