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12192000"/>
  <p:notesSz cx="6858000" cy="9144000"/>
  <p:embeddedFontLst>
    <p:embeddedFont>
      <p:font typeface="Roboto"/>
      <p:regular r:id="rId22"/>
      <p:bold r:id="rId23"/>
      <p:italic r:id="rId24"/>
      <p:boldItalic r:id="rId25"/>
    </p:embeddedFont>
    <p:embeddedFont>
      <p:font typeface="Century Gothic"/>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0" roundtripDataSignature="AMtx7mg4MGpts0GQ5KYPydskIdBBNoMG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BB4FA6F-D9B9-4D1F-A37B-B33D24979D5F}">
  <a:tblStyle styleId="{7BB4FA6F-D9B9-4D1F-A37B-B33D24979D5F}"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oboto-regular.fntdata"/><Relationship Id="rId21" Type="http://schemas.openxmlformats.org/officeDocument/2006/relationships/slide" Target="slides/slide16.xml"/><Relationship Id="rId24" Type="http://schemas.openxmlformats.org/officeDocument/2006/relationships/font" Target="fonts/Roboto-italic.fntdata"/><Relationship Id="rId23" Type="http://schemas.openxmlformats.org/officeDocument/2006/relationships/font" Target="fonts/Roboto-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enturyGothic-regular.fntdata"/><Relationship Id="rId25" Type="http://schemas.openxmlformats.org/officeDocument/2006/relationships/font" Target="fonts/Roboto-boldItalic.fntdata"/><Relationship Id="rId28" Type="http://schemas.openxmlformats.org/officeDocument/2006/relationships/font" Target="fonts/CenturyGothic-italic.fntdata"/><Relationship Id="rId27" Type="http://schemas.openxmlformats.org/officeDocument/2006/relationships/font" Target="fonts/CenturyGothic-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enturyGothic-boldItalic.fntdata"/><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bb0322e644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g2bb0322e644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2" name="Shape 42"/>
        <p:cNvGrpSpPr/>
        <p:nvPr/>
      </p:nvGrpSpPr>
      <p:grpSpPr>
        <a:xfrm>
          <a:off x="0" y="0"/>
          <a:ext cx="0" cy="0"/>
          <a:chOff x="0" y="0"/>
          <a:chExt cx="0" cy="0"/>
        </a:xfrm>
      </p:grpSpPr>
      <p:sp>
        <p:nvSpPr>
          <p:cNvPr id="43" name="Google Shape;43;p17"/>
          <p:cNvSpPr txBox="1"/>
          <p:nvPr>
            <p:ph type="ctrTitle"/>
          </p:nvPr>
        </p:nvSpPr>
        <p:spPr>
          <a:xfrm>
            <a:off x="2589213" y="2514600"/>
            <a:ext cx="8915399" cy="22627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7"/>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p:txBody>
      </p:sp>
      <p:sp>
        <p:nvSpPr>
          <p:cNvPr id="45" name="Google Shape;45;p1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7"/>
          <p:cNvSpPr txBox="1"/>
          <p:nvPr>
            <p:ph idx="12" type="sldNum"/>
          </p:nvPr>
        </p:nvSpPr>
        <p:spPr>
          <a:xfrm>
            <a:off x="531812" y="4529540"/>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9" name="Shape 49"/>
        <p:cNvGrpSpPr/>
        <p:nvPr/>
      </p:nvGrpSpPr>
      <p:grpSpPr>
        <a:xfrm>
          <a:off x="0" y="0"/>
          <a:ext cx="0" cy="0"/>
          <a:chOff x="0" y="0"/>
          <a:chExt cx="0" cy="0"/>
        </a:xfrm>
      </p:grpSpPr>
      <p:sp>
        <p:nvSpPr>
          <p:cNvPr id="50" name="Google Shape;50;p18"/>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8"/>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52" name="Google Shape;52;p1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8"/>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8"/>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6" name="Shape 56"/>
        <p:cNvGrpSpPr/>
        <p:nvPr/>
      </p:nvGrpSpPr>
      <p:grpSpPr>
        <a:xfrm>
          <a:off x="0" y="0"/>
          <a:ext cx="0" cy="0"/>
          <a:chOff x="0" y="0"/>
          <a:chExt cx="0" cy="0"/>
        </a:xfrm>
      </p:grpSpPr>
      <p:sp>
        <p:nvSpPr>
          <p:cNvPr id="57" name="Google Shape;57;p19"/>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9"/>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2000"/>
              <a:buNone/>
              <a:defRPr sz="20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59" name="Google Shape;59;p1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9"/>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9"/>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3" name="Shape 63"/>
        <p:cNvGrpSpPr/>
        <p:nvPr/>
      </p:nvGrpSpPr>
      <p:grpSpPr>
        <a:xfrm>
          <a:off x="0" y="0"/>
          <a:ext cx="0" cy="0"/>
          <a:chOff x="0" y="0"/>
          <a:chExt cx="0" cy="0"/>
        </a:xfrm>
      </p:grpSpPr>
      <p:sp>
        <p:nvSpPr>
          <p:cNvPr id="64" name="Google Shape;64;p20"/>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0"/>
          <p:cNvSpPr txBox="1"/>
          <p:nvPr>
            <p:ph idx="1" type="body"/>
          </p:nvPr>
        </p:nvSpPr>
        <p:spPr>
          <a:xfrm>
            <a:off x="2589212" y="2133600"/>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66" name="Google Shape;66;p20"/>
          <p:cNvSpPr txBox="1"/>
          <p:nvPr>
            <p:ph idx="2" type="body"/>
          </p:nvPr>
        </p:nvSpPr>
        <p:spPr>
          <a:xfrm>
            <a:off x="7190747" y="2126222"/>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67" name="Google Shape;67;p2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0"/>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0"/>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1" name="Shape 71"/>
        <p:cNvGrpSpPr/>
        <p:nvPr/>
      </p:nvGrpSpPr>
      <p:grpSpPr>
        <a:xfrm>
          <a:off x="0" y="0"/>
          <a:ext cx="0" cy="0"/>
          <a:chOff x="0" y="0"/>
          <a:chExt cx="0" cy="0"/>
        </a:xfrm>
      </p:grpSpPr>
      <p:sp>
        <p:nvSpPr>
          <p:cNvPr id="72" name="Google Shape;72;p21"/>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1"/>
          <p:cNvSpPr txBox="1"/>
          <p:nvPr>
            <p:ph idx="1" type="body"/>
          </p:nvPr>
        </p:nvSpPr>
        <p:spPr>
          <a:xfrm>
            <a:off x="2939373" y="1972703"/>
            <a:ext cx="3992732"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74" name="Google Shape;74;p21"/>
          <p:cNvSpPr txBox="1"/>
          <p:nvPr>
            <p:ph idx="2" type="body"/>
          </p:nvPr>
        </p:nvSpPr>
        <p:spPr>
          <a:xfrm>
            <a:off x="2589212" y="2548966"/>
            <a:ext cx="4342893"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75" name="Google Shape;75;p21"/>
          <p:cNvSpPr txBox="1"/>
          <p:nvPr>
            <p:ph idx="3" type="body"/>
          </p:nvPr>
        </p:nvSpPr>
        <p:spPr>
          <a:xfrm>
            <a:off x="7506629" y="1969475"/>
            <a:ext cx="3999001"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76" name="Google Shape;76;p21"/>
          <p:cNvSpPr txBox="1"/>
          <p:nvPr>
            <p:ph idx="4" type="body"/>
          </p:nvPr>
        </p:nvSpPr>
        <p:spPr>
          <a:xfrm>
            <a:off x="7166957" y="2545738"/>
            <a:ext cx="4338674"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77" name="Google Shape;77;p2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1"/>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1"/>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22"/>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2"/>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2"/>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7" name="Shape 87"/>
        <p:cNvGrpSpPr/>
        <p:nvPr/>
      </p:nvGrpSpPr>
      <p:grpSpPr>
        <a:xfrm>
          <a:off x="0" y="0"/>
          <a:ext cx="0" cy="0"/>
          <a:chOff x="0" y="0"/>
          <a:chExt cx="0" cy="0"/>
        </a:xfrm>
      </p:grpSpPr>
      <p:sp>
        <p:nvSpPr>
          <p:cNvPr id="88" name="Google Shape;88;p2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3"/>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3"/>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2" name="Shape 92"/>
        <p:cNvGrpSpPr/>
        <p:nvPr/>
      </p:nvGrpSpPr>
      <p:grpSpPr>
        <a:xfrm>
          <a:off x="0" y="0"/>
          <a:ext cx="0" cy="0"/>
          <a:chOff x="0" y="0"/>
          <a:chExt cx="0" cy="0"/>
        </a:xfrm>
      </p:grpSpPr>
      <p:sp>
        <p:nvSpPr>
          <p:cNvPr id="93" name="Google Shape;93;p24"/>
          <p:cNvSpPr txBox="1"/>
          <p:nvPr>
            <p:ph type="title"/>
          </p:nvPr>
        </p:nvSpPr>
        <p:spPr>
          <a:xfrm>
            <a:off x="2589212" y="446088"/>
            <a:ext cx="3505199" cy="97631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000"/>
              <a:buFont typeface="Century Gothic"/>
              <a:buNone/>
              <a:defRPr b="0"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4"/>
          <p:cNvSpPr txBox="1"/>
          <p:nvPr>
            <p:ph idx="1" type="body"/>
          </p:nvPr>
        </p:nvSpPr>
        <p:spPr>
          <a:xfrm>
            <a:off x="6323012" y="446088"/>
            <a:ext cx="5181600" cy="5414963"/>
          </a:xfrm>
          <a:prstGeom prst="rect">
            <a:avLst/>
          </a:prstGeom>
          <a:noFill/>
          <a:ln>
            <a:noFill/>
          </a:ln>
        </p:spPr>
        <p:txBody>
          <a:bodyPr anchorCtr="0" anchor="ctr"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95" name="Google Shape;95;p24"/>
          <p:cNvSpPr txBox="1"/>
          <p:nvPr>
            <p:ph idx="2" type="body"/>
          </p:nvPr>
        </p:nvSpPr>
        <p:spPr>
          <a:xfrm>
            <a:off x="2589212" y="1598613"/>
            <a:ext cx="3505199" cy="4262436"/>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00"/>
              <a:buNone/>
              <a:defRPr sz="14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96" name="Google Shape;96;p2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24"/>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4"/>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0" name="Shape 100"/>
        <p:cNvGrpSpPr/>
        <p:nvPr/>
      </p:nvGrpSpPr>
      <p:grpSpPr>
        <a:xfrm>
          <a:off x="0" y="0"/>
          <a:ext cx="0" cy="0"/>
          <a:chOff x="0" y="0"/>
          <a:chExt cx="0" cy="0"/>
        </a:xfrm>
      </p:grpSpPr>
      <p:sp>
        <p:nvSpPr>
          <p:cNvPr id="101" name="Google Shape;101;p25"/>
          <p:cNvSpPr txBox="1"/>
          <p:nvPr>
            <p:ph type="title"/>
          </p:nvPr>
        </p:nvSpPr>
        <p:spPr>
          <a:xfrm>
            <a:off x="2589213" y="4800600"/>
            <a:ext cx="8915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5"/>
          <p:cNvSpPr/>
          <p:nvPr>
            <p:ph idx="2" type="pic"/>
          </p:nvPr>
        </p:nvSpPr>
        <p:spPr>
          <a:xfrm>
            <a:off x="2589212" y="634965"/>
            <a:ext cx="8915400" cy="3854970"/>
          </a:xfrm>
          <a:prstGeom prst="rect">
            <a:avLst/>
          </a:prstGeom>
          <a:noFill/>
          <a:ln>
            <a:noFill/>
          </a:ln>
        </p:spPr>
      </p:sp>
      <p:sp>
        <p:nvSpPr>
          <p:cNvPr id="103" name="Google Shape;103;p25"/>
          <p:cNvSpPr txBox="1"/>
          <p:nvPr>
            <p:ph idx="1" type="body"/>
          </p:nvPr>
        </p:nvSpPr>
        <p:spPr>
          <a:xfrm>
            <a:off x="2589213" y="5367338"/>
            <a:ext cx="8915400"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200"/>
              <a:buNone/>
              <a:defRPr sz="12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104" name="Google Shape;104;p2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5"/>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5"/>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08" name="Shape 108"/>
        <p:cNvGrpSpPr/>
        <p:nvPr/>
      </p:nvGrpSpPr>
      <p:grpSpPr>
        <a:xfrm>
          <a:off x="0" y="0"/>
          <a:ext cx="0" cy="0"/>
          <a:chOff x="0" y="0"/>
          <a:chExt cx="0" cy="0"/>
        </a:xfrm>
      </p:grpSpPr>
      <p:sp>
        <p:nvSpPr>
          <p:cNvPr id="109" name="Google Shape;109;p26"/>
          <p:cNvSpPr txBox="1"/>
          <p:nvPr>
            <p:ph type="title"/>
          </p:nvPr>
        </p:nvSpPr>
        <p:spPr>
          <a:xfrm>
            <a:off x="2589212" y="609600"/>
            <a:ext cx="8915399" cy="311704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6"/>
          <p:cNvSpPr txBox="1"/>
          <p:nvPr>
            <p:ph idx="1"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11" name="Google Shape;111;p2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6"/>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6"/>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15" name="Shape 115"/>
        <p:cNvGrpSpPr/>
        <p:nvPr/>
      </p:nvGrpSpPr>
      <p:grpSpPr>
        <a:xfrm>
          <a:off x="0" y="0"/>
          <a:ext cx="0" cy="0"/>
          <a:chOff x="0" y="0"/>
          <a:chExt cx="0" cy="0"/>
        </a:xfrm>
      </p:grpSpPr>
      <p:sp>
        <p:nvSpPr>
          <p:cNvPr id="116" name="Google Shape;116;p27"/>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7"/>
          <p:cNvSpPr txBox="1"/>
          <p:nvPr>
            <p:ph idx="1" type="body"/>
          </p:nvPr>
        </p:nvSpPr>
        <p:spPr>
          <a:xfrm>
            <a:off x="3275012" y="3505200"/>
            <a:ext cx="753655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600"/>
              <a:buFont typeface="Century Gothic"/>
              <a:buNone/>
              <a:defRPr sz="1600">
                <a:solidFill>
                  <a:srgbClr val="7F7F7F"/>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18" name="Google Shape;118;p27"/>
          <p:cNvSpPr txBox="1"/>
          <p:nvPr>
            <p:ph idx="2"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19" name="Google Shape;119;p2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27"/>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7"/>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3" name="Google Shape;123;p27"/>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
        <p:nvSpPr>
          <p:cNvPr id="124" name="Google Shape;124;p27"/>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25" name="Shape 125"/>
        <p:cNvGrpSpPr/>
        <p:nvPr/>
      </p:nvGrpSpPr>
      <p:grpSpPr>
        <a:xfrm>
          <a:off x="0" y="0"/>
          <a:ext cx="0" cy="0"/>
          <a:chOff x="0" y="0"/>
          <a:chExt cx="0" cy="0"/>
        </a:xfrm>
      </p:grpSpPr>
      <p:sp>
        <p:nvSpPr>
          <p:cNvPr id="126" name="Google Shape;126;p28"/>
          <p:cNvSpPr txBox="1"/>
          <p:nvPr>
            <p:ph type="title"/>
          </p:nvPr>
        </p:nvSpPr>
        <p:spPr>
          <a:xfrm>
            <a:off x="2589213" y="2438400"/>
            <a:ext cx="8915400" cy="272484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8"/>
          <p:cNvSpPr txBox="1"/>
          <p:nvPr>
            <p:ph idx="1"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28" name="Google Shape;128;p2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2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28"/>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8"/>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32" name="Shape 132"/>
        <p:cNvGrpSpPr/>
        <p:nvPr/>
      </p:nvGrpSpPr>
      <p:grpSpPr>
        <a:xfrm>
          <a:off x="0" y="0"/>
          <a:ext cx="0" cy="0"/>
          <a:chOff x="0" y="0"/>
          <a:chExt cx="0" cy="0"/>
        </a:xfrm>
      </p:grpSpPr>
      <p:sp>
        <p:nvSpPr>
          <p:cNvPr id="133" name="Google Shape;133;p29"/>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29"/>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35" name="Google Shape;135;p29"/>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36" name="Google Shape;136;p2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9"/>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9"/>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0" name="Google Shape;140;p29"/>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
        <p:nvSpPr>
          <p:cNvPr id="141" name="Google Shape;141;p29"/>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42" name="Shape 142"/>
        <p:cNvGrpSpPr/>
        <p:nvPr/>
      </p:nvGrpSpPr>
      <p:grpSpPr>
        <a:xfrm>
          <a:off x="0" y="0"/>
          <a:ext cx="0" cy="0"/>
          <a:chOff x="0" y="0"/>
          <a:chExt cx="0" cy="0"/>
        </a:xfrm>
      </p:grpSpPr>
      <p:sp>
        <p:nvSpPr>
          <p:cNvPr id="143" name="Google Shape;143;p30"/>
          <p:cNvSpPr txBox="1"/>
          <p:nvPr>
            <p:ph type="title"/>
          </p:nvPr>
        </p:nvSpPr>
        <p:spPr>
          <a:xfrm>
            <a:off x="2589212" y="627407"/>
            <a:ext cx="8915399" cy="288002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30"/>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45" name="Google Shape;145;p30"/>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46" name="Google Shape;146;p3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3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30"/>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0"/>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0" name="Shape 150"/>
        <p:cNvGrpSpPr/>
        <p:nvPr/>
      </p:nvGrpSpPr>
      <p:grpSpPr>
        <a:xfrm>
          <a:off x="0" y="0"/>
          <a:ext cx="0" cy="0"/>
          <a:chOff x="0" y="0"/>
          <a:chExt cx="0" cy="0"/>
        </a:xfrm>
      </p:grpSpPr>
      <p:sp>
        <p:nvSpPr>
          <p:cNvPr id="151" name="Google Shape;151;p31"/>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31"/>
          <p:cNvSpPr txBox="1"/>
          <p:nvPr>
            <p:ph idx="1" type="body"/>
          </p:nvPr>
        </p:nvSpPr>
        <p:spPr>
          <a:xfrm rot="5400000">
            <a:off x="5103812" y="-381000"/>
            <a:ext cx="3886200" cy="89154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53" name="Google Shape;153;p3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3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31"/>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31"/>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7" name="Shape 157"/>
        <p:cNvGrpSpPr/>
        <p:nvPr/>
      </p:nvGrpSpPr>
      <p:grpSpPr>
        <a:xfrm>
          <a:off x="0" y="0"/>
          <a:ext cx="0" cy="0"/>
          <a:chOff x="0" y="0"/>
          <a:chExt cx="0" cy="0"/>
        </a:xfrm>
      </p:grpSpPr>
      <p:sp>
        <p:nvSpPr>
          <p:cNvPr id="158" name="Google Shape;158;p32"/>
          <p:cNvSpPr txBox="1"/>
          <p:nvPr>
            <p:ph type="title"/>
          </p:nvPr>
        </p:nvSpPr>
        <p:spPr>
          <a:xfrm rot="5400000">
            <a:off x="7756704" y="2165513"/>
            <a:ext cx="5283817" cy="2207601"/>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32"/>
          <p:cNvSpPr txBox="1"/>
          <p:nvPr>
            <p:ph idx="1" type="body"/>
          </p:nvPr>
        </p:nvSpPr>
        <p:spPr>
          <a:xfrm rot="5400000">
            <a:off x="3185803" y="30814"/>
            <a:ext cx="5283817" cy="64770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60" name="Google Shape;160;p3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3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32"/>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2"/>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C0D5E6"/>
            </a:gs>
          </a:gsLst>
          <a:path path="circle">
            <a:fillToRect b="100%" r="100%"/>
          </a:path>
          <a:tileRect l="-100%" t="-100%"/>
        </a:gradFill>
      </p:bgPr>
    </p:bg>
    <p:spTree>
      <p:nvGrpSpPr>
        <p:cNvPr id="9" name="Shape 9"/>
        <p:cNvGrpSpPr/>
        <p:nvPr/>
      </p:nvGrpSpPr>
      <p:grpSpPr>
        <a:xfrm>
          <a:off x="0" y="0"/>
          <a:ext cx="0" cy="0"/>
          <a:chOff x="0" y="0"/>
          <a:chExt cx="0" cy="0"/>
        </a:xfrm>
      </p:grpSpPr>
      <p:grpSp>
        <p:nvGrpSpPr>
          <p:cNvPr id="10" name="Google Shape;10;p16"/>
          <p:cNvGrpSpPr/>
          <p:nvPr/>
        </p:nvGrpSpPr>
        <p:grpSpPr>
          <a:xfrm>
            <a:off x="1" y="228600"/>
            <a:ext cx="2851516" cy="6638628"/>
            <a:chOff x="2487613" y="285750"/>
            <a:chExt cx="2428875" cy="5654676"/>
          </a:xfrm>
        </p:grpSpPr>
        <p:sp>
          <p:nvSpPr>
            <p:cNvPr id="11" name="Google Shape;11;p16"/>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6"/>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6"/>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6"/>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6"/>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6"/>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6"/>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6"/>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6"/>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6"/>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6"/>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6"/>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16"/>
          <p:cNvGrpSpPr/>
          <p:nvPr/>
        </p:nvGrpSpPr>
        <p:grpSpPr>
          <a:xfrm>
            <a:off x="27221" y="-786"/>
            <a:ext cx="2356674" cy="6854039"/>
            <a:chOff x="6627813" y="194833"/>
            <a:chExt cx="1952625" cy="5678918"/>
          </a:xfrm>
        </p:grpSpPr>
        <p:sp>
          <p:nvSpPr>
            <p:cNvPr id="24" name="Google Shape;24;p16"/>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6"/>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6"/>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6"/>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6"/>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6"/>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6"/>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6"/>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6"/>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6"/>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6"/>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6"/>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16"/>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6"/>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38" name="Google Shape;38;p16"/>
          <p:cNvSpPr txBox="1"/>
          <p:nvPr>
            <p:ph idx="1" type="body"/>
          </p:nvPr>
        </p:nvSpPr>
        <p:spPr>
          <a:xfrm>
            <a:off x="2589212" y="2133600"/>
            <a:ext cx="8915400" cy="3886200"/>
          </a:xfrm>
          <a:prstGeom prst="rect">
            <a:avLst/>
          </a:prstGeom>
          <a:noFill/>
          <a:ln>
            <a:noFill/>
          </a:ln>
        </p:spPr>
        <p:txBody>
          <a:bodyPr anchorCtr="0" anchor="t" bIns="45700" lIns="91425" spcFirstLastPara="1" rIns="91425" wrap="square" tIns="45700">
            <a:normAutofit/>
          </a:bodyPr>
          <a:lstStyle>
            <a:lvl1pPr indent="-342900" lvl="0" marL="457200" marR="0" rtl="0" algn="l">
              <a:spcBef>
                <a:spcPts val="1000"/>
              </a:spcBef>
              <a:spcAft>
                <a:spcPts val="0"/>
              </a:spcAft>
              <a:buClr>
                <a:schemeClr val="accent1"/>
              </a:buClr>
              <a:buSzPts val="180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30200" lvl="1" marL="914400" marR="0" rtl="0" algn="l">
              <a:spcBef>
                <a:spcPts val="1000"/>
              </a:spcBef>
              <a:spcAft>
                <a:spcPts val="0"/>
              </a:spcAft>
              <a:buClr>
                <a:schemeClr val="accent1"/>
              </a:buClr>
              <a:buSzPts val="160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317500" lvl="2" marL="1371600" marR="0" rtl="0" algn="l">
              <a:spcBef>
                <a:spcPts val="1000"/>
              </a:spcBef>
              <a:spcAft>
                <a:spcPts val="0"/>
              </a:spcAft>
              <a:buClr>
                <a:schemeClr val="accent1"/>
              </a:buClr>
              <a:buSzPts val="140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304800" lvl="3" marL="1828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304800" lvl="4" marL="22860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304800" lvl="5" marL="27432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304800" lvl="6" marL="32004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304800" lvl="7" marL="36576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304800" lvl="8" marL="4114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39" name="Google Shape;39;p1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0" name="Google Shape;40;p1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1" name="Google Shape;41;p16"/>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rgbClr val="FEFFFF"/>
                </a:solidFill>
                <a:latin typeface="Century Gothic"/>
                <a:ea typeface="Century Gothic"/>
                <a:cs typeface="Century Gothic"/>
                <a:sym typeface="Century Gothic"/>
              </a:defRPr>
            </a:lvl1pPr>
            <a:lvl2pPr indent="0" lvl="1" marL="0" marR="0" rtl="0" algn="r">
              <a:spcBef>
                <a:spcPts val="0"/>
              </a:spcBef>
              <a:buNone/>
              <a:defRPr b="0" i="0" sz="2000" u="none" cap="none" strike="noStrike">
                <a:solidFill>
                  <a:srgbClr val="FEFFFF"/>
                </a:solidFill>
                <a:latin typeface="Century Gothic"/>
                <a:ea typeface="Century Gothic"/>
                <a:cs typeface="Century Gothic"/>
                <a:sym typeface="Century Gothic"/>
              </a:defRPr>
            </a:lvl2pPr>
            <a:lvl3pPr indent="0" lvl="2" marL="0" marR="0" rtl="0" algn="r">
              <a:spcBef>
                <a:spcPts val="0"/>
              </a:spcBef>
              <a:buNone/>
              <a:defRPr b="0" i="0" sz="2000" u="none" cap="none" strike="noStrike">
                <a:solidFill>
                  <a:srgbClr val="FEFFFF"/>
                </a:solidFill>
                <a:latin typeface="Century Gothic"/>
                <a:ea typeface="Century Gothic"/>
                <a:cs typeface="Century Gothic"/>
                <a:sym typeface="Century Gothic"/>
              </a:defRPr>
            </a:lvl3pPr>
            <a:lvl4pPr indent="0" lvl="3" marL="0" marR="0" rtl="0" algn="r">
              <a:spcBef>
                <a:spcPts val="0"/>
              </a:spcBef>
              <a:buNone/>
              <a:defRPr b="0" i="0" sz="2000" u="none" cap="none" strike="noStrike">
                <a:solidFill>
                  <a:srgbClr val="FEFFFF"/>
                </a:solidFill>
                <a:latin typeface="Century Gothic"/>
                <a:ea typeface="Century Gothic"/>
                <a:cs typeface="Century Gothic"/>
                <a:sym typeface="Century Gothic"/>
              </a:defRPr>
            </a:lvl4pPr>
            <a:lvl5pPr indent="0" lvl="4" marL="0" marR="0" rtl="0" algn="r">
              <a:spcBef>
                <a:spcPts val="0"/>
              </a:spcBef>
              <a:buNone/>
              <a:defRPr b="0" i="0" sz="2000" u="none" cap="none" strike="noStrike">
                <a:solidFill>
                  <a:srgbClr val="FEFFFF"/>
                </a:solidFill>
                <a:latin typeface="Century Gothic"/>
                <a:ea typeface="Century Gothic"/>
                <a:cs typeface="Century Gothic"/>
                <a:sym typeface="Century Gothic"/>
              </a:defRPr>
            </a:lvl5pPr>
            <a:lvl6pPr indent="0" lvl="5" marL="0" marR="0" rtl="0" algn="r">
              <a:spcBef>
                <a:spcPts val="0"/>
              </a:spcBef>
              <a:buNone/>
              <a:defRPr b="0" i="0" sz="2000" u="none" cap="none" strike="noStrike">
                <a:solidFill>
                  <a:srgbClr val="FEFFFF"/>
                </a:solidFill>
                <a:latin typeface="Century Gothic"/>
                <a:ea typeface="Century Gothic"/>
                <a:cs typeface="Century Gothic"/>
                <a:sym typeface="Century Gothic"/>
              </a:defRPr>
            </a:lvl6pPr>
            <a:lvl7pPr indent="0" lvl="6" marL="0" marR="0" rtl="0" algn="r">
              <a:spcBef>
                <a:spcPts val="0"/>
              </a:spcBef>
              <a:buNone/>
              <a:defRPr b="0" i="0" sz="2000" u="none" cap="none" strike="noStrike">
                <a:solidFill>
                  <a:srgbClr val="FEFFFF"/>
                </a:solidFill>
                <a:latin typeface="Century Gothic"/>
                <a:ea typeface="Century Gothic"/>
                <a:cs typeface="Century Gothic"/>
                <a:sym typeface="Century Gothic"/>
              </a:defRPr>
            </a:lvl7pPr>
            <a:lvl8pPr indent="0" lvl="7" marL="0" marR="0" rtl="0" algn="r">
              <a:spcBef>
                <a:spcPts val="0"/>
              </a:spcBef>
              <a:buNone/>
              <a:defRPr b="0" i="0" sz="2000" u="none" cap="none" strike="noStrike">
                <a:solidFill>
                  <a:srgbClr val="FEFFFF"/>
                </a:solidFill>
                <a:latin typeface="Century Gothic"/>
                <a:ea typeface="Century Gothic"/>
                <a:cs typeface="Century Gothic"/>
                <a:sym typeface="Century Gothic"/>
              </a:defRPr>
            </a:lvl8pPr>
            <a:lvl9pPr indent="0" lvl="8" marL="0" marR="0" rtl="0" algn="r">
              <a:spcBef>
                <a:spcPts val="0"/>
              </a:spcBef>
              <a:buNone/>
              <a:defRPr b="0" i="0" sz="2000" u="none" cap="none" strike="noStrike">
                <a:solidFill>
                  <a:srgbClr val="FE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jpg"/><Relationship Id="rId9" Type="http://schemas.openxmlformats.org/officeDocument/2006/relationships/image" Target="../media/image6.jpg"/><Relationship Id="rId5" Type="http://schemas.openxmlformats.org/officeDocument/2006/relationships/image" Target="../media/image3.jpg"/><Relationship Id="rId6" Type="http://schemas.openxmlformats.org/officeDocument/2006/relationships/image" Target="../media/image4.jpg"/><Relationship Id="rId7" Type="http://schemas.openxmlformats.org/officeDocument/2006/relationships/image" Target="../media/image8.jpg"/><Relationship Id="rId8"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jpg"/><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jp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jpg"/><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jpg"/><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jpg"/><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jpg"/><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jpg"/><Relationship Id="rId4" Type="http://schemas.openxmlformats.org/officeDocument/2006/relationships/image" Target="../media/image1.jpg"/><Relationship Id="rId5"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jpg"/><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2.jpg"/><Relationship Id="rId4" Type="http://schemas.openxmlformats.org/officeDocument/2006/relationships/image" Target="../media/image11.jpg"/><Relationship Id="rId5"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1"/>
          <p:cNvPicPr preferRelativeResize="0"/>
          <p:nvPr/>
        </p:nvPicPr>
        <p:blipFill rotWithShape="1">
          <a:blip r:embed="rId3">
            <a:alphaModFix/>
          </a:blip>
          <a:srcRect b="0" l="0" r="0" t="0"/>
          <a:stretch/>
        </p:blipFill>
        <p:spPr>
          <a:xfrm>
            <a:off x="609600" y="5937748"/>
            <a:ext cx="3103416" cy="684383"/>
          </a:xfrm>
          <a:prstGeom prst="rect">
            <a:avLst/>
          </a:prstGeom>
          <a:noFill/>
          <a:ln>
            <a:noFill/>
          </a:ln>
        </p:spPr>
      </p:pic>
      <p:pic>
        <p:nvPicPr>
          <p:cNvPr id="169" name="Google Shape;169;p1"/>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graphicFrame>
        <p:nvGraphicFramePr>
          <p:cNvPr id="170" name="Google Shape;170;p1"/>
          <p:cNvGraphicFramePr/>
          <p:nvPr/>
        </p:nvGraphicFramePr>
        <p:xfrm>
          <a:off x="2554184" y="1128625"/>
          <a:ext cx="3000000" cy="3000000"/>
        </p:xfrm>
        <a:graphic>
          <a:graphicData uri="http://schemas.openxmlformats.org/drawingml/2006/table">
            <a:tbl>
              <a:tblPr>
                <a:noFill/>
                <a:tableStyleId>{7BB4FA6F-D9B9-4D1F-A37B-B33D24979D5F}</a:tableStyleId>
              </a:tblPr>
              <a:tblGrid>
                <a:gridCol w="2322175"/>
                <a:gridCol w="6115250"/>
              </a:tblGrid>
              <a:tr h="820725">
                <a:tc>
                  <a:txBody>
                    <a:bodyPr/>
                    <a:lstStyle/>
                    <a:p>
                      <a:pPr indent="0" lvl="0" marL="0" marR="0" rtl="0" algn="l">
                        <a:lnSpc>
                          <a:spcPct val="107000"/>
                        </a:lnSpc>
                        <a:spcBef>
                          <a:spcPts val="0"/>
                        </a:spcBef>
                        <a:spcAft>
                          <a:spcPts val="0"/>
                        </a:spcAft>
                        <a:buClr>
                          <a:srgbClr val="000000"/>
                        </a:buClr>
                        <a:buSzPts val="4800"/>
                        <a:buFont typeface="Calibri"/>
                        <a:buNone/>
                      </a:pPr>
                      <a:r>
                        <a:rPr b="1" i="1" lang="en-US" sz="4800" u="none" cap="none" strike="noStrike">
                          <a:latin typeface="Calibri"/>
                          <a:ea typeface="Calibri"/>
                          <a:cs typeface="Calibri"/>
                          <a:sym typeface="Calibri"/>
                        </a:rPr>
                        <a:t>Field</a:t>
                      </a:r>
                      <a:endParaRPr sz="48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c>
                  <a:txBody>
                    <a:bodyPr/>
                    <a:lstStyle/>
                    <a:p>
                      <a:pPr indent="0" lvl="0" marL="0" marR="0" rtl="0" algn="l">
                        <a:lnSpc>
                          <a:spcPct val="107000"/>
                        </a:lnSpc>
                        <a:spcBef>
                          <a:spcPts val="0"/>
                        </a:spcBef>
                        <a:spcAft>
                          <a:spcPts val="0"/>
                        </a:spcAft>
                        <a:buClr>
                          <a:srgbClr val="000000"/>
                        </a:buClr>
                        <a:buSzPts val="4800"/>
                        <a:buFont typeface="Calibri"/>
                        <a:buNone/>
                      </a:pPr>
                      <a:r>
                        <a:rPr b="1" i="1" lang="en-US" sz="4800" u="none" cap="none" strike="noStrike">
                          <a:solidFill>
                            <a:srgbClr val="000000"/>
                          </a:solidFill>
                          <a:latin typeface="Calibri"/>
                          <a:ea typeface="Calibri"/>
                          <a:cs typeface="Calibri"/>
                          <a:sym typeface="Calibri"/>
                        </a:rPr>
                        <a:t>CONSTRUCTION</a:t>
                      </a:r>
                      <a:endParaRPr sz="48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r>
              <a:tr h="1533350">
                <a:tc>
                  <a:txBody>
                    <a:bodyPr/>
                    <a:lstStyle/>
                    <a:p>
                      <a:pPr indent="0" lvl="0" marL="0" marR="0" rtl="0" algn="l">
                        <a:lnSpc>
                          <a:spcPct val="107000"/>
                        </a:lnSpc>
                        <a:spcBef>
                          <a:spcPts val="0"/>
                        </a:spcBef>
                        <a:spcAft>
                          <a:spcPts val="0"/>
                        </a:spcAft>
                        <a:buClr>
                          <a:srgbClr val="000000"/>
                        </a:buClr>
                        <a:buSzPts val="4800"/>
                        <a:buFont typeface="Calibri"/>
                        <a:buNone/>
                      </a:pPr>
                      <a:r>
                        <a:rPr b="1" i="1" lang="en-US" sz="4800" u="none" cap="none" strike="noStrike">
                          <a:solidFill>
                            <a:srgbClr val="000000"/>
                          </a:solidFill>
                          <a:latin typeface="Calibri"/>
                          <a:ea typeface="Calibri"/>
                          <a:cs typeface="Calibri"/>
                          <a:sym typeface="Calibri"/>
                        </a:rPr>
                        <a:t>Chapter</a:t>
                      </a:r>
                      <a:endParaRPr sz="48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c>
                  <a:txBody>
                    <a:bodyPr/>
                    <a:lstStyle/>
                    <a:p>
                      <a:pPr indent="0" lvl="0" marL="0" marR="0" rtl="0" algn="l">
                        <a:lnSpc>
                          <a:spcPct val="107000"/>
                        </a:lnSpc>
                        <a:spcBef>
                          <a:spcPts val="0"/>
                        </a:spcBef>
                        <a:spcAft>
                          <a:spcPts val="0"/>
                        </a:spcAft>
                        <a:buClr>
                          <a:schemeClr val="dk1"/>
                        </a:buClr>
                        <a:buSzPts val="4800"/>
                        <a:buFont typeface="Calibri"/>
                        <a:buNone/>
                      </a:pPr>
                      <a:r>
                        <a:rPr b="1" i="1" lang="en-US" sz="4800" u="none" cap="none" strike="noStrike">
                          <a:solidFill>
                            <a:schemeClr val="dk1"/>
                          </a:solidFill>
                          <a:latin typeface="Calibri"/>
                          <a:ea typeface="Calibri"/>
                          <a:cs typeface="Calibri"/>
                          <a:sym typeface="Calibri"/>
                        </a:rPr>
                        <a:t>Architectural material</a:t>
                      </a:r>
                      <a:endParaRPr sz="48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r>
              <a:tr h="1211075">
                <a:tc>
                  <a:txBody>
                    <a:bodyPr/>
                    <a:lstStyle/>
                    <a:p>
                      <a:pPr indent="0" lvl="0" marL="0" marR="0" rtl="0" algn="l">
                        <a:lnSpc>
                          <a:spcPct val="107000"/>
                        </a:lnSpc>
                        <a:spcBef>
                          <a:spcPts val="0"/>
                        </a:spcBef>
                        <a:spcAft>
                          <a:spcPts val="0"/>
                        </a:spcAft>
                        <a:buClr>
                          <a:srgbClr val="000000"/>
                        </a:buClr>
                        <a:buSzPts val="4800"/>
                        <a:buFont typeface="Calibri"/>
                        <a:buNone/>
                      </a:pPr>
                      <a:r>
                        <a:rPr b="1" i="1" lang="en-US" sz="4800" u="none" cap="none" strike="noStrike">
                          <a:solidFill>
                            <a:srgbClr val="000000"/>
                          </a:solidFill>
                          <a:latin typeface="Calibri"/>
                          <a:ea typeface="Calibri"/>
                          <a:cs typeface="Calibri"/>
                          <a:sym typeface="Calibri"/>
                        </a:rPr>
                        <a:t>Subtitle</a:t>
                      </a:r>
                      <a:endParaRPr sz="48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c>
                  <a:txBody>
                    <a:bodyPr/>
                    <a:lstStyle/>
                    <a:p>
                      <a:pPr indent="0" lvl="0" marL="0" marR="0" rtl="0" algn="l">
                        <a:lnSpc>
                          <a:spcPct val="107000"/>
                        </a:lnSpc>
                        <a:spcBef>
                          <a:spcPts val="0"/>
                        </a:spcBef>
                        <a:spcAft>
                          <a:spcPts val="0"/>
                        </a:spcAft>
                        <a:buClr>
                          <a:schemeClr val="dk1"/>
                        </a:buClr>
                        <a:buSzPts val="4800"/>
                        <a:buFont typeface="Calibri"/>
                        <a:buNone/>
                      </a:pPr>
                      <a:r>
                        <a:rPr b="1" i="1" lang="en-US" sz="4800" u="none" cap="none" strike="noStrike">
                          <a:solidFill>
                            <a:schemeClr val="dk1"/>
                          </a:solidFill>
                          <a:latin typeface="Calibri"/>
                          <a:ea typeface="Calibri"/>
                          <a:cs typeface="Calibri"/>
                          <a:sym typeface="Calibri"/>
                        </a:rPr>
                        <a:t>Plastics</a:t>
                      </a:r>
                      <a:endParaRPr sz="48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id="175" name="Google Shape;175;p2"/>
          <p:cNvPicPr preferRelativeResize="0"/>
          <p:nvPr/>
        </p:nvPicPr>
        <p:blipFill rotWithShape="1">
          <a:blip r:embed="rId3">
            <a:alphaModFix/>
          </a:blip>
          <a:srcRect b="0" l="0" r="0" t="0"/>
          <a:stretch/>
        </p:blipFill>
        <p:spPr>
          <a:xfrm>
            <a:off x="609600" y="5937748"/>
            <a:ext cx="3103417" cy="684383"/>
          </a:xfrm>
          <a:prstGeom prst="rect">
            <a:avLst/>
          </a:prstGeom>
          <a:noFill/>
          <a:ln>
            <a:noFill/>
          </a:ln>
        </p:spPr>
      </p:pic>
      <p:pic>
        <p:nvPicPr>
          <p:cNvPr id="176" name="Google Shape;176;p2"/>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177" name="Google Shape;177;p2"/>
          <p:cNvSpPr txBox="1"/>
          <p:nvPr/>
        </p:nvSpPr>
        <p:spPr>
          <a:xfrm>
            <a:off x="1958942" y="1925233"/>
            <a:ext cx="9275116" cy="20621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3200" u="none" cap="none" strike="noStrike">
                <a:solidFill>
                  <a:srgbClr val="7030A0"/>
                </a:solidFill>
                <a:latin typeface="Century Gothic"/>
                <a:ea typeface="Century Gothic"/>
                <a:cs typeface="Century Gothic"/>
                <a:sym typeface="Century Gothic"/>
              </a:rPr>
              <a:t>Through this lesson, the student will learn the types of polymers and plastics, their application in construction, and protection from plastic pollution.</a:t>
            </a:r>
            <a:endParaRPr sz="3200">
              <a:solidFill>
                <a:srgbClr val="7030A0"/>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3"/>
          <p:cNvPicPr preferRelativeResize="0"/>
          <p:nvPr/>
        </p:nvPicPr>
        <p:blipFill rotWithShape="1">
          <a:blip r:embed="rId3">
            <a:alphaModFix/>
          </a:blip>
          <a:srcRect b="0" l="0" r="0" t="0"/>
          <a:stretch/>
        </p:blipFill>
        <p:spPr>
          <a:xfrm>
            <a:off x="609600" y="5937748"/>
            <a:ext cx="3103416" cy="684383"/>
          </a:xfrm>
          <a:prstGeom prst="rect">
            <a:avLst/>
          </a:prstGeom>
          <a:noFill/>
          <a:ln>
            <a:noFill/>
          </a:ln>
        </p:spPr>
      </p:pic>
      <p:pic>
        <p:nvPicPr>
          <p:cNvPr id="183" name="Google Shape;183;p3"/>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184" name="Google Shape;184;p3"/>
          <p:cNvSpPr txBox="1"/>
          <p:nvPr/>
        </p:nvSpPr>
        <p:spPr>
          <a:xfrm>
            <a:off x="4802875" y="244575"/>
            <a:ext cx="3103500" cy="83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2060"/>
              </a:buClr>
              <a:buSzPts val="4800"/>
              <a:buFont typeface="Roboto"/>
              <a:buNone/>
            </a:pPr>
            <a:r>
              <a:rPr b="0" i="0" lang="en-US" sz="4800">
                <a:solidFill>
                  <a:srgbClr val="002060"/>
                </a:solidFill>
                <a:latin typeface="Roboto"/>
                <a:ea typeface="Roboto"/>
                <a:cs typeface="Roboto"/>
                <a:sym typeface="Roboto"/>
              </a:rPr>
              <a:t>Plastic</a:t>
            </a:r>
            <a:endParaRPr sz="4800">
              <a:solidFill>
                <a:srgbClr val="002060"/>
              </a:solidFill>
              <a:latin typeface="Calibri"/>
              <a:ea typeface="Calibri"/>
              <a:cs typeface="Calibri"/>
              <a:sym typeface="Calibri"/>
            </a:endParaRPr>
          </a:p>
        </p:txBody>
      </p:sp>
      <p:pic>
        <p:nvPicPr>
          <p:cNvPr id="185" name="Google Shape;185;p3"/>
          <p:cNvPicPr preferRelativeResize="0"/>
          <p:nvPr/>
        </p:nvPicPr>
        <p:blipFill rotWithShape="1">
          <a:blip r:embed="rId5">
            <a:alphaModFix/>
          </a:blip>
          <a:srcRect b="0" l="0" r="0" t="0"/>
          <a:stretch/>
        </p:blipFill>
        <p:spPr>
          <a:xfrm>
            <a:off x="4733925" y="1090612"/>
            <a:ext cx="2724150" cy="4676775"/>
          </a:xfrm>
          <a:prstGeom prst="rect">
            <a:avLst/>
          </a:prstGeom>
          <a:noFill/>
          <a:ln>
            <a:noFill/>
          </a:ln>
        </p:spPr>
      </p:pic>
      <p:pic>
        <p:nvPicPr>
          <p:cNvPr id="186" name="Google Shape;186;p3"/>
          <p:cNvPicPr preferRelativeResize="0"/>
          <p:nvPr/>
        </p:nvPicPr>
        <p:blipFill rotWithShape="1">
          <a:blip r:embed="rId6">
            <a:alphaModFix/>
          </a:blip>
          <a:srcRect b="0" l="0" r="0" t="0"/>
          <a:stretch/>
        </p:blipFill>
        <p:spPr>
          <a:xfrm>
            <a:off x="8763544" y="3897310"/>
            <a:ext cx="1209675" cy="1581150"/>
          </a:xfrm>
          <a:prstGeom prst="rect">
            <a:avLst/>
          </a:prstGeom>
          <a:noFill/>
          <a:ln>
            <a:noFill/>
          </a:ln>
        </p:spPr>
      </p:pic>
      <p:pic>
        <p:nvPicPr>
          <p:cNvPr id="187" name="Google Shape;187;p3"/>
          <p:cNvPicPr preferRelativeResize="0"/>
          <p:nvPr/>
        </p:nvPicPr>
        <p:blipFill rotWithShape="1">
          <a:blip r:embed="rId7">
            <a:alphaModFix/>
          </a:blip>
          <a:srcRect b="0" l="0" r="0" t="0"/>
          <a:stretch/>
        </p:blipFill>
        <p:spPr>
          <a:xfrm>
            <a:off x="1767884" y="1075574"/>
            <a:ext cx="2162175" cy="1781175"/>
          </a:xfrm>
          <a:prstGeom prst="rect">
            <a:avLst/>
          </a:prstGeom>
          <a:noFill/>
          <a:ln>
            <a:noFill/>
          </a:ln>
        </p:spPr>
      </p:pic>
      <p:pic>
        <p:nvPicPr>
          <p:cNvPr id="188" name="Google Shape;188;p3"/>
          <p:cNvPicPr preferRelativeResize="0"/>
          <p:nvPr/>
        </p:nvPicPr>
        <p:blipFill rotWithShape="1">
          <a:blip r:embed="rId8">
            <a:alphaModFix/>
          </a:blip>
          <a:srcRect b="0" l="0" r="0" t="0"/>
          <a:stretch/>
        </p:blipFill>
        <p:spPr>
          <a:xfrm>
            <a:off x="1938101" y="4221603"/>
            <a:ext cx="1780903" cy="1514032"/>
          </a:xfrm>
          <a:prstGeom prst="rect">
            <a:avLst/>
          </a:prstGeom>
          <a:noFill/>
          <a:ln>
            <a:noFill/>
          </a:ln>
        </p:spPr>
      </p:pic>
      <p:pic>
        <p:nvPicPr>
          <p:cNvPr id="189" name="Google Shape;189;p3"/>
          <p:cNvPicPr preferRelativeResize="0"/>
          <p:nvPr/>
        </p:nvPicPr>
        <p:blipFill rotWithShape="1">
          <a:blip r:embed="rId9">
            <a:alphaModFix/>
          </a:blip>
          <a:srcRect b="0" l="0" r="0" t="0"/>
          <a:stretch/>
        </p:blipFill>
        <p:spPr>
          <a:xfrm>
            <a:off x="8261941" y="1449636"/>
            <a:ext cx="2162175" cy="162163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4"/>
          <p:cNvPicPr preferRelativeResize="0"/>
          <p:nvPr/>
        </p:nvPicPr>
        <p:blipFill rotWithShape="1">
          <a:blip r:embed="rId3">
            <a:alphaModFix/>
          </a:blip>
          <a:srcRect b="0" l="0" r="0" t="0"/>
          <a:stretch/>
        </p:blipFill>
        <p:spPr>
          <a:xfrm>
            <a:off x="609600" y="5937748"/>
            <a:ext cx="3103417" cy="684383"/>
          </a:xfrm>
          <a:prstGeom prst="rect">
            <a:avLst/>
          </a:prstGeom>
          <a:noFill/>
          <a:ln>
            <a:noFill/>
          </a:ln>
        </p:spPr>
      </p:pic>
      <p:pic>
        <p:nvPicPr>
          <p:cNvPr id="195" name="Google Shape;195;p4"/>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196" name="Google Shape;196;p4"/>
          <p:cNvSpPr txBox="1"/>
          <p:nvPr/>
        </p:nvSpPr>
        <p:spPr>
          <a:xfrm>
            <a:off x="3713017" y="225940"/>
            <a:ext cx="3831771" cy="792479"/>
          </a:xfrm>
          <a:prstGeom prst="rect">
            <a:avLst/>
          </a:prstGeom>
          <a:noFill/>
          <a:ln>
            <a:noFill/>
          </a:ln>
        </p:spPr>
        <p:txBody>
          <a:bodyPr anchorCtr="0" anchor="b" bIns="45700" lIns="91425" spcFirstLastPara="1" rIns="91425" wrap="square" tIns="45700">
            <a:normAutofit lnSpcReduction="10000"/>
          </a:bodyPr>
          <a:lstStyle/>
          <a:p>
            <a:pPr indent="0" lvl="0" marL="0" marR="0" rtl="0" algn="l">
              <a:spcBef>
                <a:spcPts val="0"/>
              </a:spcBef>
              <a:spcAft>
                <a:spcPts val="0"/>
              </a:spcAft>
              <a:buClr>
                <a:srgbClr val="002060"/>
              </a:buClr>
              <a:buSzPts val="4800"/>
              <a:buFont typeface="Roboto"/>
              <a:buNone/>
            </a:pPr>
            <a:r>
              <a:rPr b="0" i="0" lang="en-US" sz="4800">
                <a:solidFill>
                  <a:srgbClr val="002060"/>
                </a:solidFill>
                <a:latin typeface="Roboto"/>
                <a:ea typeface="Roboto"/>
                <a:cs typeface="Roboto"/>
                <a:sym typeface="Roboto"/>
              </a:rPr>
              <a:t>Plastic</a:t>
            </a:r>
            <a:endParaRPr sz="4800">
              <a:solidFill>
                <a:srgbClr val="002060"/>
              </a:solidFill>
              <a:latin typeface="Calibri"/>
              <a:ea typeface="Calibri"/>
              <a:cs typeface="Calibri"/>
              <a:sym typeface="Calibri"/>
            </a:endParaRPr>
          </a:p>
        </p:txBody>
      </p:sp>
      <p:sp>
        <p:nvSpPr>
          <p:cNvPr id="197" name="Google Shape;197;p4"/>
          <p:cNvSpPr txBox="1"/>
          <p:nvPr/>
        </p:nvSpPr>
        <p:spPr>
          <a:xfrm>
            <a:off x="1037521" y="1932357"/>
            <a:ext cx="10562297"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000">
                <a:solidFill>
                  <a:srgbClr val="C00000"/>
                </a:solidFill>
                <a:latin typeface="Roboto"/>
                <a:ea typeface="Roboto"/>
                <a:cs typeface="Roboto"/>
                <a:sym typeface="Roboto"/>
              </a:rPr>
              <a:t>Plastics are artificial materials produced from synthetic or semi-synthetic resins and various additives (fillers, softeners, stabilizers, and pigments) which are at least occasionally in a plastic state during processing. </a:t>
            </a:r>
            <a:endParaRPr b="0" i="0" sz="2000">
              <a:solidFill>
                <a:srgbClr val="C00000"/>
              </a:solidFill>
              <a:latin typeface="Roboto"/>
              <a:ea typeface="Roboto"/>
              <a:cs typeface="Roboto"/>
              <a:sym typeface="Roboto"/>
            </a:endParaRPr>
          </a:p>
          <a:p>
            <a:pPr indent="0" lvl="0" marL="0" marR="0" rtl="0" algn="l">
              <a:spcBef>
                <a:spcPts val="0"/>
              </a:spcBef>
              <a:spcAft>
                <a:spcPts val="0"/>
              </a:spcAft>
              <a:buNone/>
            </a:pPr>
            <a:r>
              <a:t/>
            </a:r>
            <a:endParaRPr sz="2000">
              <a:solidFill>
                <a:srgbClr val="C00000"/>
              </a:solidFill>
              <a:latin typeface="Roboto"/>
              <a:ea typeface="Roboto"/>
              <a:cs typeface="Roboto"/>
              <a:sym typeface="Roboto"/>
            </a:endParaRPr>
          </a:p>
          <a:p>
            <a:pPr indent="0" lvl="0" marL="0" marR="0" rtl="0" algn="l">
              <a:spcBef>
                <a:spcPts val="0"/>
              </a:spcBef>
              <a:spcAft>
                <a:spcPts val="0"/>
              </a:spcAft>
              <a:buNone/>
            </a:pPr>
            <a:r>
              <a:rPr b="0" i="0" lang="en-US" sz="2000">
                <a:solidFill>
                  <a:srgbClr val="C00000"/>
                </a:solidFill>
                <a:latin typeface="Roboto"/>
                <a:ea typeface="Roboto"/>
                <a:cs typeface="Roboto"/>
                <a:sym typeface="Roboto"/>
              </a:rPr>
              <a:t>The substances used to make plastics are usually synthetic, usually derived from petrochemicals, although many are partly natural.</a:t>
            </a:r>
            <a:endParaRPr sz="2000">
              <a:solidFill>
                <a:srgbClr val="C00000"/>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5"/>
          <p:cNvPicPr preferRelativeResize="0"/>
          <p:nvPr/>
        </p:nvPicPr>
        <p:blipFill rotWithShape="1">
          <a:blip r:embed="rId3">
            <a:alphaModFix/>
          </a:blip>
          <a:srcRect b="0" l="0" r="0" t="0"/>
          <a:stretch/>
        </p:blipFill>
        <p:spPr>
          <a:xfrm>
            <a:off x="579208" y="5937748"/>
            <a:ext cx="3103416" cy="684383"/>
          </a:xfrm>
          <a:prstGeom prst="rect">
            <a:avLst/>
          </a:prstGeom>
          <a:noFill/>
          <a:ln>
            <a:noFill/>
          </a:ln>
        </p:spPr>
      </p:pic>
      <p:pic>
        <p:nvPicPr>
          <p:cNvPr id="203" name="Google Shape;203;p5"/>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204" name="Google Shape;204;p5"/>
          <p:cNvSpPr txBox="1"/>
          <p:nvPr/>
        </p:nvSpPr>
        <p:spPr>
          <a:xfrm>
            <a:off x="3161211" y="225940"/>
            <a:ext cx="7027800" cy="792600"/>
          </a:xfrm>
          <a:prstGeom prst="rect">
            <a:avLst/>
          </a:prstGeom>
          <a:noFill/>
          <a:ln>
            <a:noFill/>
          </a:ln>
        </p:spPr>
        <p:txBody>
          <a:bodyPr anchorCtr="0" anchor="b" bIns="45700" lIns="91425" spcFirstLastPara="1" rIns="91425" wrap="square" tIns="45700">
            <a:normAutofit fontScale="77500" lnSpcReduction="20000"/>
          </a:bodyPr>
          <a:lstStyle/>
          <a:p>
            <a:pPr indent="0" lvl="0" marL="0" marR="0" rtl="0" algn="l">
              <a:spcBef>
                <a:spcPts val="0"/>
              </a:spcBef>
              <a:spcAft>
                <a:spcPts val="0"/>
              </a:spcAft>
              <a:buClr>
                <a:srgbClr val="002060"/>
              </a:buClr>
              <a:buSzPct val="100000"/>
              <a:buFont typeface="Roboto"/>
              <a:buNone/>
            </a:pPr>
            <a:r>
              <a:rPr b="0" i="0" lang="en-US" sz="4600">
                <a:solidFill>
                  <a:srgbClr val="002060"/>
                </a:solidFill>
                <a:latin typeface="Roboto"/>
                <a:ea typeface="Roboto"/>
                <a:cs typeface="Roboto"/>
                <a:sym typeface="Roboto"/>
              </a:rPr>
              <a:t>Additives for </a:t>
            </a:r>
            <a:r>
              <a:rPr b="0" i="0" lang="en-US" sz="4800">
                <a:solidFill>
                  <a:srgbClr val="002060"/>
                </a:solidFill>
                <a:latin typeface="Roboto"/>
                <a:ea typeface="Roboto"/>
                <a:cs typeface="Roboto"/>
                <a:sym typeface="Roboto"/>
              </a:rPr>
              <a:t>plastic production</a:t>
            </a:r>
            <a:endParaRPr sz="4800">
              <a:solidFill>
                <a:srgbClr val="002060"/>
              </a:solidFill>
              <a:latin typeface="Calibri"/>
              <a:ea typeface="Calibri"/>
              <a:cs typeface="Calibri"/>
              <a:sym typeface="Calibri"/>
            </a:endParaRPr>
          </a:p>
        </p:txBody>
      </p:sp>
      <p:sp>
        <p:nvSpPr>
          <p:cNvPr id="205" name="Google Shape;205;p5"/>
          <p:cNvSpPr txBox="1"/>
          <p:nvPr/>
        </p:nvSpPr>
        <p:spPr>
          <a:xfrm>
            <a:off x="1612286" y="1123406"/>
            <a:ext cx="10358100" cy="427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C00000"/>
              </a:buClr>
              <a:buSzPts val="1600"/>
              <a:buFont typeface="Roboto"/>
              <a:buNone/>
            </a:pPr>
            <a:r>
              <a:rPr b="0" i="0" lang="en-US" sz="1600">
                <a:solidFill>
                  <a:srgbClr val="C00000"/>
                </a:solidFill>
                <a:latin typeface="Roboto"/>
                <a:ea typeface="Roboto"/>
                <a:cs typeface="Roboto"/>
                <a:sym typeface="Roboto"/>
              </a:rPr>
              <a:t>The bulk properties of a polymer can often be altered considerably by the incorporation of additives. Probably the most well-known examples of this occur in rubber technology where variations in the choice of additives can produce widely differing products such as tires, battery boxes, latex foam upholstery, elastic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Clr>
                <a:srgbClr val="C00000"/>
              </a:buClr>
              <a:buSzPts val="1600"/>
              <a:buFont typeface="Roboto"/>
              <a:buNone/>
            </a:pPr>
            <a:r>
              <a:rPr b="0" i="0" lang="en-US" sz="1600">
                <a:solidFill>
                  <a:srgbClr val="C00000"/>
                </a:solidFill>
                <a:latin typeface="Roboto"/>
                <a:ea typeface="Roboto"/>
                <a:cs typeface="Roboto"/>
                <a:sym typeface="Roboto"/>
              </a:rPr>
              <a:t>bands and erasers. </a:t>
            </a:r>
            <a:endParaRPr b="0" i="0" sz="1600">
              <a:solidFill>
                <a:srgbClr val="C00000"/>
              </a:solidFill>
              <a:latin typeface="Roboto"/>
              <a:ea typeface="Roboto"/>
              <a:cs typeface="Roboto"/>
              <a:sym typeface="Roboto"/>
            </a:endParaRPr>
          </a:p>
          <a:p>
            <a:pPr indent="0" lvl="0" marL="0" marR="0" rtl="0" algn="l">
              <a:spcBef>
                <a:spcPts val="0"/>
              </a:spcBef>
              <a:spcAft>
                <a:spcPts val="0"/>
              </a:spcAft>
              <a:buClr>
                <a:srgbClr val="C00000"/>
              </a:buClr>
              <a:buSzPts val="1600"/>
              <a:buFont typeface="Roboto"/>
              <a:buNone/>
            </a:pPr>
            <a:r>
              <a:rPr b="0" i="0" lang="en-US" sz="1600">
                <a:solidFill>
                  <a:srgbClr val="C00000"/>
                </a:solidFill>
                <a:latin typeface="Roboto"/>
                <a:ea typeface="Roboto"/>
                <a:cs typeface="Roboto"/>
                <a:sym typeface="Roboto"/>
              </a:rPr>
              <a:t>Physically, additives may be divided into four groups, solids, rubbers, liquids, and gases, the last of these being employed for making cellular polymers. In terms of function, there are rather larger numbers of groups, of which the following are the most important: </a:t>
            </a:r>
            <a:endParaRPr b="0" i="0" sz="1600">
              <a:solidFill>
                <a:srgbClr val="C00000"/>
              </a:solidFill>
              <a:latin typeface="Roboto"/>
              <a:ea typeface="Roboto"/>
              <a:cs typeface="Roboto"/>
              <a:sym typeface="Roboto"/>
            </a:endParaRPr>
          </a:p>
          <a:p>
            <a:pPr indent="0" lvl="0" marL="0" marR="0" rtl="0" algn="l">
              <a:spcBef>
                <a:spcPts val="0"/>
              </a:spcBef>
              <a:spcAft>
                <a:spcPts val="0"/>
              </a:spcAft>
              <a:buClr>
                <a:schemeClr val="dk1"/>
              </a:buClr>
              <a:buSzPts val="1600"/>
              <a:buFont typeface="Century Gothic"/>
              <a:buNone/>
            </a:pPr>
            <a:r>
              <a:t/>
            </a:r>
            <a:endParaRPr b="0" i="0" sz="1600">
              <a:solidFill>
                <a:srgbClr val="C00000"/>
              </a:solidFill>
              <a:latin typeface="Roboto"/>
              <a:ea typeface="Roboto"/>
              <a:cs typeface="Roboto"/>
              <a:sym typeface="Roboto"/>
            </a:endParaRPr>
          </a:p>
          <a:p>
            <a:pPr indent="0" lvl="0" marL="0" marR="0" rtl="0" algn="l">
              <a:spcBef>
                <a:spcPts val="0"/>
              </a:spcBef>
              <a:spcAft>
                <a:spcPts val="0"/>
              </a:spcAft>
              <a:buClr>
                <a:srgbClr val="C00000"/>
              </a:buClr>
              <a:buSzPts val="1600"/>
              <a:buFont typeface="Roboto"/>
              <a:buNone/>
            </a:pPr>
            <a:r>
              <a:rPr b="0" i="0" lang="en-US" sz="1600">
                <a:solidFill>
                  <a:srgbClr val="C00000"/>
                </a:solidFill>
                <a:latin typeface="Roboto"/>
                <a:ea typeface="Roboto"/>
                <a:cs typeface="Roboto"/>
                <a:sym typeface="Roboto"/>
              </a:rPr>
              <a:t>(1) Fillers.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Clr>
                <a:srgbClr val="C00000"/>
              </a:buClr>
              <a:buSzPts val="1600"/>
              <a:buFont typeface="Roboto"/>
              <a:buNone/>
            </a:pPr>
            <a:r>
              <a:rPr b="0" i="0" lang="en-US" sz="1600">
                <a:solidFill>
                  <a:srgbClr val="C00000"/>
                </a:solidFill>
                <a:latin typeface="Roboto"/>
                <a:ea typeface="Roboto"/>
                <a:cs typeface="Roboto"/>
                <a:sym typeface="Roboto"/>
              </a:rPr>
              <a:t>(2) Plasticisers and softeners.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Clr>
                <a:srgbClr val="C00000"/>
              </a:buClr>
              <a:buSzPts val="1600"/>
              <a:buFont typeface="Roboto"/>
              <a:buNone/>
            </a:pPr>
            <a:r>
              <a:rPr b="0" i="0" lang="en-US" sz="1600">
                <a:solidFill>
                  <a:srgbClr val="C00000"/>
                </a:solidFill>
                <a:latin typeface="Roboto"/>
                <a:ea typeface="Roboto"/>
                <a:cs typeface="Roboto"/>
                <a:sym typeface="Roboto"/>
              </a:rPr>
              <a:t>(3) Lubricants and flow promoters.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Clr>
                <a:srgbClr val="C00000"/>
              </a:buClr>
              <a:buSzPts val="1600"/>
              <a:buFont typeface="Roboto"/>
              <a:buNone/>
            </a:pPr>
            <a:r>
              <a:rPr b="0" i="0" lang="en-US" sz="1600">
                <a:solidFill>
                  <a:srgbClr val="C00000"/>
                </a:solidFill>
                <a:latin typeface="Roboto"/>
                <a:ea typeface="Roboto"/>
                <a:cs typeface="Roboto"/>
                <a:sym typeface="Roboto"/>
              </a:rPr>
              <a:t>(4) Anti-aging additives.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Clr>
                <a:srgbClr val="C00000"/>
              </a:buClr>
              <a:buSzPts val="1600"/>
              <a:buFont typeface="Roboto"/>
              <a:buNone/>
            </a:pPr>
            <a:r>
              <a:rPr b="0" i="0" lang="en-US" sz="1600">
                <a:solidFill>
                  <a:srgbClr val="C00000"/>
                </a:solidFill>
                <a:latin typeface="Roboto"/>
                <a:ea typeface="Roboto"/>
                <a:cs typeface="Roboto"/>
                <a:sym typeface="Roboto"/>
              </a:rPr>
              <a:t>(5) Flame retarders.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Clr>
                <a:srgbClr val="C00000"/>
              </a:buClr>
              <a:buSzPts val="1600"/>
              <a:buFont typeface="Roboto"/>
              <a:buNone/>
            </a:pPr>
            <a:r>
              <a:rPr b="0" i="0" lang="en-US" sz="1600">
                <a:solidFill>
                  <a:srgbClr val="C00000"/>
                </a:solidFill>
                <a:latin typeface="Roboto"/>
                <a:ea typeface="Roboto"/>
                <a:cs typeface="Roboto"/>
                <a:sym typeface="Roboto"/>
              </a:rPr>
              <a:t>(6) Colorants.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Clr>
                <a:srgbClr val="C00000"/>
              </a:buClr>
              <a:buSzPts val="1600"/>
              <a:buFont typeface="Roboto"/>
              <a:buNone/>
            </a:pPr>
            <a:r>
              <a:rPr b="0" i="0" lang="en-US" sz="1600">
                <a:solidFill>
                  <a:srgbClr val="C00000"/>
                </a:solidFill>
                <a:latin typeface="Roboto"/>
                <a:ea typeface="Roboto"/>
                <a:cs typeface="Roboto"/>
                <a:sym typeface="Roboto"/>
              </a:rPr>
              <a:t>(7) Blowing agents.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Clr>
                <a:srgbClr val="C00000"/>
              </a:buClr>
              <a:buSzPts val="1600"/>
              <a:buFont typeface="Roboto"/>
              <a:buNone/>
            </a:pPr>
            <a:r>
              <a:rPr b="0" i="0" lang="en-US" sz="1600">
                <a:solidFill>
                  <a:srgbClr val="C00000"/>
                </a:solidFill>
                <a:latin typeface="Roboto"/>
                <a:ea typeface="Roboto"/>
                <a:cs typeface="Roboto"/>
                <a:sym typeface="Roboto"/>
              </a:rPr>
              <a:t>(8) Cross-linking agents.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Clr>
                <a:srgbClr val="C00000"/>
              </a:buClr>
              <a:buSzPts val="1600"/>
              <a:buFont typeface="Roboto"/>
              <a:buNone/>
            </a:pPr>
            <a:r>
              <a:rPr b="0" i="0" lang="en-US" sz="1600">
                <a:solidFill>
                  <a:srgbClr val="C00000"/>
                </a:solidFill>
                <a:latin typeface="Roboto"/>
                <a:ea typeface="Roboto"/>
                <a:cs typeface="Roboto"/>
                <a:sym typeface="Roboto"/>
              </a:rPr>
              <a:t>(9) Ultraviolet-degradable additives.</a:t>
            </a:r>
            <a:endParaRPr sz="1600">
              <a:solidFill>
                <a:srgbClr val="C00000"/>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p6"/>
          <p:cNvPicPr preferRelativeResize="0"/>
          <p:nvPr/>
        </p:nvPicPr>
        <p:blipFill rotWithShape="1">
          <a:blip r:embed="rId3">
            <a:alphaModFix/>
          </a:blip>
          <a:srcRect b="0" l="0" r="0" t="0"/>
          <a:stretch/>
        </p:blipFill>
        <p:spPr>
          <a:xfrm>
            <a:off x="609600" y="5937748"/>
            <a:ext cx="3103416" cy="684383"/>
          </a:xfrm>
          <a:prstGeom prst="rect">
            <a:avLst/>
          </a:prstGeom>
          <a:noFill/>
          <a:ln>
            <a:noFill/>
          </a:ln>
        </p:spPr>
      </p:pic>
      <p:pic>
        <p:nvPicPr>
          <p:cNvPr id="211" name="Google Shape;211;p6"/>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212" name="Google Shape;212;p6"/>
          <p:cNvSpPr txBox="1"/>
          <p:nvPr/>
        </p:nvSpPr>
        <p:spPr>
          <a:xfrm>
            <a:off x="3473137" y="818123"/>
            <a:ext cx="5245800" cy="792600"/>
          </a:xfrm>
          <a:prstGeom prst="rect">
            <a:avLst/>
          </a:prstGeom>
          <a:noFill/>
          <a:ln>
            <a:noFill/>
          </a:ln>
        </p:spPr>
        <p:txBody>
          <a:bodyPr anchorCtr="0" anchor="b" bIns="45700" lIns="91425" spcFirstLastPara="1" rIns="91425" wrap="square" tIns="45700">
            <a:normAutofit fontScale="77500"/>
          </a:bodyPr>
          <a:lstStyle/>
          <a:p>
            <a:pPr indent="0" lvl="0" marL="0" marR="0" rtl="0" algn="l">
              <a:spcBef>
                <a:spcPts val="0"/>
              </a:spcBef>
              <a:spcAft>
                <a:spcPts val="0"/>
              </a:spcAft>
              <a:buClr>
                <a:srgbClr val="3C4043"/>
              </a:buClr>
              <a:buSzPct val="100000"/>
              <a:buFont typeface="Roboto"/>
              <a:buNone/>
            </a:pPr>
            <a:r>
              <a:rPr b="0" i="0" lang="en-US" sz="4800">
                <a:solidFill>
                  <a:srgbClr val="3C4043"/>
                </a:solidFill>
                <a:latin typeface="Roboto"/>
                <a:ea typeface="Roboto"/>
                <a:cs typeface="Roboto"/>
                <a:sym typeface="Roboto"/>
              </a:rPr>
              <a:t>Application of </a:t>
            </a:r>
            <a:r>
              <a:rPr b="0" i="0" lang="en-US" sz="4800">
                <a:solidFill>
                  <a:srgbClr val="002060"/>
                </a:solidFill>
                <a:latin typeface="Roboto"/>
                <a:ea typeface="Roboto"/>
                <a:cs typeface="Roboto"/>
                <a:sym typeface="Roboto"/>
              </a:rPr>
              <a:t>plastics</a:t>
            </a:r>
            <a:endParaRPr sz="4800">
              <a:solidFill>
                <a:srgbClr val="002060"/>
              </a:solidFill>
              <a:latin typeface="Calibri"/>
              <a:ea typeface="Calibri"/>
              <a:cs typeface="Calibri"/>
              <a:sym typeface="Calibri"/>
            </a:endParaRPr>
          </a:p>
        </p:txBody>
      </p:sp>
      <p:sp>
        <p:nvSpPr>
          <p:cNvPr id="213" name="Google Shape;213;p6"/>
          <p:cNvSpPr txBox="1"/>
          <p:nvPr/>
        </p:nvSpPr>
        <p:spPr>
          <a:xfrm>
            <a:off x="2202562" y="2227796"/>
            <a:ext cx="8368800" cy="209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C00000"/>
              </a:buClr>
              <a:buSzPts val="1600"/>
              <a:buFont typeface="Roboto"/>
              <a:buNone/>
            </a:pPr>
            <a:r>
              <a:rPr b="0" i="0" lang="en-US" sz="1600">
                <a:solidFill>
                  <a:srgbClr val="C00000"/>
                </a:solidFill>
                <a:latin typeface="Roboto"/>
                <a:ea typeface="Roboto"/>
                <a:cs typeface="Roboto"/>
                <a:sym typeface="Roboto"/>
              </a:rPr>
              <a:t>Due to its relatively low cost, ease of production, versatility, and water resistance, plastics is used in a wide variety of products. They have already replaced many traditional materials, such as wood, stone, horn, bone, leather, paper, metal, glass and ceramics. Plastic</a:t>
            </a:r>
            <a:r>
              <a:rPr lang="en-US" sz="1600">
                <a:solidFill>
                  <a:srgbClr val="C00000"/>
                </a:solidFill>
                <a:latin typeface="Roboto"/>
                <a:ea typeface="Roboto"/>
                <a:cs typeface="Roboto"/>
                <a:sym typeface="Roboto"/>
              </a:rPr>
              <a:t>s </a:t>
            </a:r>
            <a:r>
              <a:rPr b="0" i="0" lang="en-US" sz="1600">
                <a:solidFill>
                  <a:srgbClr val="C00000"/>
                </a:solidFill>
                <a:latin typeface="Roboto"/>
                <a:ea typeface="Roboto"/>
                <a:cs typeface="Roboto"/>
                <a:sym typeface="Roboto"/>
              </a:rPr>
              <a:t>is processed by rolling into foils, extrusion under pressure, injection molding, kneading, etc. Due to its mechanical properties and formability, plastics have supplanted many other materials and their industry is constantly growing. About one-third of the plastic produced is used for packaging, one third is used in construction. The rest is used to make auto parts, furniture, toys, and pharmaceutical products.</a:t>
            </a:r>
            <a:endParaRPr sz="1600">
              <a:solidFill>
                <a:srgbClr val="C00000"/>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p7"/>
          <p:cNvPicPr preferRelativeResize="0"/>
          <p:nvPr/>
        </p:nvPicPr>
        <p:blipFill rotWithShape="1">
          <a:blip r:embed="rId3">
            <a:alphaModFix/>
          </a:blip>
          <a:srcRect b="0" l="0" r="0" t="0"/>
          <a:stretch/>
        </p:blipFill>
        <p:spPr>
          <a:xfrm>
            <a:off x="609600" y="5937748"/>
            <a:ext cx="3103417" cy="684383"/>
          </a:xfrm>
          <a:prstGeom prst="rect">
            <a:avLst/>
          </a:prstGeom>
          <a:noFill/>
          <a:ln>
            <a:noFill/>
          </a:ln>
        </p:spPr>
      </p:pic>
      <p:pic>
        <p:nvPicPr>
          <p:cNvPr id="219" name="Google Shape;219;p7"/>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220" name="Google Shape;220;p7"/>
          <p:cNvSpPr txBox="1"/>
          <p:nvPr/>
        </p:nvSpPr>
        <p:spPr>
          <a:xfrm>
            <a:off x="3149337" y="1314994"/>
            <a:ext cx="8586652"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000">
                <a:solidFill>
                  <a:srgbClr val="C00000"/>
                </a:solidFill>
                <a:latin typeface="Roboto"/>
                <a:ea typeface="Roboto"/>
                <a:cs typeface="Roboto"/>
                <a:sym typeface="Roboto"/>
              </a:rPr>
              <a:t>Good properties of plastic materials are:</a:t>
            </a:r>
            <a:endParaRPr/>
          </a:p>
          <a:p>
            <a:pPr indent="0" lvl="0" marL="0" marR="0" rtl="0" algn="l">
              <a:spcBef>
                <a:spcPts val="0"/>
              </a:spcBef>
              <a:spcAft>
                <a:spcPts val="0"/>
              </a:spcAft>
              <a:buNone/>
            </a:pPr>
            <a:r>
              <a:rPr b="0" i="0" lang="en-US" sz="2000">
                <a:solidFill>
                  <a:srgbClr val="C00000"/>
                </a:solidFill>
                <a:latin typeface="Roboto"/>
                <a:ea typeface="Roboto"/>
                <a:cs typeface="Roboto"/>
                <a:sym typeface="Roboto"/>
              </a:rPr>
              <a:t>- not subject to corrosion,</a:t>
            </a:r>
            <a:endParaRPr/>
          </a:p>
          <a:p>
            <a:pPr indent="0" lvl="0" marL="0" marR="0" rtl="0" algn="l">
              <a:spcBef>
                <a:spcPts val="0"/>
              </a:spcBef>
              <a:spcAft>
                <a:spcPts val="0"/>
              </a:spcAft>
              <a:buNone/>
            </a:pPr>
            <a:r>
              <a:rPr b="0" i="0" lang="en-US" sz="2000">
                <a:solidFill>
                  <a:srgbClr val="C00000"/>
                </a:solidFill>
                <a:latin typeface="Roboto"/>
                <a:ea typeface="Roboto"/>
                <a:cs typeface="Roboto"/>
                <a:sym typeface="Roboto"/>
              </a:rPr>
              <a:t>- they are resistant to chemicals,</a:t>
            </a:r>
            <a:endParaRPr/>
          </a:p>
          <a:p>
            <a:pPr indent="0" lvl="0" marL="0" marR="0" rtl="0" algn="l">
              <a:spcBef>
                <a:spcPts val="0"/>
              </a:spcBef>
              <a:spcAft>
                <a:spcPts val="0"/>
              </a:spcAft>
              <a:buNone/>
            </a:pPr>
            <a:r>
              <a:rPr b="0" i="0" lang="en-US" sz="2000">
                <a:solidFill>
                  <a:srgbClr val="C00000"/>
                </a:solidFill>
                <a:latin typeface="Roboto"/>
                <a:ea typeface="Roboto"/>
                <a:cs typeface="Roboto"/>
                <a:sym typeface="Roboto"/>
              </a:rPr>
              <a:t>- they are good electrical, sound, and heat insulators,</a:t>
            </a:r>
            <a:endParaRPr/>
          </a:p>
          <a:p>
            <a:pPr indent="0" lvl="0" marL="0" marR="0" rtl="0" algn="l">
              <a:spcBef>
                <a:spcPts val="0"/>
              </a:spcBef>
              <a:spcAft>
                <a:spcPts val="0"/>
              </a:spcAft>
              <a:buNone/>
            </a:pPr>
            <a:r>
              <a:rPr b="0" i="0" lang="en-US" sz="2000">
                <a:solidFill>
                  <a:srgbClr val="C00000"/>
                </a:solidFill>
                <a:latin typeface="Roboto"/>
                <a:ea typeface="Roboto"/>
                <a:cs typeface="Roboto"/>
                <a:sym typeface="Roboto"/>
              </a:rPr>
              <a:t>- optically, they can be transparent or opaque...</a:t>
            </a:r>
            <a:endParaRPr/>
          </a:p>
          <a:p>
            <a:pPr indent="0" lvl="0" marL="0" marR="0" rtl="0" algn="l">
              <a:spcBef>
                <a:spcPts val="0"/>
              </a:spcBef>
              <a:spcAft>
                <a:spcPts val="0"/>
              </a:spcAft>
              <a:buNone/>
            </a:pPr>
            <a:r>
              <a:t/>
            </a:r>
            <a:endParaRPr b="0" i="0" sz="2000">
              <a:solidFill>
                <a:srgbClr val="C00000"/>
              </a:solidFill>
              <a:latin typeface="Roboto"/>
              <a:ea typeface="Roboto"/>
              <a:cs typeface="Roboto"/>
              <a:sym typeface="Roboto"/>
            </a:endParaRPr>
          </a:p>
          <a:p>
            <a:pPr indent="0" lvl="0" marL="0" marR="0" rtl="0" algn="l">
              <a:spcBef>
                <a:spcPts val="0"/>
              </a:spcBef>
              <a:spcAft>
                <a:spcPts val="0"/>
              </a:spcAft>
              <a:buNone/>
            </a:pPr>
            <a:r>
              <a:rPr b="1" i="0" lang="en-US" sz="2000">
                <a:solidFill>
                  <a:srgbClr val="C00000"/>
                </a:solidFill>
                <a:latin typeface="Roboto"/>
                <a:ea typeface="Roboto"/>
                <a:cs typeface="Roboto"/>
                <a:sym typeface="Roboto"/>
              </a:rPr>
              <a:t>The disadvantages of plastic materials are:</a:t>
            </a:r>
            <a:endParaRPr/>
          </a:p>
          <a:p>
            <a:pPr indent="0" lvl="0" marL="0" marR="0" rtl="0" algn="l">
              <a:spcBef>
                <a:spcPts val="0"/>
              </a:spcBef>
              <a:spcAft>
                <a:spcPts val="0"/>
              </a:spcAft>
              <a:buNone/>
            </a:pPr>
            <a:r>
              <a:rPr b="0" i="0" lang="en-US" sz="2000">
                <a:solidFill>
                  <a:srgbClr val="C00000"/>
                </a:solidFill>
                <a:latin typeface="Roboto"/>
                <a:ea typeface="Roboto"/>
                <a:cs typeface="Roboto"/>
                <a:sym typeface="Roboto"/>
              </a:rPr>
              <a:t>- polymer aging,</a:t>
            </a:r>
            <a:endParaRPr/>
          </a:p>
          <a:p>
            <a:pPr indent="0" lvl="0" marL="0" marR="0" rtl="0" algn="l">
              <a:spcBef>
                <a:spcPts val="0"/>
              </a:spcBef>
              <a:spcAft>
                <a:spcPts val="0"/>
              </a:spcAft>
              <a:buNone/>
            </a:pPr>
            <a:r>
              <a:rPr b="0" i="0" lang="en-US" sz="2000">
                <a:solidFill>
                  <a:srgbClr val="C00000"/>
                </a:solidFill>
                <a:latin typeface="Roboto"/>
                <a:ea typeface="Roboto"/>
                <a:cs typeface="Roboto"/>
                <a:sym typeface="Roboto"/>
              </a:rPr>
              <a:t>- they are unstable at elevated temperatures,</a:t>
            </a:r>
            <a:endParaRPr/>
          </a:p>
          <a:p>
            <a:pPr indent="0" lvl="0" marL="0" marR="0" rtl="0" algn="l">
              <a:spcBef>
                <a:spcPts val="0"/>
              </a:spcBef>
              <a:spcAft>
                <a:spcPts val="0"/>
              </a:spcAft>
              <a:buNone/>
            </a:pPr>
            <a:r>
              <a:rPr b="0" i="0" lang="en-US" sz="2000">
                <a:solidFill>
                  <a:srgbClr val="C00000"/>
                </a:solidFill>
                <a:latin typeface="Roboto"/>
                <a:ea typeface="Roboto"/>
                <a:cs typeface="Roboto"/>
                <a:sym typeface="Roboto"/>
              </a:rPr>
              <a:t>- cracks on the surface,</a:t>
            </a:r>
            <a:endParaRPr/>
          </a:p>
          <a:p>
            <a:pPr indent="0" lvl="0" marL="0" marR="0" rtl="0" algn="l">
              <a:spcBef>
                <a:spcPts val="0"/>
              </a:spcBef>
              <a:spcAft>
                <a:spcPts val="0"/>
              </a:spcAft>
              <a:buNone/>
            </a:pPr>
            <a:r>
              <a:rPr b="0" i="0" lang="en-US" sz="2000">
                <a:solidFill>
                  <a:srgbClr val="C00000"/>
                </a:solidFill>
                <a:latin typeface="Roboto"/>
                <a:ea typeface="Roboto"/>
                <a:cs typeface="Roboto"/>
                <a:sym typeface="Roboto"/>
              </a:rPr>
              <a:t>- material deformation,</a:t>
            </a:r>
            <a:endParaRPr/>
          </a:p>
          <a:p>
            <a:pPr indent="0" lvl="0" marL="0" marR="0" rtl="0" algn="l">
              <a:spcBef>
                <a:spcPts val="0"/>
              </a:spcBef>
              <a:spcAft>
                <a:spcPts val="0"/>
              </a:spcAft>
              <a:buNone/>
            </a:pPr>
            <a:r>
              <a:rPr b="0" i="0" lang="en-US" sz="2000">
                <a:solidFill>
                  <a:srgbClr val="C00000"/>
                </a:solidFill>
                <a:latin typeface="Roboto"/>
                <a:ea typeface="Roboto"/>
                <a:cs typeface="Roboto"/>
                <a:sym typeface="Roboto"/>
              </a:rPr>
              <a:t>- color change,...</a:t>
            </a:r>
            <a:endParaRPr sz="2000">
              <a:solidFill>
                <a:srgbClr val="C00000"/>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p8"/>
          <p:cNvPicPr preferRelativeResize="0"/>
          <p:nvPr/>
        </p:nvPicPr>
        <p:blipFill rotWithShape="1">
          <a:blip r:embed="rId3">
            <a:alphaModFix/>
          </a:blip>
          <a:srcRect b="0" l="0" r="0" t="0"/>
          <a:stretch/>
        </p:blipFill>
        <p:spPr>
          <a:xfrm>
            <a:off x="609600" y="5937748"/>
            <a:ext cx="3103417" cy="684383"/>
          </a:xfrm>
          <a:prstGeom prst="rect">
            <a:avLst/>
          </a:prstGeom>
          <a:noFill/>
          <a:ln>
            <a:noFill/>
          </a:ln>
        </p:spPr>
      </p:pic>
      <p:pic>
        <p:nvPicPr>
          <p:cNvPr id="226" name="Google Shape;226;p8"/>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227" name="Google Shape;227;p8"/>
          <p:cNvSpPr txBox="1"/>
          <p:nvPr/>
        </p:nvSpPr>
        <p:spPr>
          <a:xfrm>
            <a:off x="1227909" y="235869"/>
            <a:ext cx="10145486" cy="757646"/>
          </a:xfrm>
          <a:prstGeom prst="rect">
            <a:avLst/>
          </a:prstGeom>
          <a:noFill/>
          <a:ln>
            <a:noFill/>
          </a:ln>
        </p:spPr>
        <p:txBody>
          <a:bodyPr anchorCtr="0" anchor="b" bIns="45700" lIns="91425" spcFirstLastPara="1" rIns="91425" wrap="square" tIns="45700">
            <a:normAutofit fontScale="85000" lnSpcReduction="10000"/>
          </a:bodyPr>
          <a:lstStyle/>
          <a:p>
            <a:pPr indent="0" lvl="0" marL="0" marR="0" rtl="0" algn="l">
              <a:spcBef>
                <a:spcPts val="0"/>
              </a:spcBef>
              <a:spcAft>
                <a:spcPts val="0"/>
              </a:spcAft>
              <a:buClr>
                <a:srgbClr val="3C4043"/>
              </a:buClr>
              <a:buSzPct val="100000"/>
              <a:buFont typeface="Roboto"/>
              <a:buNone/>
            </a:pPr>
            <a:r>
              <a:rPr b="0" i="0" lang="en-US" sz="4800">
                <a:solidFill>
                  <a:srgbClr val="3C4043"/>
                </a:solidFill>
                <a:latin typeface="Roboto"/>
                <a:ea typeface="Roboto"/>
                <a:cs typeface="Roboto"/>
                <a:sym typeface="Roboto"/>
              </a:rPr>
              <a:t>Thermoplastic and thermostable polymers</a:t>
            </a:r>
            <a:endParaRPr sz="4800">
              <a:solidFill>
                <a:srgbClr val="002060"/>
              </a:solidFill>
              <a:latin typeface="Calibri"/>
              <a:ea typeface="Calibri"/>
              <a:cs typeface="Calibri"/>
              <a:sym typeface="Calibri"/>
            </a:endParaRPr>
          </a:p>
        </p:txBody>
      </p:sp>
      <p:sp>
        <p:nvSpPr>
          <p:cNvPr id="228" name="Google Shape;228;p8"/>
          <p:cNvSpPr txBox="1"/>
          <p:nvPr/>
        </p:nvSpPr>
        <p:spPr>
          <a:xfrm>
            <a:off x="1702527" y="1236618"/>
            <a:ext cx="9196250" cy="48013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a:solidFill>
                  <a:srgbClr val="C00000"/>
                </a:solidFill>
                <a:latin typeface="Roboto"/>
                <a:ea typeface="Roboto"/>
                <a:cs typeface="Roboto"/>
                <a:sym typeface="Roboto"/>
              </a:rPr>
              <a:t>Thermoplastic polymers </a:t>
            </a:r>
            <a:r>
              <a:rPr b="0" i="0" lang="en-US" sz="1800">
                <a:solidFill>
                  <a:srgbClr val="C00000"/>
                </a:solidFill>
                <a:latin typeface="Roboto"/>
                <a:ea typeface="Roboto"/>
                <a:cs typeface="Roboto"/>
                <a:sym typeface="Roboto"/>
              </a:rPr>
              <a:t>are linear polymers in which the mobility within the macromolecules increases upon heating.</a:t>
            </a:r>
            <a:endParaRPr/>
          </a:p>
          <a:p>
            <a:pPr indent="0" lvl="0" marL="0" marR="0" rtl="0" algn="l">
              <a:spcBef>
                <a:spcPts val="0"/>
              </a:spcBef>
              <a:spcAft>
                <a:spcPts val="0"/>
              </a:spcAft>
              <a:buNone/>
            </a:pPr>
            <a:r>
              <a:rPr b="0" i="0" lang="en-US" sz="1800">
                <a:solidFill>
                  <a:srgbClr val="C00000"/>
                </a:solidFill>
                <a:latin typeface="Roboto"/>
                <a:ea typeface="Roboto"/>
                <a:cs typeface="Roboto"/>
                <a:sym typeface="Roboto"/>
              </a:rPr>
              <a:t>When heated, they first soften, then melt, and after cooling they harden again, retaining their basic properties.</a:t>
            </a:r>
            <a:endParaRPr b="0" i="0" sz="1800">
              <a:solidFill>
                <a:srgbClr val="C00000"/>
              </a:solidFill>
              <a:latin typeface="Roboto"/>
              <a:ea typeface="Roboto"/>
              <a:cs typeface="Roboto"/>
              <a:sym typeface="Roboto"/>
            </a:endParaRPr>
          </a:p>
          <a:p>
            <a:pPr indent="0" lvl="0" marL="0" marR="0" rtl="0" algn="l">
              <a:spcBef>
                <a:spcPts val="0"/>
              </a:spcBef>
              <a:spcAft>
                <a:spcPts val="0"/>
              </a:spcAft>
              <a:buNone/>
            </a:pPr>
            <a:r>
              <a:t/>
            </a:r>
            <a:endParaRPr sz="1800">
              <a:solidFill>
                <a:srgbClr val="C00000"/>
              </a:solidFill>
              <a:latin typeface="Roboto"/>
              <a:ea typeface="Roboto"/>
              <a:cs typeface="Roboto"/>
              <a:sym typeface="Roboto"/>
            </a:endParaRPr>
          </a:p>
          <a:p>
            <a:pPr indent="0" lvl="0" marL="0" marR="0" rtl="0" algn="l">
              <a:spcBef>
                <a:spcPts val="0"/>
              </a:spcBef>
              <a:spcAft>
                <a:spcPts val="0"/>
              </a:spcAft>
              <a:buNone/>
            </a:pPr>
            <a:r>
              <a:rPr b="1" lang="en-US" sz="1800">
                <a:solidFill>
                  <a:srgbClr val="C00000"/>
                </a:solidFill>
                <a:latin typeface="Roboto"/>
                <a:ea typeface="Roboto"/>
                <a:cs typeface="Roboto"/>
                <a:sym typeface="Roboto"/>
              </a:rPr>
              <a:t>Thermoplastic polymers are:</a:t>
            </a:r>
            <a:endParaRPr/>
          </a:p>
          <a:p>
            <a:pPr indent="0" lvl="0" marL="0" marR="0" rtl="0" algn="l">
              <a:spcBef>
                <a:spcPts val="0"/>
              </a:spcBef>
              <a:spcAft>
                <a:spcPts val="0"/>
              </a:spcAft>
              <a:buNone/>
            </a:pPr>
            <a:r>
              <a:rPr lang="en-US" sz="1800">
                <a:solidFill>
                  <a:srgbClr val="C00000"/>
                </a:solidFill>
                <a:latin typeface="Roboto"/>
                <a:ea typeface="Roboto"/>
                <a:cs typeface="Roboto"/>
                <a:sym typeface="Roboto"/>
              </a:rPr>
              <a:t>Polyethylene (PE), polypropylene (PP), polyvinyl chloride (PVC), polystyrene (PS), polytetrafluoroethylene (PTFE)...</a:t>
            </a:r>
            <a:endParaRPr/>
          </a:p>
          <a:p>
            <a:pPr indent="0" lvl="0" marL="0" marR="0" rtl="0" algn="l">
              <a:spcBef>
                <a:spcPts val="0"/>
              </a:spcBef>
              <a:spcAft>
                <a:spcPts val="0"/>
              </a:spcAft>
              <a:buNone/>
            </a:pPr>
            <a:r>
              <a:rPr lang="en-US" sz="1800">
                <a:solidFill>
                  <a:srgbClr val="C00000"/>
                </a:solidFill>
                <a:latin typeface="Roboto"/>
                <a:ea typeface="Roboto"/>
                <a:cs typeface="Roboto"/>
                <a:sym typeface="Roboto"/>
              </a:rPr>
              <a:t>Positive features:</a:t>
            </a:r>
            <a:endParaRPr/>
          </a:p>
          <a:p>
            <a:pPr indent="0" lvl="0" marL="0" marR="0" rtl="0" algn="l">
              <a:spcBef>
                <a:spcPts val="0"/>
              </a:spcBef>
              <a:spcAft>
                <a:spcPts val="0"/>
              </a:spcAft>
              <a:buNone/>
            </a:pPr>
            <a:r>
              <a:rPr lang="en-US" sz="1800">
                <a:solidFill>
                  <a:srgbClr val="C00000"/>
                </a:solidFill>
                <a:latin typeface="Roboto"/>
                <a:ea typeface="Roboto"/>
                <a:cs typeface="Roboto"/>
                <a:sym typeface="Roboto"/>
              </a:rPr>
              <a:t>- low specific mass</a:t>
            </a:r>
            <a:endParaRPr/>
          </a:p>
          <a:p>
            <a:pPr indent="0" lvl="0" marL="0" marR="0" rtl="0" algn="l">
              <a:spcBef>
                <a:spcPts val="0"/>
              </a:spcBef>
              <a:spcAft>
                <a:spcPts val="0"/>
              </a:spcAft>
              <a:buNone/>
            </a:pPr>
            <a:r>
              <a:rPr lang="en-US" sz="1800">
                <a:solidFill>
                  <a:srgbClr val="C00000"/>
                </a:solidFill>
                <a:latin typeface="Roboto"/>
                <a:ea typeface="Roboto"/>
                <a:cs typeface="Roboto"/>
                <a:sym typeface="Roboto"/>
              </a:rPr>
              <a:t>- low thermal conductivity,</a:t>
            </a:r>
            <a:endParaRPr/>
          </a:p>
          <a:p>
            <a:pPr indent="0" lvl="0" marL="0" marR="0" rtl="0" algn="l">
              <a:spcBef>
                <a:spcPts val="0"/>
              </a:spcBef>
              <a:spcAft>
                <a:spcPts val="0"/>
              </a:spcAft>
              <a:buNone/>
            </a:pPr>
            <a:r>
              <a:rPr lang="en-US" sz="1800">
                <a:solidFill>
                  <a:srgbClr val="C00000"/>
                </a:solidFill>
                <a:latin typeface="Roboto"/>
                <a:ea typeface="Roboto"/>
                <a:cs typeface="Roboto"/>
                <a:sym typeface="Roboto"/>
              </a:rPr>
              <a:t>- high chemical resistance</a:t>
            </a:r>
            <a:endParaRPr/>
          </a:p>
          <a:p>
            <a:pPr indent="0" lvl="0" marL="0" marR="0" rtl="0" algn="l">
              <a:spcBef>
                <a:spcPts val="0"/>
              </a:spcBef>
              <a:spcAft>
                <a:spcPts val="0"/>
              </a:spcAft>
              <a:buNone/>
            </a:pPr>
            <a:r>
              <a:rPr lang="en-US" sz="1800">
                <a:solidFill>
                  <a:srgbClr val="C00000"/>
                </a:solidFill>
                <a:latin typeface="Roboto"/>
                <a:ea typeface="Roboto"/>
                <a:cs typeface="Roboto"/>
                <a:sym typeface="Roboto"/>
              </a:rPr>
              <a:t>Negative features:</a:t>
            </a:r>
            <a:endParaRPr/>
          </a:p>
          <a:p>
            <a:pPr indent="0" lvl="0" marL="0" marR="0" rtl="0" algn="l">
              <a:spcBef>
                <a:spcPts val="0"/>
              </a:spcBef>
              <a:spcAft>
                <a:spcPts val="0"/>
              </a:spcAft>
              <a:buNone/>
            </a:pPr>
            <a:r>
              <a:rPr lang="en-US" sz="1800">
                <a:solidFill>
                  <a:srgbClr val="C00000"/>
                </a:solidFill>
                <a:latin typeface="Roboto"/>
                <a:ea typeface="Roboto"/>
                <a:cs typeface="Roboto"/>
                <a:sym typeface="Roboto"/>
              </a:rPr>
              <a:t>- instability at elevated temperatures,</a:t>
            </a:r>
            <a:endParaRPr/>
          </a:p>
          <a:p>
            <a:pPr indent="0" lvl="0" marL="0" marR="0" rtl="0" algn="l">
              <a:spcBef>
                <a:spcPts val="0"/>
              </a:spcBef>
              <a:spcAft>
                <a:spcPts val="0"/>
              </a:spcAft>
              <a:buNone/>
            </a:pPr>
            <a:r>
              <a:rPr lang="en-US" sz="1800">
                <a:solidFill>
                  <a:srgbClr val="C00000"/>
                </a:solidFill>
                <a:latin typeface="Roboto"/>
                <a:ea typeface="Roboto"/>
                <a:cs typeface="Roboto"/>
                <a:sym typeface="Roboto"/>
              </a:rPr>
              <a:t>- low modulus of elasticity,</a:t>
            </a:r>
            <a:endParaRPr/>
          </a:p>
          <a:p>
            <a:pPr indent="0" lvl="0" marL="0" marR="0" rtl="0" algn="l">
              <a:spcBef>
                <a:spcPts val="0"/>
              </a:spcBef>
              <a:spcAft>
                <a:spcPts val="0"/>
              </a:spcAft>
              <a:buNone/>
            </a:pPr>
            <a:r>
              <a:rPr lang="en-US" sz="1800">
                <a:solidFill>
                  <a:srgbClr val="C00000"/>
                </a:solidFill>
                <a:latin typeface="Roboto"/>
                <a:ea typeface="Roboto"/>
                <a:cs typeface="Roboto"/>
                <a:sym typeface="Roboto"/>
              </a:rPr>
              <a:t>- brittleness at lower temperatures with large deformations,</a:t>
            </a:r>
            <a:endParaRPr/>
          </a:p>
          <a:p>
            <a:pPr indent="0" lvl="0" marL="0" marR="0" rtl="0" algn="l">
              <a:spcBef>
                <a:spcPts val="0"/>
              </a:spcBef>
              <a:spcAft>
                <a:spcPts val="0"/>
              </a:spcAft>
              <a:buNone/>
            </a:pPr>
            <a:r>
              <a:rPr lang="en-US" sz="1800">
                <a:solidFill>
                  <a:srgbClr val="C00000"/>
                </a:solidFill>
                <a:latin typeface="Roboto"/>
                <a:ea typeface="Roboto"/>
                <a:cs typeface="Roboto"/>
                <a:sym typeface="Roboto"/>
              </a:rPr>
              <a:t>- tendency to age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9"/>
          <p:cNvPicPr preferRelativeResize="0"/>
          <p:nvPr/>
        </p:nvPicPr>
        <p:blipFill rotWithShape="1">
          <a:blip r:embed="rId3">
            <a:alphaModFix/>
          </a:blip>
          <a:srcRect b="0" l="0" r="0" t="0"/>
          <a:stretch/>
        </p:blipFill>
        <p:spPr>
          <a:xfrm>
            <a:off x="609600" y="5937748"/>
            <a:ext cx="3103417" cy="684383"/>
          </a:xfrm>
          <a:prstGeom prst="rect">
            <a:avLst/>
          </a:prstGeom>
          <a:noFill/>
          <a:ln>
            <a:noFill/>
          </a:ln>
        </p:spPr>
      </p:pic>
      <p:pic>
        <p:nvPicPr>
          <p:cNvPr id="234" name="Google Shape;234;p9"/>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235" name="Google Shape;235;p9"/>
          <p:cNvSpPr txBox="1"/>
          <p:nvPr/>
        </p:nvSpPr>
        <p:spPr>
          <a:xfrm>
            <a:off x="1227909" y="592920"/>
            <a:ext cx="10145486" cy="757646"/>
          </a:xfrm>
          <a:prstGeom prst="rect">
            <a:avLst/>
          </a:prstGeom>
          <a:noFill/>
          <a:ln>
            <a:noFill/>
          </a:ln>
        </p:spPr>
        <p:txBody>
          <a:bodyPr anchorCtr="0" anchor="b" bIns="45700" lIns="91425" spcFirstLastPara="1" rIns="91425" wrap="square" tIns="45700">
            <a:normAutofit fontScale="85000" lnSpcReduction="10000"/>
          </a:bodyPr>
          <a:lstStyle/>
          <a:p>
            <a:pPr indent="0" lvl="0" marL="0" marR="0" rtl="0" algn="l">
              <a:spcBef>
                <a:spcPts val="0"/>
              </a:spcBef>
              <a:spcAft>
                <a:spcPts val="0"/>
              </a:spcAft>
              <a:buClr>
                <a:srgbClr val="3C4043"/>
              </a:buClr>
              <a:buSzPct val="100000"/>
              <a:buFont typeface="Roboto"/>
              <a:buNone/>
            </a:pPr>
            <a:r>
              <a:rPr b="0" i="0" lang="en-US" sz="4800">
                <a:solidFill>
                  <a:srgbClr val="3C4043"/>
                </a:solidFill>
                <a:latin typeface="Roboto"/>
                <a:ea typeface="Roboto"/>
                <a:cs typeface="Roboto"/>
                <a:sym typeface="Roboto"/>
              </a:rPr>
              <a:t>Thermoplastic and thermostable polymers</a:t>
            </a:r>
            <a:endParaRPr sz="4800">
              <a:solidFill>
                <a:srgbClr val="002060"/>
              </a:solidFill>
              <a:latin typeface="Calibri"/>
              <a:ea typeface="Calibri"/>
              <a:cs typeface="Calibri"/>
              <a:sym typeface="Calibri"/>
            </a:endParaRPr>
          </a:p>
        </p:txBody>
      </p:sp>
      <p:sp>
        <p:nvSpPr>
          <p:cNvPr id="236" name="Google Shape;236;p9"/>
          <p:cNvSpPr txBox="1"/>
          <p:nvPr/>
        </p:nvSpPr>
        <p:spPr>
          <a:xfrm>
            <a:off x="1702527" y="1950721"/>
            <a:ext cx="9196250"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a:solidFill>
                  <a:srgbClr val="C00000"/>
                </a:solidFill>
                <a:latin typeface="Roboto"/>
                <a:ea typeface="Roboto"/>
                <a:cs typeface="Roboto"/>
                <a:sym typeface="Roboto"/>
              </a:rPr>
              <a:t>Thermostable polymers </a:t>
            </a:r>
            <a:r>
              <a:rPr b="0" i="0" lang="en-US" sz="1800">
                <a:solidFill>
                  <a:srgbClr val="C00000"/>
                </a:solidFill>
                <a:latin typeface="Roboto"/>
                <a:ea typeface="Roboto"/>
                <a:cs typeface="Roboto"/>
                <a:sym typeface="Roboto"/>
              </a:rPr>
              <a:t>can be linear or branched macromolecular structures. When heated, they soften (go into a plastic state) with the formation of a polymer network structure. When heated, their physical and mechanical properties change, so they lose their ability to dissolve in solvents and lose their ability to change to a plastic state when heated. </a:t>
            </a:r>
            <a:endParaRPr b="0" i="0" sz="1800">
              <a:solidFill>
                <a:srgbClr val="C00000"/>
              </a:solidFill>
              <a:latin typeface="Roboto"/>
              <a:ea typeface="Roboto"/>
              <a:cs typeface="Roboto"/>
              <a:sym typeface="Roboto"/>
            </a:endParaRPr>
          </a:p>
          <a:p>
            <a:pPr indent="0" lvl="0" marL="0" marR="0" rtl="0" algn="l">
              <a:spcBef>
                <a:spcPts val="0"/>
              </a:spcBef>
              <a:spcAft>
                <a:spcPts val="0"/>
              </a:spcAft>
              <a:buNone/>
            </a:pPr>
            <a:r>
              <a:t/>
            </a:r>
            <a:endParaRPr sz="1800">
              <a:solidFill>
                <a:srgbClr val="C00000"/>
              </a:solidFill>
              <a:latin typeface="Roboto"/>
              <a:ea typeface="Roboto"/>
              <a:cs typeface="Roboto"/>
              <a:sym typeface="Roboto"/>
            </a:endParaRPr>
          </a:p>
          <a:p>
            <a:pPr indent="0" lvl="0" marL="0" marR="0" rtl="0" algn="l">
              <a:spcBef>
                <a:spcPts val="0"/>
              </a:spcBef>
              <a:spcAft>
                <a:spcPts val="0"/>
              </a:spcAft>
              <a:buNone/>
            </a:pPr>
            <a:r>
              <a:rPr b="1" i="0" lang="en-US" sz="1800">
                <a:solidFill>
                  <a:srgbClr val="C00000"/>
                </a:solidFill>
                <a:latin typeface="Roboto"/>
                <a:ea typeface="Roboto"/>
                <a:cs typeface="Roboto"/>
                <a:sym typeface="Roboto"/>
              </a:rPr>
              <a:t>Thermostable polymers </a:t>
            </a:r>
            <a:r>
              <a:rPr b="0" i="0" lang="en-US" sz="1800">
                <a:solidFill>
                  <a:srgbClr val="C00000"/>
                </a:solidFill>
                <a:latin typeface="Roboto"/>
                <a:ea typeface="Roboto"/>
                <a:cs typeface="Roboto"/>
                <a:sym typeface="Roboto"/>
              </a:rPr>
              <a:t>are phenol formaldehyde (PF), amino formaldehyde, epoxy (EPOX), polyesters (PES), polyurethanes (PUR),...</a:t>
            </a:r>
            <a:endParaRPr sz="1800">
              <a:solidFill>
                <a:srgbClr val="C00000"/>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p10"/>
          <p:cNvPicPr preferRelativeResize="0"/>
          <p:nvPr/>
        </p:nvPicPr>
        <p:blipFill rotWithShape="1">
          <a:blip r:embed="rId3">
            <a:alphaModFix/>
          </a:blip>
          <a:srcRect b="0" l="0" r="0" t="0"/>
          <a:stretch/>
        </p:blipFill>
        <p:spPr>
          <a:xfrm>
            <a:off x="609600" y="5937748"/>
            <a:ext cx="3103416" cy="684383"/>
          </a:xfrm>
          <a:prstGeom prst="rect">
            <a:avLst/>
          </a:prstGeom>
          <a:noFill/>
          <a:ln>
            <a:noFill/>
          </a:ln>
        </p:spPr>
      </p:pic>
      <p:pic>
        <p:nvPicPr>
          <p:cNvPr id="242" name="Google Shape;242;p10"/>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243" name="Google Shape;243;p10"/>
          <p:cNvSpPr txBox="1"/>
          <p:nvPr/>
        </p:nvSpPr>
        <p:spPr>
          <a:xfrm>
            <a:off x="1156925" y="181275"/>
            <a:ext cx="8542200" cy="684300"/>
          </a:xfrm>
          <a:prstGeom prst="rect">
            <a:avLst/>
          </a:prstGeom>
          <a:noFill/>
          <a:ln>
            <a:noFill/>
          </a:ln>
        </p:spPr>
        <p:txBody>
          <a:bodyPr anchorCtr="0" anchor="b" bIns="45700" lIns="91425" spcFirstLastPara="1" rIns="91425" wrap="square" tIns="45700">
            <a:normAutofit fontScale="77500"/>
          </a:bodyPr>
          <a:lstStyle/>
          <a:p>
            <a:pPr indent="0" lvl="0" marL="0" marR="0" rtl="0" algn="l">
              <a:spcBef>
                <a:spcPts val="0"/>
              </a:spcBef>
              <a:spcAft>
                <a:spcPts val="0"/>
              </a:spcAft>
              <a:buClr>
                <a:srgbClr val="3C4043"/>
              </a:buClr>
              <a:buSzPct val="100000"/>
              <a:buFont typeface="Roboto"/>
              <a:buNone/>
            </a:pPr>
            <a:r>
              <a:rPr b="0" i="0" lang="en-US" sz="4800">
                <a:solidFill>
                  <a:srgbClr val="3C4043"/>
                </a:solidFill>
                <a:latin typeface="Roboto"/>
                <a:ea typeface="Roboto"/>
                <a:cs typeface="Roboto"/>
                <a:sym typeface="Roboto"/>
              </a:rPr>
              <a:t>The most commonly used plastics is:</a:t>
            </a:r>
            <a:endParaRPr sz="4800">
              <a:solidFill>
                <a:srgbClr val="002060"/>
              </a:solidFill>
              <a:latin typeface="Calibri"/>
              <a:ea typeface="Calibri"/>
              <a:cs typeface="Calibri"/>
              <a:sym typeface="Calibri"/>
            </a:endParaRPr>
          </a:p>
        </p:txBody>
      </p:sp>
      <p:sp>
        <p:nvSpPr>
          <p:cNvPr id="244" name="Google Shape;244;p10"/>
          <p:cNvSpPr txBox="1"/>
          <p:nvPr/>
        </p:nvSpPr>
        <p:spPr>
          <a:xfrm>
            <a:off x="2044250" y="1040475"/>
            <a:ext cx="9388800" cy="3998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C00000"/>
              </a:buClr>
              <a:buSzPts val="1800"/>
              <a:buFont typeface="Roboto"/>
              <a:buNone/>
            </a:pPr>
            <a:r>
              <a:rPr b="1" i="0" lang="en-US" sz="1800">
                <a:solidFill>
                  <a:srgbClr val="C00000"/>
                </a:solidFill>
                <a:latin typeface="Roboto"/>
                <a:ea typeface="Roboto"/>
                <a:cs typeface="Roboto"/>
                <a:sym typeface="Roboto"/>
              </a:rPr>
              <a:t>Polyethylene</a:t>
            </a:r>
            <a:r>
              <a:rPr i="0" lang="en-US" sz="1800">
                <a:solidFill>
                  <a:srgbClr val="C00000"/>
                </a:solidFill>
                <a:latin typeface="Roboto"/>
                <a:ea typeface="Roboto"/>
                <a:cs typeface="Roboto"/>
                <a:sym typeface="Roboto"/>
              </a:rPr>
              <a:t> (PE) is most often used for the production of packaging, bags, foils, membranes, tanks, bottles...</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Clr>
                <a:srgbClr val="C00000"/>
              </a:buClr>
              <a:buSzPts val="1800"/>
              <a:buFont typeface="Roboto"/>
              <a:buNone/>
            </a:pPr>
            <a:r>
              <a:rPr i="0" lang="en-US" sz="1800">
                <a:solidFill>
                  <a:srgbClr val="C00000"/>
                </a:solidFill>
                <a:latin typeface="Roboto"/>
                <a:ea typeface="Roboto"/>
                <a:cs typeface="Roboto"/>
                <a:sym typeface="Roboto"/>
              </a:rPr>
              <a:t>It is a thermoplastic polymer composed of hydrocarbon chains. Depending on the molecular weight, the melting point of polyethylene can vary from 105 to 130°C.</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Clr>
                <a:srgbClr val="C00000"/>
              </a:buClr>
              <a:buSzPts val="1800"/>
              <a:buFont typeface="Roboto"/>
              <a:buNone/>
            </a:pPr>
            <a:r>
              <a:rPr i="0" lang="en-US" sz="1800">
                <a:solidFill>
                  <a:srgbClr val="C00000"/>
                </a:solidFill>
                <a:latin typeface="Roboto"/>
                <a:ea typeface="Roboto"/>
                <a:cs typeface="Roboto"/>
                <a:sym typeface="Roboto"/>
              </a:rPr>
              <a:t>A large number of types of polyethylene are harmless, so they are widely used in the food industry. In the form of foam, it is used for vibration damping and insulation. It is used to produce furniture parts, computer parts, electronic components, sports products, bowling balls, pressure pipes...</a:t>
            </a:r>
            <a:endParaRPr i="0" sz="1800">
              <a:solidFill>
                <a:srgbClr val="C00000"/>
              </a:solidFill>
              <a:latin typeface="Roboto"/>
              <a:ea typeface="Roboto"/>
              <a:cs typeface="Roboto"/>
              <a:sym typeface="Roboto"/>
            </a:endParaRPr>
          </a:p>
          <a:p>
            <a:pPr indent="0" lvl="0" marL="0" marR="0" rtl="0" algn="l">
              <a:spcBef>
                <a:spcPts val="0"/>
              </a:spcBef>
              <a:spcAft>
                <a:spcPts val="0"/>
              </a:spcAft>
              <a:buClr>
                <a:schemeClr val="dk1"/>
              </a:buClr>
              <a:buSzPts val="1800"/>
              <a:buFont typeface="Century Gothic"/>
              <a:buNone/>
            </a:pPr>
            <a:r>
              <a:t/>
            </a:r>
            <a:endParaRPr i="0" sz="1800">
              <a:solidFill>
                <a:srgbClr val="C00000"/>
              </a:solidFill>
              <a:latin typeface="Roboto"/>
              <a:ea typeface="Roboto"/>
              <a:cs typeface="Roboto"/>
              <a:sym typeface="Roboto"/>
            </a:endParaRPr>
          </a:p>
          <a:p>
            <a:pPr indent="0" lvl="0" marL="0" marR="0" rtl="0" algn="l">
              <a:spcBef>
                <a:spcPts val="0"/>
              </a:spcBef>
              <a:spcAft>
                <a:spcPts val="0"/>
              </a:spcAft>
              <a:buClr>
                <a:srgbClr val="C00000"/>
              </a:buClr>
              <a:buSzPts val="1800"/>
              <a:buFont typeface="Roboto"/>
              <a:buNone/>
            </a:pPr>
            <a:r>
              <a:rPr b="1" i="0" lang="en-US" sz="1800">
                <a:solidFill>
                  <a:srgbClr val="C00000"/>
                </a:solidFill>
                <a:latin typeface="Roboto"/>
                <a:ea typeface="Roboto"/>
                <a:cs typeface="Roboto"/>
                <a:sym typeface="Roboto"/>
              </a:rPr>
              <a:t>Polyvinyl chloride </a:t>
            </a:r>
            <a:r>
              <a:rPr b="0" i="0" lang="en-US" sz="1800">
                <a:solidFill>
                  <a:srgbClr val="C00000"/>
                </a:solidFill>
                <a:latin typeface="Roboto"/>
                <a:ea typeface="Roboto"/>
                <a:cs typeface="Roboto"/>
                <a:sym typeface="Roboto"/>
              </a:rPr>
              <a:t>(PVC) is most often used in the construction industry (carpentry, installations, wall and floor coverings, etc.), but also in many other areas (medicine, textile industry, electrical industry, etc.). </a:t>
            </a:r>
            <a:endParaRPr b="0" i="0" sz="1800">
              <a:solidFill>
                <a:srgbClr val="C00000"/>
              </a:solidFill>
              <a:latin typeface="Roboto"/>
              <a:ea typeface="Roboto"/>
              <a:cs typeface="Roboto"/>
              <a:sym typeface="Roboto"/>
            </a:endParaRPr>
          </a:p>
          <a:p>
            <a:pPr indent="0" lvl="0" marL="0" marR="0" rtl="0" algn="l">
              <a:spcBef>
                <a:spcPts val="0"/>
              </a:spcBef>
              <a:spcAft>
                <a:spcPts val="0"/>
              </a:spcAft>
              <a:buClr>
                <a:srgbClr val="C00000"/>
              </a:buClr>
              <a:buSzPts val="1800"/>
              <a:buFont typeface="Roboto"/>
              <a:buNone/>
            </a:pPr>
            <a:r>
              <a:rPr b="0" i="0" lang="en-US" sz="1800">
                <a:solidFill>
                  <a:srgbClr val="C00000"/>
                </a:solidFill>
                <a:latin typeface="Roboto"/>
                <a:ea typeface="Roboto"/>
                <a:cs typeface="Roboto"/>
                <a:sym typeface="Roboto"/>
              </a:rPr>
              <a:t>It is resistant to environmental influences (chemicals and alkali metals), has high hardness and strength, and can be recycled.</a:t>
            </a:r>
            <a:endParaRPr sz="1800">
              <a:solidFill>
                <a:srgbClr val="C00000"/>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pic>
        <p:nvPicPr>
          <p:cNvPr id="249" name="Google Shape;249;p11"/>
          <p:cNvPicPr preferRelativeResize="0"/>
          <p:nvPr/>
        </p:nvPicPr>
        <p:blipFill rotWithShape="1">
          <a:blip r:embed="rId3">
            <a:alphaModFix/>
          </a:blip>
          <a:srcRect b="0" l="0" r="0" t="0"/>
          <a:stretch/>
        </p:blipFill>
        <p:spPr>
          <a:xfrm>
            <a:off x="609600" y="5937748"/>
            <a:ext cx="3103416" cy="684383"/>
          </a:xfrm>
          <a:prstGeom prst="rect">
            <a:avLst/>
          </a:prstGeom>
          <a:noFill/>
          <a:ln>
            <a:noFill/>
          </a:ln>
        </p:spPr>
      </p:pic>
      <p:pic>
        <p:nvPicPr>
          <p:cNvPr id="250" name="Google Shape;250;p11"/>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251" name="Google Shape;251;p11"/>
          <p:cNvSpPr txBox="1"/>
          <p:nvPr/>
        </p:nvSpPr>
        <p:spPr>
          <a:xfrm>
            <a:off x="1227909" y="235869"/>
            <a:ext cx="10145400" cy="757500"/>
          </a:xfrm>
          <a:prstGeom prst="rect">
            <a:avLst/>
          </a:prstGeom>
          <a:noFill/>
          <a:ln>
            <a:noFill/>
          </a:ln>
        </p:spPr>
        <p:txBody>
          <a:bodyPr anchorCtr="0" anchor="b" bIns="45700" lIns="91425" spcFirstLastPara="1" rIns="91425" wrap="square" tIns="45700">
            <a:normAutofit fontScale="92500" lnSpcReduction="10000"/>
          </a:bodyPr>
          <a:lstStyle/>
          <a:p>
            <a:pPr indent="0" lvl="0" marL="0" marR="0" rtl="0" algn="l">
              <a:spcBef>
                <a:spcPts val="0"/>
              </a:spcBef>
              <a:spcAft>
                <a:spcPts val="0"/>
              </a:spcAft>
              <a:buClr>
                <a:srgbClr val="3C4043"/>
              </a:buClr>
              <a:buSzPct val="100000"/>
              <a:buFont typeface="Roboto"/>
              <a:buNone/>
            </a:pPr>
            <a:r>
              <a:rPr b="0" i="0" lang="en-US" sz="4800">
                <a:solidFill>
                  <a:srgbClr val="3C4043"/>
                </a:solidFill>
                <a:latin typeface="Roboto"/>
                <a:ea typeface="Roboto"/>
                <a:cs typeface="Roboto"/>
                <a:sym typeface="Roboto"/>
              </a:rPr>
              <a:t>The most commonly used plastics is:</a:t>
            </a:r>
            <a:endParaRPr sz="4800">
              <a:solidFill>
                <a:srgbClr val="002060"/>
              </a:solidFill>
              <a:latin typeface="Calibri"/>
              <a:ea typeface="Calibri"/>
              <a:cs typeface="Calibri"/>
              <a:sym typeface="Calibri"/>
            </a:endParaRPr>
          </a:p>
        </p:txBody>
      </p:sp>
      <p:sp>
        <p:nvSpPr>
          <p:cNvPr id="252" name="Google Shape;252;p11"/>
          <p:cNvSpPr txBox="1"/>
          <p:nvPr/>
        </p:nvSpPr>
        <p:spPr>
          <a:xfrm>
            <a:off x="1925375" y="1273750"/>
            <a:ext cx="8350800" cy="4277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C00000"/>
              </a:buClr>
              <a:buSzPts val="1800"/>
              <a:buFont typeface="Roboto"/>
              <a:buNone/>
            </a:pPr>
            <a:r>
              <a:rPr b="1" i="0" lang="en-US" sz="1800">
                <a:solidFill>
                  <a:srgbClr val="C00000"/>
                </a:solidFill>
                <a:latin typeface="Roboto"/>
                <a:ea typeface="Roboto"/>
                <a:cs typeface="Roboto"/>
                <a:sym typeface="Roboto"/>
              </a:rPr>
              <a:t>Polystyrene</a:t>
            </a:r>
            <a:r>
              <a:rPr i="0" lang="en-US" sz="1800">
                <a:solidFill>
                  <a:srgbClr val="C00000"/>
                </a:solidFill>
                <a:latin typeface="Roboto"/>
                <a:ea typeface="Roboto"/>
                <a:cs typeface="Roboto"/>
                <a:sym typeface="Roboto"/>
              </a:rPr>
              <a:t> (PS) and modified polystyrene are most often used to make Styrofoam, but they are also used as packaging for packaging food products (containers and cups for fruit and vegetables, ice cream, yogurt, and sour milk, and sweets), as packaging for packaging pharmaceutical and chemical products ( e.g. Boxes for medicines and creams), then they are used to make parts of various appliances and devices, to make parts for doors, partitions, and boxes in refrigerators, housings for radios and televisions, to make household appliances and toys...</a:t>
            </a:r>
            <a:endParaRPr i="0" sz="1800">
              <a:solidFill>
                <a:srgbClr val="C00000"/>
              </a:solidFill>
              <a:latin typeface="Roboto"/>
              <a:ea typeface="Roboto"/>
              <a:cs typeface="Roboto"/>
              <a:sym typeface="Roboto"/>
            </a:endParaRPr>
          </a:p>
          <a:p>
            <a:pPr indent="0" lvl="0" marL="0" marR="0" rtl="0" algn="l">
              <a:spcBef>
                <a:spcPts val="0"/>
              </a:spcBef>
              <a:spcAft>
                <a:spcPts val="0"/>
              </a:spcAft>
              <a:buClr>
                <a:schemeClr val="dk1"/>
              </a:buClr>
              <a:buSzPts val="1800"/>
              <a:buFont typeface="Century Gothic"/>
              <a:buNone/>
            </a:pPr>
            <a:r>
              <a:t/>
            </a:r>
            <a:endParaRPr i="0" sz="1800">
              <a:solidFill>
                <a:srgbClr val="C00000"/>
              </a:solidFill>
              <a:latin typeface="Roboto"/>
              <a:ea typeface="Roboto"/>
              <a:cs typeface="Roboto"/>
              <a:sym typeface="Roboto"/>
            </a:endParaRPr>
          </a:p>
          <a:p>
            <a:pPr indent="0" lvl="0" marL="0" marR="0" rtl="0" algn="l">
              <a:spcBef>
                <a:spcPts val="0"/>
              </a:spcBef>
              <a:spcAft>
                <a:spcPts val="0"/>
              </a:spcAft>
              <a:buClr>
                <a:srgbClr val="C00000"/>
              </a:buClr>
              <a:buSzPts val="1800"/>
              <a:buFont typeface="Roboto"/>
              <a:buNone/>
            </a:pPr>
            <a:r>
              <a:rPr b="1" i="0" lang="en-US" sz="1800">
                <a:solidFill>
                  <a:srgbClr val="C00000"/>
                </a:solidFill>
                <a:latin typeface="Roboto"/>
                <a:ea typeface="Roboto"/>
                <a:cs typeface="Roboto"/>
                <a:sym typeface="Roboto"/>
              </a:rPr>
              <a:t>Epoxides</a:t>
            </a:r>
            <a:r>
              <a:rPr b="0" i="0" lang="en-US" sz="1800">
                <a:solidFill>
                  <a:srgbClr val="C00000"/>
                </a:solidFill>
                <a:latin typeface="Roboto"/>
                <a:ea typeface="Roboto"/>
                <a:cs typeface="Roboto"/>
                <a:sym typeface="Roboto"/>
              </a:rPr>
              <a:t> are polymers that contain a so-called epoxy group (in liquid and solid-state) within their structural formula. They are resistant to elevated temperatures (up to 150°C) and have high chemical resistance (except strong oxidizing agents and wet chlorine). They are used as adhesives for concrete, wood, ceramics, glass, and metal, as binders for epoxy mortars and concrete, for the production of industrial floors, as waterproofing materials...</a:t>
            </a:r>
            <a:endParaRPr sz="1800">
              <a:solidFill>
                <a:srgbClr val="C00000"/>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p12"/>
          <p:cNvPicPr preferRelativeResize="0"/>
          <p:nvPr/>
        </p:nvPicPr>
        <p:blipFill rotWithShape="1">
          <a:blip r:embed="rId3">
            <a:alphaModFix/>
          </a:blip>
          <a:srcRect b="0" l="0" r="0" t="0"/>
          <a:stretch/>
        </p:blipFill>
        <p:spPr>
          <a:xfrm>
            <a:off x="609600" y="5937748"/>
            <a:ext cx="3103416" cy="684383"/>
          </a:xfrm>
          <a:prstGeom prst="rect">
            <a:avLst/>
          </a:prstGeom>
          <a:noFill/>
          <a:ln>
            <a:noFill/>
          </a:ln>
        </p:spPr>
      </p:pic>
      <p:pic>
        <p:nvPicPr>
          <p:cNvPr id="258" name="Google Shape;258;p12"/>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259" name="Google Shape;259;p12"/>
          <p:cNvSpPr txBox="1"/>
          <p:nvPr/>
        </p:nvSpPr>
        <p:spPr>
          <a:xfrm>
            <a:off x="1772196" y="1817349"/>
            <a:ext cx="8647500" cy="2882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C00000"/>
              </a:buClr>
              <a:buSzPts val="1800"/>
              <a:buFont typeface="Roboto"/>
              <a:buNone/>
            </a:pPr>
            <a:r>
              <a:rPr b="0" i="0" lang="en-US" sz="1800">
                <a:solidFill>
                  <a:srgbClr val="C00000"/>
                </a:solidFill>
                <a:latin typeface="Roboto"/>
                <a:ea typeface="Roboto"/>
                <a:cs typeface="Roboto"/>
                <a:sym typeface="Roboto"/>
              </a:rPr>
              <a:t>Polymers are made in the form of powder, flakes, granules, grains, or resin, and their processing into finished products is carried out by processing processes such as: pressing, extrusion, injection, soaking, and numerous cutting and joining methods.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Clr>
                <a:srgbClr val="C00000"/>
              </a:buClr>
              <a:buSzPts val="1800"/>
              <a:buFont typeface="Roboto"/>
              <a:buNone/>
            </a:pPr>
            <a:br>
              <a:rPr lang="en-US" sz="1800">
                <a:solidFill>
                  <a:srgbClr val="C00000"/>
                </a:solidFill>
                <a:latin typeface="Roboto"/>
                <a:ea typeface="Roboto"/>
                <a:cs typeface="Roboto"/>
                <a:sym typeface="Roboto"/>
              </a:rPr>
            </a:br>
            <a:r>
              <a:rPr b="0" i="0" lang="en-US" sz="1800">
                <a:solidFill>
                  <a:srgbClr val="C00000"/>
                </a:solidFill>
                <a:latin typeface="Roboto"/>
                <a:ea typeface="Roboto"/>
                <a:cs typeface="Roboto"/>
                <a:sym typeface="Roboto"/>
              </a:rPr>
              <a:t>Today, plastic</a:t>
            </a:r>
            <a:r>
              <a:rPr lang="en-US" sz="1800">
                <a:solidFill>
                  <a:srgbClr val="C00000"/>
                </a:solidFill>
                <a:latin typeface="Roboto"/>
                <a:ea typeface="Roboto"/>
                <a:cs typeface="Roboto"/>
                <a:sym typeface="Roboto"/>
              </a:rPr>
              <a:t>s </a:t>
            </a:r>
            <a:r>
              <a:rPr b="0" i="0" lang="en-US" sz="1800">
                <a:solidFill>
                  <a:srgbClr val="C00000"/>
                </a:solidFill>
                <a:latin typeface="Roboto"/>
                <a:ea typeface="Roboto"/>
                <a:cs typeface="Roboto"/>
                <a:sym typeface="Roboto"/>
              </a:rPr>
              <a:t>is used in various forms of science and production, in a word, it is difficult to imagine modern products without plastics. Plastic has become indispensable for the functioning of society and people's lives. No other material is as prevalent in all branches of industry as plastics, so we can safely say that we are living in the century of plastics.</a:t>
            </a:r>
            <a:endParaRPr sz="1800">
              <a:solidFill>
                <a:srgbClr val="C00000"/>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id="264" name="Google Shape;264;p13"/>
          <p:cNvPicPr preferRelativeResize="0"/>
          <p:nvPr/>
        </p:nvPicPr>
        <p:blipFill rotWithShape="1">
          <a:blip r:embed="rId3">
            <a:alphaModFix/>
          </a:blip>
          <a:srcRect b="0" l="0" r="0" t="0"/>
          <a:stretch/>
        </p:blipFill>
        <p:spPr>
          <a:xfrm>
            <a:off x="609600" y="5937748"/>
            <a:ext cx="3103417" cy="684383"/>
          </a:xfrm>
          <a:prstGeom prst="rect">
            <a:avLst/>
          </a:prstGeom>
          <a:noFill/>
          <a:ln>
            <a:noFill/>
          </a:ln>
        </p:spPr>
      </p:pic>
      <p:pic>
        <p:nvPicPr>
          <p:cNvPr id="265" name="Google Shape;265;p13"/>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266" name="Google Shape;266;p13"/>
          <p:cNvSpPr txBox="1"/>
          <p:nvPr/>
        </p:nvSpPr>
        <p:spPr>
          <a:xfrm>
            <a:off x="1694214" y="554235"/>
            <a:ext cx="10145486" cy="757646"/>
          </a:xfrm>
          <a:prstGeom prst="rect">
            <a:avLst/>
          </a:prstGeom>
          <a:noFill/>
          <a:ln>
            <a:noFill/>
          </a:ln>
        </p:spPr>
        <p:txBody>
          <a:bodyPr anchorCtr="0" anchor="b" bIns="45700" lIns="91425" spcFirstLastPara="1" rIns="91425" wrap="square" tIns="45700">
            <a:normAutofit/>
          </a:bodyPr>
          <a:lstStyle/>
          <a:p>
            <a:pPr indent="0" lvl="0" marL="0" marR="0" rtl="0" algn="l">
              <a:spcBef>
                <a:spcPts val="0"/>
              </a:spcBef>
              <a:spcAft>
                <a:spcPts val="0"/>
              </a:spcAft>
              <a:buClr>
                <a:srgbClr val="3C4043"/>
              </a:buClr>
              <a:buSzPts val="4000"/>
              <a:buFont typeface="Roboto"/>
              <a:buNone/>
            </a:pPr>
            <a:r>
              <a:rPr b="0" i="0" lang="en-US" sz="4000">
                <a:solidFill>
                  <a:srgbClr val="3C4043"/>
                </a:solidFill>
                <a:latin typeface="Roboto"/>
                <a:ea typeface="Roboto"/>
                <a:cs typeface="Roboto"/>
                <a:sym typeface="Roboto"/>
              </a:rPr>
              <a:t>Application of plastics in construction</a:t>
            </a:r>
            <a:endParaRPr sz="4000">
              <a:solidFill>
                <a:srgbClr val="002060"/>
              </a:solidFill>
              <a:latin typeface="Calibri"/>
              <a:ea typeface="Calibri"/>
              <a:cs typeface="Calibri"/>
              <a:sym typeface="Calibri"/>
            </a:endParaRPr>
          </a:p>
        </p:txBody>
      </p:sp>
      <p:sp>
        <p:nvSpPr>
          <p:cNvPr id="267" name="Google Shape;267;p13"/>
          <p:cNvSpPr txBox="1"/>
          <p:nvPr/>
        </p:nvSpPr>
        <p:spPr>
          <a:xfrm>
            <a:off x="1694214" y="1832358"/>
            <a:ext cx="9583386"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0" lang="en-US" sz="1800">
                <a:solidFill>
                  <a:srgbClr val="C00000"/>
                </a:solidFill>
                <a:latin typeface="Roboto"/>
                <a:ea typeface="Roboto"/>
                <a:cs typeface="Roboto"/>
                <a:sym typeface="Roboto"/>
              </a:rPr>
              <a:t>Plastics are most often used for:</a:t>
            </a:r>
            <a:endParaRPr/>
          </a:p>
          <a:p>
            <a:pPr indent="0" lvl="0" marL="0" marR="0" rtl="0" algn="l">
              <a:spcBef>
                <a:spcPts val="0"/>
              </a:spcBef>
              <a:spcAft>
                <a:spcPts val="0"/>
              </a:spcAft>
              <a:buNone/>
            </a:pPr>
            <a:r>
              <a:rPr i="0" lang="en-US" sz="1800">
                <a:solidFill>
                  <a:srgbClr val="C00000"/>
                </a:solidFill>
                <a:latin typeface="Roboto"/>
                <a:ea typeface="Roboto"/>
                <a:cs typeface="Roboto"/>
                <a:sym typeface="Roboto"/>
              </a:rPr>
              <a:t>- Production of roof covering, corrugated or flat plates which</a:t>
            </a:r>
            <a:endParaRPr/>
          </a:p>
          <a:p>
            <a:pPr indent="0" lvl="0" marL="0" marR="0" rtl="0" algn="l">
              <a:spcBef>
                <a:spcPts val="0"/>
              </a:spcBef>
              <a:spcAft>
                <a:spcPts val="0"/>
              </a:spcAft>
              <a:buNone/>
            </a:pPr>
            <a:r>
              <a:rPr i="0" lang="en-US" sz="1800">
                <a:solidFill>
                  <a:srgbClr val="C00000"/>
                </a:solidFill>
                <a:latin typeface="Roboto"/>
                <a:ea typeface="Roboto"/>
                <a:cs typeface="Roboto"/>
                <a:sym typeface="Roboto"/>
              </a:rPr>
              <a:t>they can be transparent or colored (ondulin, ...),</a:t>
            </a:r>
            <a:endParaRPr/>
          </a:p>
          <a:p>
            <a:pPr indent="0" lvl="0" marL="0" marR="0" rtl="0" algn="l">
              <a:spcBef>
                <a:spcPts val="0"/>
              </a:spcBef>
              <a:spcAft>
                <a:spcPts val="0"/>
              </a:spcAft>
              <a:buNone/>
            </a:pPr>
            <a:r>
              <a:rPr i="0" lang="en-US" sz="1800">
                <a:solidFill>
                  <a:srgbClr val="C00000"/>
                </a:solidFill>
                <a:latin typeface="Roboto"/>
                <a:ea typeface="Roboto"/>
                <a:cs typeface="Roboto"/>
                <a:sym typeface="Roboto"/>
              </a:rPr>
              <a:t>- Production of materials for finishing the floor (linoleum, vinas</a:t>
            </a:r>
            <a:endParaRPr/>
          </a:p>
          <a:p>
            <a:pPr indent="0" lvl="0" marL="0" marR="0" rtl="0" algn="l">
              <a:spcBef>
                <a:spcPts val="0"/>
              </a:spcBef>
              <a:spcAft>
                <a:spcPts val="0"/>
              </a:spcAft>
              <a:buNone/>
            </a:pPr>
            <a:r>
              <a:rPr i="0" lang="en-US" sz="1800">
                <a:solidFill>
                  <a:srgbClr val="C00000"/>
                </a:solidFill>
                <a:latin typeface="Roboto"/>
                <a:ea typeface="Roboto"/>
                <a:cs typeface="Roboto"/>
                <a:sym typeface="Roboto"/>
              </a:rPr>
              <a:t>boards, vinyl, carpets made of synthetic materials,...),</a:t>
            </a:r>
            <a:endParaRPr/>
          </a:p>
          <a:p>
            <a:pPr indent="0" lvl="0" marL="0" marR="0" rtl="0" algn="l">
              <a:spcBef>
                <a:spcPts val="0"/>
              </a:spcBef>
              <a:spcAft>
                <a:spcPts val="0"/>
              </a:spcAft>
              <a:buNone/>
            </a:pPr>
            <a:r>
              <a:rPr i="0" lang="en-US" sz="1800">
                <a:solidFill>
                  <a:srgbClr val="C00000"/>
                </a:solidFill>
                <a:latin typeface="Roboto"/>
                <a:ea typeface="Roboto"/>
                <a:cs typeface="Roboto"/>
                <a:sym typeface="Roboto"/>
              </a:rPr>
              <a:t>- Production of water and sewage pipes and shaped pipes pieces (fittings),</a:t>
            </a:r>
            <a:endParaRPr/>
          </a:p>
          <a:p>
            <a:pPr indent="0" lvl="0" marL="0" marR="0" rtl="0" algn="l">
              <a:spcBef>
                <a:spcPts val="0"/>
              </a:spcBef>
              <a:spcAft>
                <a:spcPts val="0"/>
              </a:spcAft>
              <a:buNone/>
            </a:pPr>
            <a:r>
              <a:rPr i="0" lang="en-US" sz="1800">
                <a:solidFill>
                  <a:srgbClr val="C00000"/>
                </a:solidFill>
                <a:latin typeface="Roboto"/>
                <a:ea typeface="Roboto"/>
                <a:cs typeface="Roboto"/>
                <a:sym typeface="Roboto"/>
              </a:rPr>
              <a:t>- Production of polymer concrete and polymer mortar (synthetic resin),</a:t>
            </a:r>
            <a:endParaRPr/>
          </a:p>
          <a:p>
            <a:pPr indent="0" lvl="0" marL="0" marR="0" rtl="0" algn="l">
              <a:spcBef>
                <a:spcPts val="0"/>
              </a:spcBef>
              <a:spcAft>
                <a:spcPts val="0"/>
              </a:spcAft>
              <a:buNone/>
            </a:pPr>
            <a:r>
              <a:rPr i="0" lang="en-US" sz="1800">
                <a:solidFill>
                  <a:srgbClr val="C00000"/>
                </a:solidFill>
                <a:latin typeface="Roboto"/>
                <a:ea typeface="Roboto"/>
                <a:cs typeface="Roboto"/>
                <a:sym typeface="Roboto"/>
              </a:rPr>
              <a:t>- Production of filter plastic for use in civil engineering for separation of different soil layers,</a:t>
            </a:r>
            <a:endParaRPr/>
          </a:p>
          <a:p>
            <a:pPr indent="0" lvl="0" marL="0" marR="0" rtl="0" algn="l">
              <a:spcBef>
                <a:spcPts val="0"/>
              </a:spcBef>
              <a:spcAft>
                <a:spcPts val="0"/>
              </a:spcAft>
              <a:buNone/>
            </a:pPr>
            <a:r>
              <a:rPr i="0" lang="en-US" sz="1800">
                <a:solidFill>
                  <a:srgbClr val="C00000"/>
                </a:solidFill>
                <a:latin typeface="Roboto"/>
                <a:ea typeface="Roboto"/>
                <a:cs typeface="Roboto"/>
                <a:sym typeface="Roboto"/>
              </a:rPr>
              <a:t>– For the production of polyester nets used for rehabilitation of pavement structures and provision of slopes</a:t>
            </a:r>
            <a:endParaRPr sz="1800">
              <a:solidFill>
                <a:srgbClr val="C00000"/>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id="272" name="Google Shape;272;p14"/>
          <p:cNvPicPr preferRelativeResize="0"/>
          <p:nvPr/>
        </p:nvPicPr>
        <p:blipFill rotWithShape="1">
          <a:blip r:embed="rId3">
            <a:alphaModFix/>
          </a:blip>
          <a:srcRect b="0" l="0" r="0" t="0"/>
          <a:stretch/>
        </p:blipFill>
        <p:spPr>
          <a:xfrm>
            <a:off x="609600" y="5937748"/>
            <a:ext cx="3103417" cy="684383"/>
          </a:xfrm>
          <a:prstGeom prst="rect">
            <a:avLst/>
          </a:prstGeom>
          <a:noFill/>
          <a:ln>
            <a:noFill/>
          </a:ln>
        </p:spPr>
      </p:pic>
      <p:pic>
        <p:nvPicPr>
          <p:cNvPr id="273" name="Google Shape;273;p14"/>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274" name="Google Shape;274;p14"/>
          <p:cNvSpPr txBox="1"/>
          <p:nvPr/>
        </p:nvSpPr>
        <p:spPr>
          <a:xfrm>
            <a:off x="1894511" y="235869"/>
            <a:ext cx="9583386"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a:solidFill>
                  <a:srgbClr val="C00000"/>
                </a:solidFill>
                <a:latin typeface="Roboto"/>
                <a:ea typeface="Roboto"/>
                <a:cs typeface="Roboto"/>
                <a:sym typeface="Roboto"/>
              </a:rPr>
              <a:t>Plastic pollution is the accumulation of plastic objects and particles in the environment that negatively affects people, wildlife, and their condition. Plastic that acts as a pollutant is divided into micro-, meso-or macro-residues. Plastic is resistant to many natural degradation processes and therefore decomposes slowly. This allows large amounts of plastic to enter the environment as mismanaged waste and remain in the ecosystem.</a:t>
            </a:r>
            <a:endParaRPr sz="1800">
              <a:solidFill>
                <a:srgbClr val="C00000"/>
              </a:solidFill>
              <a:latin typeface="Roboto"/>
              <a:ea typeface="Roboto"/>
              <a:cs typeface="Roboto"/>
              <a:sym typeface="Roboto"/>
            </a:endParaRPr>
          </a:p>
          <a:p>
            <a:pPr indent="0" lvl="0" marL="0" marR="0" rtl="0" algn="l">
              <a:spcBef>
                <a:spcPts val="0"/>
              </a:spcBef>
              <a:spcAft>
                <a:spcPts val="0"/>
              </a:spcAft>
              <a:buNone/>
            </a:pPr>
            <a:r>
              <a:rPr b="0" i="0" lang="en-US" sz="1800">
                <a:solidFill>
                  <a:srgbClr val="C00000"/>
                </a:solidFill>
                <a:latin typeface="Roboto"/>
                <a:ea typeface="Roboto"/>
                <a:cs typeface="Roboto"/>
                <a:sym typeface="Roboto"/>
              </a:rPr>
              <a:t>Plastic pollution can affect land, waterways, and oceans. Living organisms, especially marine animals, are exposed to the harmful effects of plastic, such as entanglement in plastic objects and problems related to the ingestion of plastic waste. Degraded plastic waste can directly affect humans through direct consumption (i.e. In tap water), indirect consumption (eating animals), and disruption of various hormonal mechanisms. A small percentage of plastic is recycled, so there is more and more waste plastic. </a:t>
            </a:r>
            <a:endParaRPr b="0" i="0" sz="1800">
              <a:solidFill>
                <a:srgbClr val="C00000"/>
              </a:solidFill>
              <a:latin typeface="Roboto"/>
              <a:ea typeface="Roboto"/>
              <a:cs typeface="Roboto"/>
              <a:sym typeface="Roboto"/>
            </a:endParaRPr>
          </a:p>
          <a:p>
            <a:pPr indent="0" lvl="0" marL="0" marR="0" rtl="0" algn="l">
              <a:spcBef>
                <a:spcPts val="0"/>
              </a:spcBef>
              <a:spcAft>
                <a:spcPts val="0"/>
              </a:spcAft>
              <a:buNone/>
            </a:pPr>
            <a:r>
              <a:rPr b="0" i="0" lang="en-US" sz="1800">
                <a:solidFill>
                  <a:srgbClr val="C00000"/>
                </a:solidFill>
                <a:latin typeface="Roboto"/>
                <a:ea typeface="Roboto"/>
                <a:cs typeface="Roboto"/>
                <a:sym typeface="Roboto"/>
              </a:rPr>
              <a:t>The solution to the problem of plastic pollution should be sought in greater recycling, replacement of plastic with environmentally friendly materials, and conscientious disposal of plastic waste.</a:t>
            </a:r>
            <a:endParaRPr sz="1800">
              <a:solidFill>
                <a:srgbClr val="C00000"/>
              </a:solidFill>
              <a:latin typeface="Roboto"/>
              <a:ea typeface="Roboto"/>
              <a:cs typeface="Roboto"/>
              <a:sym typeface="Roboto"/>
            </a:endParaRPr>
          </a:p>
        </p:txBody>
      </p:sp>
      <p:pic>
        <p:nvPicPr>
          <p:cNvPr descr="ARHIVA - Plastika i drugo smeće na plaži na Havajima (Foto: AP/Caleb Jones)" id="275" name="Google Shape;275;p14"/>
          <p:cNvPicPr preferRelativeResize="0"/>
          <p:nvPr/>
        </p:nvPicPr>
        <p:blipFill rotWithShape="1">
          <a:blip r:embed="rId5">
            <a:alphaModFix/>
          </a:blip>
          <a:srcRect b="0" l="0" r="0" t="0"/>
          <a:stretch/>
        </p:blipFill>
        <p:spPr>
          <a:xfrm>
            <a:off x="3257006" y="4206187"/>
            <a:ext cx="7240769" cy="157875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15"/>
          <p:cNvPicPr preferRelativeResize="0"/>
          <p:nvPr/>
        </p:nvPicPr>
        <p:blipFill rotWithShape="1">
          <a:blip r:embed="rId3">
            <a:alphaModFix/>
          </a:blip>
          <a:srcRect b="0" l="0" r="0" t="0"/>
          <a:stretch/>
        </p:blipFill>
        <p:spPr>
          <a:xfrm>
            <a:off x="609600" y="5937748"/>
            <a:ext cx="3103417" cy="684383"/>
          </a:xfrm>
          <a:prstGeom prst="rect">
            <a:avLst/>
          </a:prstGeom>
          <a:noFill/>
          <a:ln>
            <a:noFill/>
          </a:ln>
        </p:spPr>
      </p:pic>
      <p:pic>
        <p:nvPicPr>
          <p:cNvPr id="281" name="Google Shape;281;p15"/>
          <p:cNvPicPr preferRelativeResize="0"/>
          <p:nvPr/>
        </p:nvPicPr>
        <p:blipFill rotWithShape="1">
          <a:blip r:embed="rId4">
            <a:alphaModFix/>
          </a:blip>
          <a:srcRect b="0" l="0" r="0" t="0"/>
          <a:stretch/>
        </p:blipFill>
        <p:spPr>
          <a:xfrm>
            <a:off x="8159220" y="5735635"/>
            <a:ext cx="3811108" cy="1088611"/>
          </a:xfrm>
          <a:prstGeom prst="rect">
            <a:avLst/>
          </a:prstGeom>
          <a:noFill/>
          <a:ln>
            <a:noFill/>
          </a:ln>
        </p:spPr>
      </p:pic>
      <p:sp>
        <p:nvSpPr>
          <p:cNvPr id="282" name="Google Shape;282;p15"/>
          <p:cNvSpPr txBox="1"/>
          <p:nvPr/>
        </p:nvSpPr>
        <p:spPr>
          <a:xfrm>
            <a:off x="2289685" y="2068997"/>
            <a:ext cx="8254314" cy="230832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002060"/>
              </a:buClr>
              <a:buSzPts val="3600"/>
              <a:buFont typeface="Roboto"/>
              <a:buNone/>
            </a:pPr>
            <a:r>
              <a:rPr b="0" i="0" lang="en-US" sz="3600">
                <a:solidFill>
                  <a:srgbClr val="002060"/>
                </a:solidFill>
                <a:latin typeface="Roboto"/>
                <a:ea typeface="Roboto"/>
                <a:cs typeface="Roboto"/>
                <a:sym typeface="Roboto"/>
              </a:rPr>
              <a:t>This presentation can be used for the purpose of informing and educating students, that is, for the purposes of teaching in schools.</a:t>
            </a:r>
            <a:endParaRPr sz="3600">
              <a:solidFill>
                <a:srgbClr val="002060"/>
              </a:solidFill>
              <a:latin typeface="Century Gothic"/>
              <a:ea typeface="Century Gothic"/>
              <a:cs typeface="Century Gothic"/>
              <a:sym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g2bb0322e644_0_6"/>
          <p:cNvPicPr preferRelativeResize="0"/>
          <p:nvPr/>
        </p:nvPicPr>
        <p:blipFill rotWithShape="1">
          <a:blip r:embed="rId3">
            <a:alphaModFix/>
          </a:blip>
          <a:srcRect b="0" l="0" r="0" t="0"/>
          <a:stretch/>
        </p:blipFill>
        <p:spPr>
          <a:xfrm>
            <a:off x="609600" y="5937748"/>
            <a:ext cx="3103416" cy="684383"/>
          </a:xfrm>
          <a:prstGeom prst="rect">
            <a:avLst/>
          </a:prstGeom>
          <a:noFill/>
          <a:ln>
            <a:noFill/>
          </a:ln>
        </p:spPr>
      </p:pic>
      <p:pic>
        <p:nvPicPr>
          <p:cNvPr id="288" name="Google Shape;288;g2bb0322e644_0_6"/>
          <p:cNvPicPr preferRelativeResize="0"/>
          <p:nvPr/>
        </p:nvPicPr>
        <p:blipFill rotWithShape="1">
          <a:blip r:embed="rId4">
            <a:alphaModFix/>
          </a:blip>
          <a:srcRect b="0" l="0" r="0" t="0"/>
          <a:stretch/>
        </p:blipFill>
        <p:spPr>
          <a:xfrm>
            <a:off x="8159220" y="5735635"/>
            <a:ext cx="3811107" cy="1088611"/>
          </a:xfrm>
          <a:prstGeom prst="rect">
            <a:avLst/>
          </a:prstGeom>
          <a:noFill/>
          <a:ln>
            <a:noFill/>
          </a:ln>
        </p:spPr>
      </p:pic>
      <p:sp>
        <p:nvSpPr>
          <p:cNvPr id="289" name="Google Shape;289;g2bb0322e644_0_6"/>
          <p:cNvSpPr txBox="1"/>
          <p:nvPr/>
        </p:nvSpPr>
        <p:spPr>
          <a:xfrm>
            <a:off x="2161308" y="848123"/>
            <a:ext cx="9103800" cy="624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rgbClr val="0070C0"/>
                </a:solidFill>
                <a:latin typeface="Calibri"/>
                <a:ea typeface="Calibri"/>
                <a:cs typeface="Calibri"/>
                <a:sym typeface="Calibri"/>
              </a:rPr>
              <a:t>Reference to the source of the figures</a:t>
            </a:r>
            <a:r>
              <a:rPr b="0" i="0" lang="en-US" sz="4000">
                <a:solidFill>
                  <a:srgbClr val="0070C0"/>
                </a:solidFill>
                <a:latin typeface="Calibri"/>
                <a:ea typeface="Calibri"/>
                <a:cs typeface="Calibri"/>
                <a:sym typeface="Calibri"/>
              </a:rPr>
              <a:t>: </a:t>
            </a:r>
            <a:endParaRPr b="0" i="0" sz="4000">
              <a:solidFill>
                <a:srgbClr val="0070C0"/>
              </a:solidFill>
              <a:latin typeface="Calibri"/>
              <a:ea typeface="Calibri"/>
              <a:cs typeface="Calibri"/>
              <a:sym typeface="Calibri"/>
            </a:endParaRPr>
          </a:p>
          <a:p>
            <a:pPr indent="0" lvl="0" marL="0" marR="0" rtl="0" algn="l">
              <a:spcBef>
                <a:spcPts val="0"/>
              </a:spcBef>
              <a:spcAft>
                <a:spcPts val="0"/>
              </a:spcAft>
              <a:buNone/>
            </a:pPr>
            <a:r>
              <a:t/>
            </a:r>
            <a:endParaRPr b="0" i="0" sz="3600">
              <a:solidFill>
                <a:srgbClr val="000000"/>
              </a:solidFill>
              <a:latin typeface="Roboto"/>
              <a:ea typeface="Roboto"/>
              <a:cs typeface="Roboto"/>
              <a:sym typeface="Roboto"/>
            </a:endParaRPr>
          </a:p>
          <a:p>
            <a:pPr indent="0" lvl="0" marL="0" rtl="0" algn="l">
              <a:spcBef>
                <a:spcPts val="0"/>
              </a:spcBef>
              <a:spcAft>
                <a:spcPts val="0"/>
              </a:spcAft>
              <a:buNone/>
            </a:pPr>
            <a:r>
              <a:rPr lang="en-US" sz="3600">
                <a:latin typeface="Calibri"/>
                <a:ea typeface="Calibri"/>
                <a:cs typeface="Calibri"/>
                <a:sym typeface="Calibri"/>
              </a:rPr>
              <a:t>GRAĐEVINSKI MATERIJALI SA OSNOVAMA GEOLOGIJE za 1. razred građevinske škole, autor Ilić Anđelija</a:t>
            </a:r>
            <a:endParaRPr sz="3600">
              <a:latin typeface="Calibri"/>
              <a:ea typeface="Calibri"/>
              <a:cs typeface="Calibri"/>
              <a:sym typeface="Calibri"/>
            </a:endParaRPr>
          </a:p>
          <a:p>
            <a:pPr indent="0" lvl="0" marL="0" rtl="0" algn="l">
              <a:spcBef>
                <a:spcPts val="0"/>
              </a:spcBef>
              <a:spcAft>
                <a:spcPts val="0"/>
              </a:spcAft>
              <a:buNone/>
            </a:pPr>
            <a:r>
              <a:rPr lang="en-US" sz="3600">
                <a:latin typeface="Calibri"/>
                <a:ea typeface="Calibri"/>
                <a:cs typeface="Calibri"/>
                <a:sym typeface="Calibri"/>
              </a:rPr>
              <a:t>GRAĐEVINSKI MATERIJALI SA OSNOVAMA GEOLOGIJE za 1. razred građevinske škole, autori I Stojiljković,</a:t>
            </a:r>
            <a:endParaRPr sz="3600">
              <a:latin typeface="Calibri"/>
              <a:ea typeface="Calibri"/>
              <a:cs typeface="Calibri"/>
              <a:sym typeface="Calibri"/>
            </a:endParaRPr>
          </a:p>
          <a:p>
            <a:pPr indent="0" lvl="0" marL="0" rtl="0" algn="l">
              <a:spcBef>
                <a:spcPts val="0"/>
              </a:spcBef>
              <a:spcAft>
                <a:spcPts val="0"/>
              </a:spcAft>
              <a:buNone/>
            </a:pPr>
            <a:r>
              <a:rPr lang="en-US" sz="3600">
                <a:latin typeface="Calibri"/>
                <a:ea typeface="Calibri"/>
                <a:cs typeface="Calibri"/>
                <a:sym typeface="Calibri"/>
              </a:rPr>
              <a:t>D Miletić</a:t>
            </a:r>
            <a:endParaRPr sz="3600">
              <a:latin typeface="Calibri"/>
              <a:ea typeface="Calibri"/>
              <a:cs typeface="Calibri"/>
              <a:sym typeface="Calibri"/>
            </a:endParaRPr>
          </a:p>
          <a:p>
            <a:pPr indent="0" lvl="0" marL="0" rtl="0" algn="l">
              <a:spcBef>
                <a:spcPts val="0"/>
              </a:spcBef>
              <a:spcAft>
                <a:spcPts val="0"/>
              </a:spcAft>
              <a:buNone/>
            </a:pPr>
            <a:r>
              <a:t/>
            </a:r>
            <a:endParaRPr sz="3600">
              <a:latin typeface="Calibri"/>
              <a:ea typeface="Calibri"/>
              <a:cs typeface="Calibri"/>
              <a:sym typeface="Calibri"/>
            </a:endParaRPr>
          </a:p>
          <a:p>
            <a:pPr indent="0" lvl="0" marL="0" rtl="0" algn="l">
              <a:spcBef>
                <a:spcPts val="0"/>
              </a:spcBef>
              <a:spcAft>
                <a:spcPts val="0"/>
              </a:spcAft>
              <a:buNone/>
            </a:pPr>
            <a:r>
              <a:t/>
            </a:r>
            <a:endParaRPr sz="3600">
              <a:latin typeface="Calibri"/>
              <a:ea typeface="Calibri"/>
              <a:cs typeface="Calibri"/>
              <a:sym typeface="Calibri"/>
            </a:endParaRPr>
          </a:p>
        </p:txBody>
      </p:sp>
      <p:pic>
        <p:nvPicPr>
          <p:cNvPr id="290" name="Google Shape;290;g2bb0322e644_0_6"/>
          <p:cNvPicPr preferRelativeResize="0"/>
          <p:nvPr/>
        </p:nvPicPr>
        <p:blipFill rotWithShape="1">
          <a:blip r:embed="rId5">
            <a:alphaModFix/>
          </a:blip>
          <a:srcRect b="0" l="0" r="0" t="0"/>
          <a:stretch/>
        </p:blipFill>
        <p:spPr>
          <a:xfrm>
            <a:off x="11430000" y="60960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1"/>
                                        <p:tgtEl>
                                          <p:spTgt spid="2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isp">
  <a:themeElements>
    <a:clrScheme name="Orange">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