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xml" Extension="xml"/>
  <Default ContentType="image/png" Extension="png"/>
  <Default ContentType="application/vnd.openxmlformats-officedocument.wordprocessingml.document" Extension="docx"/>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wordprocessingml.document" PartName="/ppt/embeddings/Microsoft_Office_Word_Document5.docx"/>
  <Override ContentType="application/vnd.openxmlformats-officedocument.wordprocessingml.document" PartName="/ppt/embeddings/Microsoft_Office_Word_Document2.docx"/>
  <Override ContentType="application/vnd.openxmlformats-officedocument.wordprocessingml.document" PartName="/ppt/embeddings/Microsoft_Office_Word_Document6.docx"/>
  <Override ContentType="application/vnd.openxmlformats-officedocument.wordprocessingml.document" PartName="/ppt/embeddings/Microsoft_Office_Word_Document1.docx"/>
  <Override ContentType="application/vnd.openxmlformats-officedocument.wordprocessingml.document" PartName="/ppt/embeddings/Microsoft_Office_Word_Document3.docx"/>
  <Override ContentType="application/vnd.openxmlformats-officedocument.wordprocessingml.document" PartName="/ppt/embeddings/Microsoft_Office_Word_Document7.docx"/>
  <Override ContentType="application/vnd.openxmlformats-officedocument.wordprocessingml.document" PartName="/ppt/embeddings/Microsoft_Office_Word_Document4.docx"/>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embeddedFontLst>
    <p:embeddedFont>
      <p:font typeface="Roboto"/>
      <p:regular r:id="rId22"/>
      <p:bold r:id="rId23"/>
      <p:italic r:id="rId24"/>
      <p:boldItalic r:id="rId25"/>
    </p:embeddedFont>
    <p:embeddedFont>
      <p:font typeface="Century Gothic"/>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0" roundtripDataSignature="AMtx7mi3Mk3BbZqsjKQ3QkEO43+hQHG/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CAC3B69-6F59-4D89-B82D-E02800872800}">
  <a:tblStyle styleId="{ECAC3B69-6F59-4D89-B82D-E0280087280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regular.fntdata"/><Relationship Id="rId21" Type="http://schemas.openxmlformats.org/officeDocument/2006/relationships/slide" Target="slides/slide16.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regular.fntdata"/><Relationship Id="rId25" Type="http://schemas.openxmlformats.org/officeDocument/2006/relationships/font" Target="fonts/Roboto-boldItalic.fntdata"/><Relationship Id="rId28" Type="http://schemas.openxmlformats.org/officeDocument/2006/relationships/font" Target="fonts/CenturyGothic-italic.fntdata"/><Relationship Id="rId27" Type="http://schemas.openxmlformats.org/officeDocument/2006/relationships/font" Target="fonts/CenturyGothic-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enturyGothic-boldItalic.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bb01f54c73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g2bb01f54c73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 name="Shape 42"/>
        <p:cNvGrpSpPr/>
        <p:nvPr/>
      </p:nvGrpSpPr>
      <p:grpSpPr>
        <a:xfrm>
          <a:off x="0" y="0"/>
          <a:ext cx="0" cy="0"/>
          <a:chOff x="0" y="0"/>
          <a:chExt cx="0" cy="0"/>
        </a:xfrm>
      </p:grpSpPr>
      <p:sp>
        <p:nvSpPr>
          <p:cNvPr id="43" name="Google Shape;43;p17"/>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7"/>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p:txBody>
      </p:sp>
      <p:sp>
        <p:nvSpPr>
          <p:cNvPr id="45" name="Google Shape;45;p1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7"/>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9" name="Shape 49"/>
        <p:cNvGrpSpPr/>
        <p:nvPr/>
      </p:nvGrpSpPr>
      <p:grpSpPr>
        <a:xfrm>
          <a:off x="0" y="0"/>
          <a:ext cx="0" cy="0"/>
          <a:chOff x="0" y="0"/>
          <a:chExt cx="0" cy="0"/>
        </a:xfrm>
      </p:grpSpPr>
      <p:sp>
        <p:nvSpPr>
          <p:cNvPr id="50" name="Google Shape;50;p1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8"/>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52" name="Google Shape;52;p1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8"/>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6" name="Shape 56"/>
        <p:cNvGrpSpPr/>
        <p:nvPr/>
      </p:nvGrpSpPr>
      <p:grpSpPr>
        <a:xfrm>
          <a:off x="0" y="0"/>
          <a:ext cx="0" cy="0"/>
          <a:chOff x="0" y="0"/>
          <a:chExt cx="0" cy="0"/>
        </a:xfrm>
      </p:grpSpPr>
      <p:sp>
        <p:nvSpPr>
          <p:cNvPr id="57" name="Google Shape;57;p19"/>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9"/>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2000"/>
              <a:buNone/>
              <a:defRPr sz="20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59" name="Google Shape;59;p1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9"/>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9"/>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 name="Shape 63"/>
        <p:cNvGrpSpPr/>
        <p:nvPr/>
      </p:nvGrpSpPr>
      <p:grpSpPr>
        <a:xfrm>
          <a:off x="0" y="0"/>
          <a:ext cx="0" cy="0"/>
          <a:chOff x="0" y="0"/>
          <a:chExt cx="0" cy="0"/>
        </a:xfrm>
      </p:grpSpPr>
      <p:sp>
        <p:nvSpPr>
          <p:cNvPr id="64" name="Google Shape;64;p20"/>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0"/>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6" name="Google Shape;66;p20"/>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7" name="Google Shape;67;p2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0"/>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0"/>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1" name="Shape 71"/>
        <p:cNvGrpSpPr/>
        <p:nvPr/>
      </p:nvGrpSpPr>
      <p:grpSpPr>
        <a:xfrm>
          <a:off x="0" y="0"/>
          <a:ext cx="0" cy="0"/>
          <a:chOff x="0" y="0"/>
          <a:chExt cx="0" cy="0"/>
        </a:xfrm>
      </p:grpSpPr>
      <p:sp>
        <p:nvSpPr>
          <p:cNvPr id="72" name="Google Shape;72;p21"/>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1"/>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74" name="Google Shape;74;p21"/>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5" name="Google Shape;75;p21"/>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76" name="Google Shape;76;p21"/>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7" name="Google Shape;77;p2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1"/>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22"/>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7" name="Shape 87"/>
        <p:cNvGrpSpPr/>
        <p:nvPr/>
      </p:nvGrpSpPr>
      <p:grpSpPr>
        <a:xfrm>
          <a:off x="0" y="0"/>
          <a:ext cx="0" cy="0"/>
          <a:chOff x="0" y="0"/>
          <a:chExt cx="0" cy="0"/>
        </a:xfrm>
      </p:grpSpPr>
      <p:sp>
        <p:nvSpPr>
          <p:cNvPr id="88" name="Google Shape;88;p2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3"/>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3"/>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2" name="Shape 92"/>
        <p:cNvGrpSpPr/>
        <p:nvPr/>
      </p:nvGrpSpPr>
      <p:grpSpPr>
        <a:xfrm>
          <a:off x="0" y="0"/>
          <a:ext cx="0" cy="0"/>
          <a:chOff x="0" y="0"/>
          <a:chExt cx="0" cy="0"/>
        </a:xfrm>
      </p:grpSpPr>
      <p:sp>
        <p:nvSpPr>
          <p:cNvPr id="93" name="Google Shape;93;p24"/>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000"/>
              <a:buFont typeface="Century Gothic"/>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4"/>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95" name="Google Shape;95;p24"/>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96" name="Google Shape;96;p2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4"/>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4"/>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0" name="Shape 100"/>
        <p:cNvGrpSpPr/>
        <p:nvPr/>
      </p:nvGrpSpPr>
      <p:grpSpPr>
        <a:xfrm>
          <a:off x="0" y="0"/>
          <a:ext cx="0" cy="0"/>
          <a:chOff x="0" y="0"/>
          <a:chExt cx="0" cy="0"/>
        </a:xfrm>
      </p:grpSpPr>
      <p:sp>
        <p:nvSpPr>
          <p:cNvPr id="101" name="Google Shape;101;p25"/>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5"/>
          <p:cNvSpPr/>
          <p:nvPr>
            <p:ph idx="2" type="pic"/>
          </p:nvPr>
        </p:nvSpPr>
        <p:spPr>
          <a:xfrm>
            <a:off x="2589212" y="634965"/>
            <a:ext cx="8915400" cy="3854970"/>
          </a:xfrm>
          <a:prstGeom prst="rect">
            <a:avLst/>
          </a:prstGeom>
          <a:noFill/>
          <a:ln>
            <a:noFill/>
          </a:ln>
        </p:spPr>
      </p:sp>
      <p:sp>
        <p:nvSpPr>
          <p:cNvPr id="103" name="Google Shape;103;p25"/>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200"/>
              <a:buNone/>
              <a:defRPr sz="12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04" name="Google Shape;104;p2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5"/>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5"/>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08" name="Shape 108"/>
        <p:cNvGrpSpPr/>
        <p:nvPr/>
      </p:nvGrpSpPr>
      <p:grpSpPr>
        <a:xfrm>
          <a:off x="0" y="0"/>
          <a:ext cx="0" cy="0"/>
          <a:chOff x="0" y="0"/>
          <a:chExt cx="0" cy="0"/>
        </a:xfrm>
      </p:grpSpPr>
      <p:sp>
        <p:nvSpPr>
          <p:cNvPr id="109" name="Google Shape;109;p26"/>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6"/>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11" name="Google Shape;111;p2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6"/>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6"/>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15" name="Shape 115"/>
        <p:cNvGrpSpPr/>
        <p:nvPr/>
      </p:nvGrpSpPr>
      <p:grpSpPr>
        <a:xfrm>
          <a:off x="0" y="0"/>
          <a:ext cx="0" cy="0"/>
          <a:chOff x="0" y="0"/>
          <a:chExt cx="0" cy="0"/>
        </a:xfrm>
      </p:grpSpPr>
      <p:sp>
        <p:nvSpPr>
          <p:cNvPr id="116" name="Google Shape;116;p27"/>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7"/>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600"/>
              <a:buFont typeface="Century Gothic"/>
              <a:buNone/>
              <a:defRPr sz="1600">
                <a:solidFill>
                  <a:srgbClr val="7F7F7F"/>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18" name="Google Shape;118;p27"/>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19" name="Google Shape;119;p2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7"/>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7"/>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3" name="Google Shape;123;p27"/>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24" name="Google Shape;124;p27"/>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25" name="Shape 125"/>
        <p:cNvGrpSpPr/>
        <p:nvPr/>
      </p:nvGrpSpPr>
      <p:grpSpPr>
        <a:xfrm>
          <a:off x="0" y="0"/>
          <a:ext cx="0" cy="0"/>
          <a:chOff x="0" y="0"/>
          <a:chExt cx="0" cy="0"/>
        </a:xfrm>
      </p:grpSpPr>
      <p:sp>
        <p:nvSpPr>
          <p:cNvPr id="126" name="Google Shape;126;p28"/>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8"/>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28" name="Google Shape;128;p2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8"/>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8"/>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32" name="Shape 132"/>
        <p:cNvGrpSpPr/>
        <p:nvPr/>
      </p:nvGrpSpPr>
      <p:grpSpPr>
        <a:xfrm>
          <a:off x="0" y="0"/>
          <a:ext cx="0" cy="0"/>
          <a:chOff x="0" y="0"/>
          <a:chExt cx="0" cy="0"/>
        </a:xfrm>
      </p:grpSpPr>
      <p:sp>
        <p:nvSpPr>
          <p:cNvPr id="133" name="Google Shape;133;p29"/>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9"/>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35" name="Google Shape;135;p29"/>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36" name="Google Shape;136;p2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9"/>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9"/>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0" name="Google Shape;140;p29"/>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41" name="Google Shape;141;p29"/>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42" name="Shape 142"/>
        <p:cNvGrpSpPr/>
        <p:nvPr/>
      </p:nvGrpSpPr>
      <p:grpSpPr>
        <a:xfrm>
          <a:off x="0" y="0"/>
          <a:ext cx="0" cy="0"/>
          <a:chOff x="0" y="0"/>
          <a:chExt cx="0" cy="0"/>
        </a:xfrm>
      </p:grpSpPr>
      <p:sp>
        <p:nvSpPr>
          <p:cNvPr id="143" name="Google Shape;143;p30"/>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30"/>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5" name="Google Shape;145;p30"/>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6" name="Google Shape;146;p3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3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30"/>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0"/>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0" name="Shape 150"/>
        <p:cNvGrpSpPr/>
        <p:nvPr/>
      </p:nvGrpSpPr>
      <p:grpSpPr>
        <a:xfrm>
          <a:off x="0" y="0"/>
          <a:ext cx="0" cy="0"/>
          <a:chOff x="0" y="0"/>
          <a:chExt cx="0" cy="0"/>
        </a:xfrm>
      </p:grpSpPr>
      <p:sp>
        <p:nvSpPr>
          <p:cNvPr id="151" name="Google Shape;151;p31"/>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31"/>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3" name="Google Shape;153;p3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3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31"/>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31"/>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7" name="Shape 157"/>
        <p:cNvGrpSpPr/>
        <p:nvPr/>
      </p:nvGrpSpPr>
      <p:grpSpPr>
        <a:xfrm>
          <a:off x="0" y="0"/>
          <a:ext cx="0" cy="0"/>
          <a:chOff x="0" y="0"/>
          <a:chExt cx="0" cy="0"/>
        </a:xfrm>
      </p:grpSpPr>
      <p:sp>
        <p:nvSpPr>
          <p:cNvPr id="158" name="Google Shape;158;p32"/>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32"/>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0" name="Google Shape;160;p3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3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3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C0D5E6"/>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16"/>
          <p:cNvGrpSpPr/>
          <p:nvPr/>
        </p:nvGrpSpPr>
        <p:grpSpPr>
          <a:xfrm>
            <a:off x="1" y="228600"/>
            <a:ext cx="2851516" cy="6638628"/>
            <a:chOff x="2487613" y="285750"/>
            <a:chExt cx="2428875" cy="5654676"/>
          </a:xfrm>
        </p:grpSpPr>
        <p:sp>
          <p:nvSpPr>
            <p:cNvPr id="11" name="Google Shape;11;p16"/>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6"/>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6"/>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6"/>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6"/>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6"/>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6"/>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6"/>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6"/>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6"/>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6"/>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6"/>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16"/>
          <p:cNvGrpSpPr/>
          <p:nvPr/>
        </p:nvGrpSpPr>
        <p:grpSpPr>
          <a:xfrm>
            <a:off x="27221" y="-786"/>
            <a:ext cx="2356674" cy="6854039"/>
            <a:chOff x="6627813" y="194833"/>
            <a:chExt cx="1952625" cy="5678918"/>
          </a:xfrm>
        </p:grpSpPr>
        <p:sp>
          <p:nvSpPr>
            <p:cNvPr id="24" name="Google Shape;24;p16"/>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6"/>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6"/>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6"/>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6"/>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6"/>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6"/>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6"/>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6"/>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6"/>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6"/>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6"/>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16"/>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8" name="Google Shape;38;p16"/>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0" algn="l">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0" algn="l">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0" algn="l">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9" name="Google Shape;39;p1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0" name="Google Shape;40;p1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1" name="Google Shape;41;p1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0"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0"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0"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0"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0"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0"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0"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0"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11" Type="http://schemas.openxmlformats.org/officeDocument/2006/relationships/image" Target="../media/image15.jpg"/><Relationship Id="rId10" Type="http://schemas.openxmlformats.org/officeDocument/2006/relationships/image" Target="../media/image17.jp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vmlDrawing" Target="../drawings/vmlDrawing1.vml"/><Relationship Id="rId4" Type="http://schemas.openxmlformats.org/officeDocument/2006/relationships/image" Target="../media/image3.jpg"/><Relationship Id="rId9" Type="http://schemas.openxmlformats.org/officeDocument/2006/relationships/image" Target="../media/image1.jpg"/><Relationship Id="rId5" Type="http://schemas.openxmlformats.org/officeDocument/2006/relationships/image" Target="../media/image9.jpg"/><Relationship Id="rId6" Type="http://schemas.openxmlformats.org/officeDocument/2006/relationships/package" Target="../embeddings/Microsoft_Office_Word_Document1.docx"/><Relationship Id="rId7" Type="http://schemas.openxmlformats.org/officeDocument/2006/relationships/package" Target="../embeddings/Microsoft_Office_Word_Document1.docx"/><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1" Type="http://schemas.openxmlformats.org/officeDocument/2006/relationships/image" Target="../media/image70.jpg"/><Relationship Id="rId10" Type="http://schemas.openxmlformats.org/officeDocument/2006/relationships/image" Target="../media/image2.jpg"/><Relationship Id="rId13" Type="http://schemas.openxmlformats.org/officeDocument/2006/relationships/image" Target="../media/image30.jpg"/><Relationship Id="rId12" Type="http://schemas.openxmlformats.org/officeDocument/2006/relationships/image" Target="../media/image14.jp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9.jpg"/><Relationship Id="rId9" Type="http://schemas.openxmlformats.org/officeDocument/2006/relationships/image" Target="../media/image12.jpg"/><Relationship Id="rId14" Type="http://schemas.openxmlformats.org/officeDocument/2006/relationships/image" Target="../media/image24.jpg"/><Relationship Id="rId5" Type="http://schemas.openxmlformats.org/officeDocument/2006/relationships/image" Target="../media/image6.png"/><Relationship Id="rId6" Type="http://schemas.openxmlformats.org/officeDocument/2006/relationships/image" Target="../media/image19.jpg"/><Relationship Id="rId7" Type="http://schemas.openxmlformats.org/officeDocument/2006/relationships/image" Target="../media/image5.jpg"/><Relationship Id="rId8" Type="http://schemas.openxmlformats.org/officeDocument/2006/relationships/image" Target="../media/image71.jpg"/></Relationships>
</file>

<file path=ppt/slides/_rels/slide5.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package" Target="../embeddings/Microsoft_Office_Word_Document2.docx"/><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vmlDrawing" Target="../drawings/vmlDrawing2.vml"/><Relationship Id="rId4" Type="http://schemas.openxmlformats.org/officeDocument/2006/relationships/image" Target="../media/image3.jpg"/><Relationship Id="rId9" Type="http://schemas.openxmlformats.org/officeDocument/2006/relationships/package" Target="../embeddings/Microsoft_Office_Word_Document2.docx"/><Relationship Id="rId5" Type="http://schemas.openxmlformats.org/officeDocument/2006/relationships/image" Target="../media/image9.jpg"/><Relationship Id="rId6" Type="http://schemas.openxmlformats.org/officeDocument/2006/relationships/image" Target="../media/image23.jpg"/><Relationship Id="rId7" Type="http://schemas.openxmlformats.org/officeDocument/2006/relationships/image" Target="../media/image13.jpg"/><Relationship Id="rId8" Type="http://schemas.openxmlformats.org/officeDocument/2006/relationships/image" Target="../media/image6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vmlDrawing" Target="../drawings/vmlDrawing3.vml"/><Relationship Id="rId4" Type="http://schemas.openxmlformats.org/officeDocument/2006/relationships/image" Target="../media/image3.jpg"/><Relationship Id="rId5" Type="http://schemas.openxmlformats.org/officeDocument/2006/relationships/image" Target="../media/image9.jpg"/><Relationship Id="rId6" Type="http://schemas.openxmlformats.org/officeDocument/2006/relationships/package" Target="../embeddings/Microsoft_Office_Word_Document3.docx"/><Relationship Id="rId7" Type="http://schemas.openxmlformats.org/officeDocument/2006/relationships/package" Target="../embeddings/Microsoft_Office_Word_Document3.docx"/><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1" Type="http://schemas.openxmlformats.org/officeDocument/2006/relationships/image" Target="../media/image21.jpg"/><Relationship Id="rId10" Type="http://schemas.openxmlformats.org/officeDocument/2006/relationships/image" Target="../media/image27.jpg"/><Relationship Id="rId13" Type="http://schemas.openxmlformats.org/officeDocument/2006/relationships/image" Target="../media/image18.jpg"/><Relationship Id="rId12" Type="http://schemas.openxmlformats.org/officeDocument/2006/relationships/image" Target="../media/image47.jp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vmlDrawing" Target="../drawings/vmlDrawing4.vml"/><Relationship Id="rId4" Type="http://schemas.openxmlformats.org/officeDocument/2006/relationships/image" Target="../media/image3.jpg"/><Relationship Id="rId9" Type="http://schemas.openxmlformats.org/officeDocument/2006/relationships/image" Target="../media/image35.jpg"/><Relationship Id="rId15" Type="http://schemas.openxmlformats.org/officeDocument/2006/relationships/image" Target="../media/image20.jpg"/><Relationship Id="rId14" Type="http://schemas.openxmlformats.org/officeDocument/2006/relationships/image" Target="../media/image31.jpg"/><Relationship Id="rId17" Type="http://schemas.openxmlformats.org/officeDocument/2006/relationships/package" Target="../embeddings/Microsoft_Office_Word_Document4.docx"/><Relationship Id="rId16" Type="http://schemas.openxmlformats.org/officeDocument/2006/relationships/package" Target="../embeddings/Microsoft_Office_Word_Document4.docx"/><Relationship Id="rId5" Type="http://schemas.openxmlformats.org/officeDocument/2006/relationships/image" Target="../media/image9.jpg"/><Relationship Id="rId6" Type="http://schemas.openxmlformats.org/officeDocument/2006/relationships/image" Target="../media/image29.jpg"/><Relationship Id="rId18" Type="http://schemas.openxmlformats.org/officeDocument/2006/relationships/image" Target="../media/image7.png"/><Relationship Id="rId7" Type="http://schemas.openxmlformats.org/officeDocument/2006/relationships/image" Target="../media/image22.jpg"/><Relationship Id="rId8" Type="http://schemas.openxmlformats.org/officeDocument/2006/relationships/image" Target="../media/image25.jpg"/></Relationships>
</file>

<file path=ppt/slides/_rels/slide8.xml.rels><?xml version="1.0" encoding="UTF-8" standalone="yes"?><Relationships xmlns="http://schemas.openxmlformats.org/package/2006/relationships"><Relationship Id="rId11" Type="http://schemas.openxmlformats.org/officeDocument/2006/relationships/image" Target="../media/image26.jpg"/><Relationship Id="rId10" Type="http://schemas.openxmlformats.org/officeDocument/2006/relationships/image" Target="../media/image28.jpg"/><Relationship Id="rId13" Type="http://schemas.openxmlformats.org/officeDocument/2006/relationships/image" Target="../media/image39.jpg"/><Relationship Id="rId12" Type="http://schemas.openxmlformats.org/officeDocument/2006/relationships/image" Target="../media/image38.jp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vmlDrawing" Target="../drawings/vmlDrawing5.vml"/><Relationship Id="rId4" Type="http://schemas.openxmlformats.org/officeDocument/2006/relationships/image" Target="../media/image3.jpg"/><Relationship Id="rId9" Type="http://schemas.openxmlformats.org/officeDocument/2006/relationships/image" Target="../media/image33.jpg"/><Relationship Id="rId5" Type="http://schemas.openxmlformats.org/officeDocument/2006/relationships/image" Target="../media/image9.jpg"/><Relationship Id="rId6" Type="http://schemas.openxmlformats.org/officeDocument/2006/relationships/package" Target="../embeddings/Microsoft_Office_Word_Document5.docx"/><Relationship Id="rId7" Type="http://schemas.openxmlformats.org/officeDocument/2006/relationships/package" Target="../embeddings/Microsoft_Office_Word_Document5.docx"/><Relationship Id="rId8" Type="http://schemas.openxmlformats.org/officeDocument/2006/relationships/image" Target="../media/image7.png"/></Relationships>
</file>

<file path=ppt/slides/_rels/slide9.xml.rels><?xml version="1.0" encoding="UTF-8" standalone="yes"?><Relationships xmlns="http://schemas.openxmlformats.org/package/2006/relationships"><Relationship Id="rId11" Type="http://schemas.openxmlformats.org/officeDocument/2006/relationships/image" Target="../media/image41.jpg"/><Relationship Id="rId10" Type="http://schemas.openxmlformats.org/officeDocument/2006/relationships/image" Target="../media/image56.jp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vmlDrawing" Target="../drawings/vmlDrawing6.vml"/><Relationship Id="rId4" Type="http://schemas.openxmlformats.org/officeDocument/2006/relationships/image" Target="../media/image3.jpg"/><Relationship Id="rId9" Type="http://schemas.openxmlformats.org/officeDocument/2006/relationships/image" Target="../media/image48.jpg"/><Relationship Id="rId5" Type="http://schemas.openxmlformats.org/officeDocument/2006/relationships/image" Target="../media/image9.jpg"/><Relationship Id="rId6" Type="http://schemas.openxmlformats.org/officeDocument/2006/relationships/package" Target="../embeddings/Microsoft_Office_Word_Document6.docx"/><Relationship Id="rId7" Type="http://schemas.openxmlformats.org/officeDocument/2006/relationships/package" Target="../embeddings/Microsoft_Office_Word_Document6.docx"/><Relationship Id="rId8" Type="http://schemas.openxmlformats.org/officeDocument/2006/relationships/image" Target="../media/image7.png"/></Relationships>
</file>

<file path=ppt/slides/_rels/slide10.xml.rels><?xml version="1.0" encoding="UTF-8" standalone="yes"?><Relationships xmlns="http://schemas.openxmlformats.org/package/2006/relationships"><Relationship Id="rId11" Type="http://schemas.openxmlformats.org/officeDocument/2006/relationships/image" Target="../media/image36.jpg"/><Relationship Id="rId10" Type="http://schemas.openxmlformats.org/officeDocument/2006/relationships/image" Target="../media/image42.jp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vmlDrawing" Target="../drawings/vmlDrawing7.vml"/><Relationship Id="rId4" Type="http://schemas.openxmlformats.org/officeDocument/2006/relationships/image" Target="../media/image3.jpg"/><Relationship Id="rId9" Type="http://schemas.openxmlformats.org/officeDocument/2006/relationships/image" Target="../media/image64.jpg"/><Relationship Id="rId5" Type="http://schemas.openxmlformats.org/officeDocument/2006/relationships/image" Target="../media/image9.jpg"/><Relationship Id="rId6" Type="http://schemas.openxmlformats.org/officeDocument/2006/relationships/package" Target="../embeddings/Microsoft_Office_Word_Document7.docx"/><Relationship Id="rId7" Type="http://schemas.openxmlformats.org/officeDocument/2006/relationships/package" Target="../embeddings/Microsoft_Office_Word_Document7.docx"/><Relationship Id="rId8"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9.jpg"/><Relationship Id="rId9" Type="http://schemas.openxmlformats.org/officeDocument/2006/relationships/image" Target="../media/image6.png"/><Relationship Id="rId5" Type="http://schemas.openxmlformats.org/officeDocument/2006/relationships/image" Target="../media/image37.jpg"/><Relationship Id="rId6" Type="http://schemas.openxmlformats.org/officeDocument/2006/relationships/image" Target="../media/image50.jpg"/><Relationship Id="rId7" Type="http://schemas.openxmlformats.org/officeDocument/2006/relationships/image" Target="../media/image54.jpg"/><Relationship Id="rId8" Type="http://schemas.openxmlformats.org/officeDocument/2006/relationships/image" Target="../media/image43.jpg"/></Relationships>
</file>

<file path=ppt/slides/_rels/slide12.xml.rels><?xml version="1.0" encoding="UTF-8" standalone="yes"?><Relationships xmlns="http://schemas.openxmlformats.org/package/2006/relationships"><Relationship Id="rId10" Type="http://schemas.openxmlformats.org/officeDocument/2006/relationships/image" Target="../media/image44.jp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9.jpg"/><Relationship Id="rId9" Type="http://schemas.openxmlformats.org/officeDocument/2006/relationships/image" Target="../media/image66.jpg"/><Relationship Id="rId5" Type="http://schemas.openxmlformats.org/officeDocument/2006/relationships/image" Target="../media/image45.jpg"/><Relationship Id="rId6" Type="http://schemas.openxmlformats.org/officeDocument/2006/relationships/image" Target="../media/image65.jpg"/><Relationship Id="rId7" Type="http://schemas.openxmlformats.org/officeDocument/2006/relationships/image" Target="../media/image46.jpg"/><Relationship Id="rId8" Type="http://schemas.openxmlformats.org/officeDocument/2006/relationships/image" Target="../media/image40.jpg"/></Relationships>
</file>

<file path=ppt/slides/_rels/slide13.xml.rels><?xml version="1.0" encoding="UTF-8" standalone="yes"?><Relationships xmlns="http://schemas.openxmlformats.org/package/2006/relationships"><Relationship Id="rId10" Type="http://schemas.openxmlformats.org/officeDocument/2006/relationships/image" Target="../media/image57.jp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image" Target="../media/image9.jpg"/><Relationship Id="rId9" Type="http://schemas.openxmlformats.org/officeDocument/2006/relationships/image" Target="../media/image62.jpg"/><Relationship Id="rId5" Type="http://schemas.openxmlformats.org/officeDocument/2006/relationships/image" Target="../media/image51.jpg"/><Relationship Id="rId6" Type="http://schemas.openxmlformats.org/officeDocument/2006/relationships/image" Target="../media/image49.jpg"/><Relationship Id="rId7" Type="http://schemas.openxmlformats.org/officeDocument/2006/relationships/image" Target="../media/image67.jpg"/><Relationship Id="rId8" Type="http://schemas.openxmlformats.org/officeDocument/2006/relationships/image" Target="../media/image5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2.jpg"/><Relationship Id="rId4" Type="http://schemas.openxmlformats.org/officeDocument/2006/relationships/image" Target="../media/image3.jpg"/><Relationship Id="rId9" Type="http://schemas.openxmlformats.org/officeDocument/2006/relationships/image" Target="../media/image69.jpg"/><Relationship Id="rId5" Type="http://schemas.openxmlformats.org/officeDocument/2006/relationships/image" Target="../media/image9.jpg"/><Relationship Id="rId6" Type="http://schemas.openxmlformats.org/officeDocument/2006/relationships/image" Target="../media/image63.jpg"/><Relationship Id="rId7" Type="http://schemas.openxmlformats.org/officeDocument/2006/relationships/image" Target="../media/image53.jpg"/><Relationship Id="rId8" Type="http://schemas.openxmlformats.org/officeDocument/2006/relationships/image" Target="../media/image6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jpg"/><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5.jpg"/><Relationship Id="rId4" Type="http://schemas.openxmlformats.org/officeDocument/2006/relationships/image" Target="../media/image61.jpg"/><Relationship Id="rId5"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1"/>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169" name="Google Shape;169;p1"/>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graphicFrame>
        <p:nvGraphicFramePr>
          <p:cNvPr id="170" name="Google Shape;170;p1"/>
          <p:cNvGraphicFramePr/>
          <p:nvPr/>
        </p:nvGraphicFramePr>
        <p:xfrm>
          <a:off x="2554184" y="1128625"/>
          <a:ext cx="3000000" cy="3000000"/>
        </p:xfrm>
        <a:graphic>
          <a:graphicData uri="http://schemas.openxmlformats.org/drawingml/2006/table">
            <a:tbl>
              <a:tblPr>
                <a:noFill/>
                <a:tableStyleId>{ECAC3B69-6F59-4D89-B82D-E02800872800}</a:tableStyleId>
              </a:tblPr>
              <a:tblGrid>
                <a:gridCol w="2322175"/>
                <a:gridCol w="6115250"/>
              </a:tblGrid>
              <a:tr h="820725">
                <a:tc>
                  <a:txBody>
                    <a:bodyPr/>
                    <a:lstStyle/>
                    <a:p>
                      <a:pPr indent="0" lvl="0" marL="0" marR="0" rtl="0" algn="l">
                        <a:lnSpc>
                          <a:spcPct val="107000"/>
                        </a:lnSpc>
                        <a:spcBef>
                          <a:spcPts val="0"/>
                        </a:spcBef>
                        <a:spcAft>
                          <a:spcPts val="0"/>
                        </a:spcAft>
                        <a:buNone/>
                      </a:pPr>
                      <a:r>
                        <a:rPr b="1" i="1" lang="en-US" sz="4800" u="none" cap="none" strike="noStrike">
                          <a:latin typeface="Calibri"/>
                          <a:ea typeface="Calibri"/>
                          <a:cs typeface="Calibri"/>
                          <a:sym typeface="Calibri"/>
                        </a:rPr>
                        <a:t>Field</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c>
                  <a:txBody>
                    <a:bodyPr/>
                    <a:lstStyle/>
                    <a:p>
                      <a:pPr indent="0" lvl="0" marL="0" marR="0" rtl="0" algn="l">
                        <a:lnSpc>
                          <a:spcPct val="107000"/>
                        </a:lnSpc>
                        <a:spcBef>
                          <a:spcPts val="0"/>
                        </a:spcBef>
                        <a:spcAft>
                          <a:spcPts val="0"/>
                        </a:spcAft>
                        <a:buNone/>
                      </a:pPr>
                      <a:r>
                        <a:rPr b="1" i="1" lang="en-US" sz="4800" u="none" cap="none" strike="noStrike">
                          <a:solidFill>
                            <a:srgbClr val="000000"/>
                          </a:solidFill>
                          <a:latin typeface="Calibri"/>
                          <a:ea typeface="Calibri"/>
                          <a:cs typeface="Calibri"/>
                          <a:sym typeface="Calibri"/>
                        </a:rPr>
                        <a:t>CONSTRUCTION</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r>
              <a:tr h="1533350">
                <a:tc>
                  <a:txBody>
                    <a:bodyPr/>
                    <a:lstStyle/>
                    <a:p>
                      <a:pPr indent="0" lvl="0" marL="0" marR="0" rtl="0" algn="l">
                        <a:lnSpc>
                          <a:spcPct val="107000"/>
                        </a:lnSpc>
                        <a:spcBef>
                          <a:spcPts val="0"/>
                        </a:spcBef>
                        <a:spcAft>
                          <a:spcPts val="0"/>
                        </a:spcAft>
                        <a:buNone/>
                      </a:pPr>
                      <a:r>
                        <a:rPr b="1" i="1" lang="en-US" sz="4800" u="none" cap="none" strike="noStrike">
                          <a:solidFill>
                            <a:srgbClr val="000000"/>
                          </a:solidFill>
                          <a:latin typeface="Calibri"/>
                          <a:ea typeface="Calibri"/>
                          <a:cs typeface="Calibri"/>
                          <a:sym typeface="Calibri"/>
                        </a:rPr>
                        <a:t>Chapter</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c>
                  <a:txBody>
                    <a:bodyPr/>
                    <a:lstStyle/>
                    <a:p>
                      <a:pPr indent="0" lvl="0" marL="0" marR="0" rtl="0" algn="l">
                        <a:lnSpc>
                          <a:spcPct val="107000"/>
                        </a:lnSpc>
                        <a:spcBef>
                          <a:spcPts val="0"/>
                        </a:spcBef>
                        <a:spcAft>
                          <a:spcPts val="0"/>
                        </a:spcAft>
                        <a:buNone/>
                      </a:pPr>
                      <a:r>
                        <a:rPr b="1" i="1" lang="en-US" sz="4800" u="none" cap="none" strike="noStrike">
                          <a:solidFill>
                            <a:schemeClr val="dk1"/>
                          </a:solidFill>
                          <a:latin typeface="Calibri"/>
                          <a:ea typeface="Calibri"/>
                          <a:cs typeface="Calibri"/>
                          <a:sym typeface="Calibri"/>
                        </a:rPr>
                        <a:t>Architectural material</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r>
              <a:tr h="1211075">
                <a:tc>
                  <a:txBody>
                    <a:bodyPr/>
                    <a:lstStyle/>
                    <a:p>
                      <a:pPr indent="0" lvl="0" marL="0" marR="0" rtl="0" algn="l">
                        <a:lnSpc>
                          <a:spcPct val="107000"/>
                        </a:lnSpc>
                        <a:spcBef>
                          <a:spcPts val="0"/>
                        </a:spcBef>
                        <a:spcAft>
                          <a:spcPts val="0"/>
                        </a:spcAft>
                        <a:buNone/>
                      </a:pPr>
                      <a:r>
                        <a:rPr b="1" i="1" lang="en-US" sz="4800" u="none" cap="none" strike="noStrike">
                          <a:solidFill>
                            <a:srgbClr val="000000"/>
                          </a:solidFill>
                          <a:latin typeface="Calibri"/>
                          <a:ea typeface="Calibri"/>
                          <a:cs typeface="Calibri"/>
                          <a:sym typeface="Calibri"/>
                        </a:rPr>
                        <a:t>Subtitle</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c>
                  <a:txBody>
                    <a:bodyPr/>
                    <a:lstStyle/>
                    <a:p>
                      <a:pPr indent="0" lvl="0" marL="0" marR="0" rtl="0" algn="l">
                        <a:lnSpc>
                          <a:spcPct val="107000"/>
                        </a:lnSpc>
                        <a:spcBef>
                          <a:spcPts val="0"/>
                        </a:spcBef>
                        <a:spcAft>
                          <a:spcPts val="0"/>
                        </a:spcAft>
                        <a:buNone/>
                      </a:pPr>
                      <a:r>
                        <a:rPr b="1" i="1" lang="en-US" sz="4800" u="none" cap="none" strike="noStrike">
                          <a:solidFill>
                            <a:schemeClr val="dk1"/>
                          </a:solidFill>
                          <a:latin typeface="Calibri"/>
                          <a:ea typeface="Calibri"/>
                          <a:cs typeface="Calibri"/>
                          <a:sym typeface="Calibri"/>
                        </a:rPr>
                        <a:t>Wood</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2"/>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176" name="Google Shape;176;p2"/>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177" name="Google Shape;177;p2"/>
          <p:cNvSpPr txBox="1"/>
          <p:nvPr/>
        </p:nvSpPr>
        <p:spPr>
          <a:xfrm>
            <a:off x="1863147" y="766992"/>
            <a:ext cx="9753600" cy="401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7030A0"/>
              </a:buClr>
              <a:buSzPts val="3200"/>
              <a:buFont typeface="Century Gothic"/>
              <a:buNone/>
            </a:pPr>
            <a:r>
              <a:rPr b="0" i="0" lang="en-US" sz="3200" u="none" cap="none" strike="noStrike">
                <a:solidFill>
                  <a:srgbClr val="7030A0"/>
                </a:solidFill>
                <a:latin typeface="Century Gothic"/>
                <a:ea typeface="Century Gothic"/>
                <a:cs typeface="Century Gothic"/>
                <a:sym typeface="Century Gothic"/>
              </a:rPr>
              <a:t>Through this lesson, the student will learn about different types of wood, their application in construction, mistakes that occur with wood, modern wood materials, and types of wood protection. Some slides contain a text document that explains that slide in more detail. Double-click the text document icon to open its contents</a:t>
            </a:r>
            <a:endParaRPr b="0" i="0" sz="3200" u="none" cap="none" strike="noStrike">
              <a:solidFill>
                <a:srgbClr val="7030A0"/>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
          <p:cNvPicPr preferRelativeResize="0"/>
          <p:nvPr/>
        </p:nvPicPr>
        <p:blipFill rotWithShape="1">
          <a:blip r:embed="rId4">
            <a:alphaModFix/>
          </a:blip>
          <a:srcRect b="0" l="0" r="0" t="0"/>
          <a:stretch/>
        </p:blipFill>
        <p:spPr>
          <a:xfrm>
            <a:off x="609600" y="5937748"/>
            <a:ext cx="3103417" cy="684383"/>
          </a:xfrm>
          <a:prstGeom prst="rect">
            <a:avLst/>
          </a:prstGeom>
          <a:noFill/>
          <a:ln>
            <a:noFill/>
          </a:ln>
        </p:spPr>
      </p:pic>
      <p:pic>
        <p:nvPicPr>
          <p:cNvPr id="183" name="Google Shape;183;p3"/>
          <p:cNvPicPr preferRelativeResize="0"/>
          <p:nvPr/>
        </p:nvPicPr>
        <p:blipFill rotWithShape="1">
          <a:blip r:embed="rId5">
            <a:alphaModFix/>
          </a:blip>
          <a:srcRect b="0" l="0" r="0" t="0"/>
          <a:stretch/>
        </p:blipFill>
        <p:spPr>
          <a:xfrm>
            <a:off x="8159220" y="5735635"/>
            <a:ext cx="3811108" cy="1088611"/>
          </a:xfrm>
          <a:prstGeom prst="rect">
            <a:avLst/>
          </a:prstGeom>
          <a:noFill/>
          <a:ln>
            <a:noFill/>
          </a:ln>
        </p:spPr>
      </p:pic>
      <p:sp>
        <p:nvSpPr>
          <p:cNvPr id="184" name="Google Shape;184;p3"/>
          <p:cNvSpPr txBox="1"/>
          <p:nvPr/>
        </p:nvSpPr>
        <p:spPr>
          <a:xfrm>
            <a:off x="4802866" y="244577"/>
            <a:ext cx="291420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800" u="none" cap="none" strike="noStrike">
                <a:solidFill>
                  <a:srgbClr val="002060"/>
                </a:solidFill>
                <a:latin typeface="Roboto"/>
                <a:ea typeface="Roboto"/>
                <a:cs typeface="Roboto"/>
                <a:sym typeface="Roboto"/>
              </a:rPr>
              <a:t>Wood</a:t>
            </a:r>
            <a:endParaRPr sz="4800">
              <a:solidFill>
                <a:srgbClr val="002060"/>
              </a:solidFill>
              <a:latin typeface="Calibri"/>
              <a:ea typeface="Calibri"/>
              <a:cs typeface="Calibri"/>
              <a:sym typeface="Calibri"/>
            </a:endParaRPr>
          </a:p>
        </p:txBody>
      </p:sp>
      <p:graphicFrame>
        <p:nvGraphicFramePr>
          <p:cNvPr id="185" name="Google Shape;185;p3"/>
          <p:cNvGraphicFramePr/>
          <p:nvPr/>
        </p:nvGraphicFramePr>
        <p:xfrm>
          <a:off x="7075714" y="368823"/>
          <a:ext cx="914400" cy="771525"/>
        </p:xfrm>
        <a:graphic>
          <a:graphicData uri="http://schemas.openxmlformats.org/presentationml/2006/ole">
            <mc:AlternateContent>
              <mc:Choice Requires="v">
                <p:oleObj r:id="rId6" imgH="771525" imgW="914400" progId="Word.Document.12" spid="_x0000_s1">
                  <p:embed/>
                </p:oleObj>
              </mc:Choice>
              <mc:Fallback>
                <p:oleObj r:id="rId7" imgH="771525" imgW="914400" progId="Word.Document.12">
                  <p:embed/>
                  <p:pic>
                    <p:nvPicPr>
                      <p:cNvPr id="185" name="Google Shape;185;p3"/>
                      <p:cNvPicPr preferRelativeResize="0"/>
                      <p:nvPr/>
                    </p:nvPicPr>
                    <p:blipFill rotWithShape="1">
                      <a:blip r:embed="rId8">
                        <a:alphaModFix/>
                      </a:blip>
                      <a:srcRect b="0" l="0" r="0" t="0"/>
                      <a:stretch/>
                    </p:blipFill>
                    <p:spPr>
                      <a:xfrm>
                        <a:off x="7075714" y="368823"/>
                        <a:ext cx="914400" cy="771525"/>
                      </a:xfrm>
                      <a:prstGeom prst="rect">
                        <a:avLst/>
                      </a:prstGeom>
                      <a:noFill/>
                      <a:ln>
                        <a:noFill/>
                      </a:ln>
                    </p:spPr>
                  </p:pic>
                </p:oleObj>
              </mc:Fallback>
            </mc:AlternateContent>
          </a:graphicData>
        </a:graphic>
      </p:graphicFrame>
      <p:pic>
        <p:nvPicPr>
          <p:cNvPr id="186" name="Google Shape;186;p3"/>
          <p:cNvPicPr preferRelativeResize="0"/>
          <p:nvPr/>
        </p:nvPicPr>
        <p:blipFill rotWithShape="1">
          <a:blip r:embed="rId9">
            <a:alphaModFix/>
          </a:blip>
          <a:srcRect b="0" l="0" r="0" t="0"/>
          <a:stretch/>
        </p:blipFill>
        <p:spPr>
          <a:xfrm>
            <a:off x="6524389" y="3631941"/>
            <a:ext cx="4422286" cy="2045780"/>
          </a:xfrm>
          <a:prstGeom prst="rect">
            <a:avLst/>
          </a:prstGeom>
          <a:noFill/>
          <a:ln>
            <a:noFill/>
          </a:ln>
        </p:spPr>
      </p:pic>
      <p:pic>
        <p:nvPicPr>
          <p:cNvPr descr="undefined" id="187" name="Google Shape;187;p3"/>
          <p:cNvPicPr preferRelativeResize="0"/>
          <p:nvPr/>
        </p:nvPicPr>
        <p:blipFill rotWithShape="1">
          <a:blip r:embed="rId10">
            <a:alphaModFix/>
          </a:blip>
          <a:srcRect b="0" l="0" r="0" t="0"/>
          <a:stretch/>
        </p:blipFill>
        <p:spPr>
          <a:xfrm>
            <a:off x="1913268" y="3518648"/>
            <a:ext cx="3103418" cy="2327564"/>
          </a:xfrm>
          <a:prstGeom prst="rect">
            <a:avLst/>
          </a:prstGeom>
          <a:noFill/>
          <a:ln>
            <a:noFill/>
          </a:ln>
        </p:spPr>
      </p:pic>
      <p:pic>
        <p:nvPicPr>
          <p:cNvPr descr="Potopljena istorija - sojenice u Evropi (ERTAUCHTE GESCHICHTE / SUBMERGED  HISTORY - STILT HOUSES IN EUROPE, 2013)" id="188" name="Google Shape;188;p3"/>
          <p:cNvPicPr preferRelativeResize="0"/>
          <p:nvPr/>
        </p:nvPicPr>
        <p:blipFill rotWithShape="1">
          <a:blip r:embed="rId11">
            <a:alphaModFix/>
          </a:blip>
          <a:srcRect b="0" l="0" r="0" t="0"/>
          <a:stretch/>
        </p:blipFill>
        <p:spPr>
          <a:xfrm>
            <a:off x="3713016" y="1106486"/>
            <a:ext cx="4676775" cy="2381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4"/>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194" name="Google Shape;194;p4"/>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195" name="Google Shape;195;p4"/>
          <p:cNvSpPr txBox="1"/>
          <p:nvPr/>
        </p:nvSpPr>
        <p:spPr>
          <a:xfrm>
            <a:off x="3587239" y="75013"/>
            <a:ext cx="5393100" cy="759600"/>
          </a:xfrm>
          <a:prstGeom prst="rect">
            <a:avLst/>
          </a:prstGeom>
          <a:noFill/>
          <a:ln>
            <a:noFill/>
          </a:ln>
        </p:spPr>
        <p:txBody>
          <a:bodyPr anchorCtr="0" anchor="b" bIns="45700" lIns="91425" spcFirstLastPara="1" rIns="91425" wrap="square" tIns="45700">
            <a:normAutofit fontScale="25000" lnSpcReduction="20000"/>
          </a:bodyPr>
          <a:lstStyle/>
          <a:p>
            <a:pPr indent="0" lvl="0" marL="0" marR="0" rtl="0" algn="l">
              <a:spcBef>
                <a:spcPts val="0"/>
              </a:spcBef>
              <a:spcAft>
                <a:spcPts val="0"/>
              </a:spcAft>
              <a:buClr>
                <a:srgbClr val="AB620D"/>
              </a:buClr>
              <a:buSzPct val="100000"/>
              <a:buFont typeface="Calibri"/>
              <a:buNone/>
            </a:pPr>
            <a:br>
              <a:rPr lang="en-US" sz="5400">
                <a:solidFill>
                  <a:srgbClr val="AB620D"/>
                </a:solidFill>
                <a:latin typeface="Calibri"/>
                <a:ea typeface="Calibri"/>
                <a:cs typeface="Calibri"/>
                <a:sym typeface="Calibri"/>
              </a:rPr>
            </a:br>
            <a:br>
              <a:rPr lang="en-US" sz="5400">
                <a:solidFill>
                  <a:srgbClr val="AB620D"/>
                </a:solidFill>
                <a:latin typeface="Calibri"/>
                <a:ea typeface="Calibri"/>
                <a:cs typeface="Calibri"/>
                <a:sym typeface="Calibri"/>
              </a:rPr>
            </a:br>
            <a:br>
              <a:rPr lang="en-US" sz="5400">
                <a:solidFill>
                  <a:srgbClr val="AB620D"/>
                </a:solidFill>
                <a:latin typeface="Calibri"/>
                <a:ea typeface="Calibri"/>
                <a:cs typeface="Calibri"/>
                <a:sym typeface="Calibri"/>
              </a:rPr>
            </a:br>
            <a:r>
              <a:rPr lang="en-US" sz="14400">
                <a:solidFill>
                  <a:srgbClr val="002060"/>
                </a:solidFill>
                <a:latin typeface="Roboto"/>
                <a:ea typeface="Roboto"/>
                <a:cs typeface="Roboto"/>
                <a:sym typeface="Roboto"/>
              </a:rPr>
              <a:t>TYPES OF WOOD</a:t>
            </a:r>
            <a:br>
              <a:rPr lang="en-US" sz="5400">
                <a:solidFill>
                  <a:srgbClr val="FF0000"/>
                </a:solidFill>
                <a:latin typeface="Calibri"/>
                <a:ea typeface="Calibri"/>
                <a:cs typeface="Calibri"/>
                <a:sym typeface="Calibri"/>
              </a:rPr>
            </a:br>
            <a:endParaRPr sz="5400">
              <a:solidFill>
                <a:srgbClr val="262626"/>
              </a:solidFill>
              <a:latin typeface="Century Gothic"/>
              <a:ea typeface="Century Gothic"/>
              <a:cs typeface="Century Gothic"/>
              <a:sym typeface="Century Gothic"/>
            </a:endParaRPr>
          </a:p>
        </p:txBody>
      </p:sp>
      <p:sp>
        <p:nvSpPr>
          <p:cNvPr id="196" name="Google Shape;196;p4"/>
          <p:cNvSpPr txBox="1"/>
          <p:nvPr/>
        </p:nvSpPr>
        <p:spPr>
          <a:xfrm>
            <a:off x="1651643" y="2465751"/>
            <a:ext cx="12042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BEECH</a:t>
            </a:r>
            <a:endParaRPr b="0" i="0" sz="2000" u="none" cap="none" strike="noStrike">
              <a:solidFill>
                <a:srgbClr val="C00000"/>
              </a:solidFill>
              <a:latin typeface="Roboto"/>
              <a:ea typeface="Roboto"/>
              <a:cs typeface="Roboto"/>
              <a:sym typeface="Roboto"/>
            </a:endParaRPr>
          </a:p>
        </p:txBody>
      </p:sp>
      <p:pic>
        <p:nvPicPr>
          <p:cNvPr id="197" name="Google Shape;197;p4"/>
          <p:cNvPicPr preferRelativeResize="0"/>
          <p:nvPr/>
        </p:nvPicPr>
        <p:blipFill rotWithShape="1">
          <a:blip r:embed="rId5">
            <a:alphaModFix/>
          </a:blip>
          <a:srcRect b="0" l="0" r="0" t="0"/>
          <a:stretch/>
        </p:blipFill>
        <p:spPr>
          <a:xfrm>
            <a:off x="7637672" y="181211"/>
            <a:ext cx="914400" cy="771525"/>
          </a:xfrm>
          <a:prstGeom prst="rect">
            <a:avLst/>
          </a:prstGeom>
          <a:noFill/>
          <a:ln>
            <a:noFill/>
          </a:ln>
        </p:spPr>
      </p:pic>
      <p:sp>
        <p:nvSpPr>
          <p:cNvPr id="198" name="Google Shape;198;p4"/>
          <p:cNvSpPr txBox="1"/>
          <p:nvPr/>
        </p:nvSpPr>
        <p:spPr>
          <a:xfrm>
            <a:off x="3863125" y="2464084"/>
            <a:ext cx="920700" cy="4035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OAK</a:t>
            </a:r>
            <a:endParaRPr sz="1800">
              <a:solidFill>
                <a:schemeClr val="dk1"/>
              </a:solidFill>
              <a:latin typeface="Century Gothic"/>
              <a:ea typeface="Century Gothic"/>
              <a:cs typeface="Century Gothic"/>
              <a:sym typeface="Century Gothic"/>
            </a:endParaRPr>
          </a:p>
        </p:txBody>
      </p:sp>
      <p:sp>
        <p:nvSpPr>
          <p:cNvPr id="199" name="Google Shape;199;p4"/>
          <p:cNvSpPr txBox="1"/>
          <p:nvPr/>
        </p:nvSpPr>
        <p:spPr>
          <a:xfrm>
            <a:off x="5900235" y="2480805"/>
            <a:ext cx="1602300" cy="4035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ASH TREE</a:t>
            </a:r>
            <a:endParaRPr sz="1800">
              <a:solidFill>
                <a:schemeClr val="dk1"/>
              </a:solidFill>
              <a:latin typeface="Century Gothic"/>
              <a:ea typeface="Century Gothic"/>
              <a:cs typeface="Century Gothic"/>
              <a:sym typeface="Century Gothic"/>
            </a:endParaRPr>
          </a:p>
        </p:txBody>
      </p:sp>
      <p:sp>
        <p:nvSpPr>
          <p:cNvPr id="200" name="Google Shape;200;p4"/>
          <p:cNvSpPr txBox="1"/>
          <p:nvPr/>
        </p:nvSpPr>
        <p:spPr>
          <a:xfrm>
            <a:off x="7582819" y="2468220"/>
            <a:ext cx="2656200" cy="4194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 ELM FOREST</a:t>
            </a:r>
            <a:endParaRPr sz="1800">
              <a:solidFill>
                <a:schemeClr val="dk1"/>
              </a:solidFill>
              <a:latin typeface="Century Gothic"/>
              <a:ea typeface="Century Gothic"/>
              <a:cs typeface="Century Gothic"/>
              <a:sym typeface="Century Gothic"/>
            </a:endParaRPr>
          </a:p>
        </p:txBody>
      </p:sp>
      <p:sp>
        <p:nvSpPr>
          <p:cNvPr id="201" name="Google Shape;201;p4"/>
          <p:cNvSpPr txBox="1"/>
          <p:nvPr/>
        </p:nvSpPr>
        <p:spPr>
          <a:xfrm>
            <a:off x="10155315" y="2458653"/>
            <a:ext cx="1384800" cy="4035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POPLAR</a:t>
            </a:r>
            <a:endParaRPr sz="1800">
              <a:solidFill>
                <a:schemeClr val="dk1"/>
              </a:solidFill>
              <a:latin typeface="Century Gothic"/>
              <a:ea typeface="Century Gothic"/>
              <a:cs typeface="Century Gothic"/>
              <a:sym typeface="Century Gothic"/>
            </a:endParaRPr>
          </a:p>
        </p:txBody>
      </p:sp>
      <p:sp>
        <p:nvSpPr>
          <p:cNvPr id="202" name="Google Shape;202;p4"/>
          <p:cNvSpPr txBox="1"/>
          <p:nvPr/>
        </p:nvSpPr>
        <p:spPr>
          <a:xfrm>
            <a:off x="2656825" y="5289745"/>
            <a:ext cx="14520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SPRUCE</a:t>
            </a:r>
            <a:endParaRPr sz="2000">
              <a:solidFill>
                <a:srgbClr val="C00000"/>
              </a:solidFill>
              <a:latin typeface="Roboto"/>
              <a:ea typeface="Roboto"/>
              <a:cs typeface="Roboto"/>
              <a:sym typeface="Roboto"/>
            </a:endParaRPr>
          </a:p>
        </p:txBody>
      </p:sp>
      <p:sp>
        <p:nvSpPr>
          <p:cNvPr id="203" name="Google Shape;203;p4"/>
          <p:cNvSpPr txBox="1"/>
          <p:nvPr/>
        </p:nvSpPr>
        <p:spPr>
          <a:xfrm>
            <a:off x="5099706" y="5286411"/>
            <a:ext cx="1654500" cy="4035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PINE TREE</a:t>
            </a:r>
            <a:endParaRPr sz="1800">
              <a:solidFill>
                <a:schemeClr val="dk1"/>
              </a:solidFill>
              <a:latin typeface="Century Gothic"/>
              <a:ea typeface="Century Gothic"/>
              <a:cs typeface="Century Gothic"/>
              <a:sym typeface="Century Gothic"/>
            </a:endParaRPr>
          </a:p>
        </p:txBody>
      </p:sp>
      <p:sp>
        <p:nvSpPr>
          <p:cNvPr id="204" name="Google Shape;204;p4"/>
          <p:cNvSpPr txBox="1"/>
          <p:nvPr/>
        </p:nvSpPr>
        <p:spPr>
          <a:xfrm>
            <a:off x="7491328" y="5272666"/>
            <a:ext cx="12192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LARCH</a:t>
            </a:r>
            <a:endParaRPr sz="2000">
              <a:solidFill>
                <a:srgbClr val="C00000"/>
              </a:solidFill>
              <a:latin typeface="Roboto"/>
              <a:ea typeface="Roboto"/>
              <a:cs typeface="Roboto"/>
              <a:sym typeface="Roboto"/>
            </a:endParaRPr>
          </a:p>
        </p:txBody>
      </p:sp>
      <p:sp>
        <p:nvSpPr>
          <p:cNvPr id="205" name="Google Shape;205;p4"/>
          <p:cNvSpPr txBox="1"/>
          <p:nvPr/>
        </p:nvSpPr>
        <p:spPr>
          <a:xfrm>
            <a:off x="9806187" y="5265635"/>
            <a:ext cx="1798800" cy="4035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C00000"/>
              </a:buClr>
              <a:buSzPts val="2000"/>
              <a:buFont typeface="Roboto"/>
              <a:buNone/>
            </a:pPr>
            <a:r>
              <a:rPr lang="en-US" sz="2000">
                <a:solidFill>
                  <a:srgbClr val="C00000"/>
                </a:solidFill>
                <a:latin typeface="Roboto"/>
                <a:ea typeface="Roboto"/>
                <a:cs typeface="Roboto"/>
                <a:sym typeface="Roboto"/>
              </a:rPr>
              <a:t>SILVER FIR </a:t>
            </a:r>
            <a:endParaRPr sz="1800">
              <a:solidFill>
                <a:schemeClr val="dk1"/>
              </a:solidFill>
              <a:latin typeface="Century Gothic"/>
              <a:ea typeface="Century Gothic"/>
              <a:cs typeface="Century Gothic"/>
              <a:sym typeface="Century Gothic"/>
            </a:endParaRPr>
          </a:p>
        </p:txBody>
      </p:sp>
      <p:pic>
        <p:nvPicPr>
          <p:cNvPr descr="Bukove šume Srbije nominovane za Uneskovu listu dobara svetske prirodne  baštine - Sremske vesti" id="206" name="Google Shape;206;p4"/>
          <p:cNvPicPr preferRelativeResize="0"/>
          <p:nvPr/>
        </p:nvPicPr>
        <p:blipFill rotWithShape="1">
          <a:blip r:embed="rId6">
            <a:alphaModFix/>
          </a:blip>
          <a:srcRect b="0" l="0" r="0" t="0"/>
          <a:stretch/>
        </p:blipFill>
        <p:spPr>
          <a:xfrm>
            <a:off x="961075" y="885579"/>
            <a:ext cx="2129220" cy="1595225"/>
          </a:xfrm>
          <a:prstGeom prst="rect">
            <a:avLst/>
          </a:prstGeom>
          <a:noFill/>
          <a:ln>
            <a:noFill/>
          </a:ln>
        </p:spPr>
      </p:pic>
      <p:pic>
        <p:nvPicPr>
          <p:cNvPr descr="Sumarstvo :: Nacionalni park Fruška gora" id="207" name="Google Shape;207;p4"/>
          <p:cNvPicPr preferRelativeResize="0"/>
          <p:nvPr/>
        </p:nvPicPr>
        <p:blipFill rotWithShape="1">
          <a:blip r:embed="rId7">
            <a:alphaModFix/>
          </a:blip>
          <a:srcRect b="0" l="0" r="0" t="0"/>
          <a:stretch/>
        </p:blipFill>
        <p:spPr>
          <a:xfrm>
            <a:off x="3240350" y="895354"/>
            <a:ext cx="2129221" cy="1585451"/>
          </a:xfrm>
          <a:prstGeom prst="rect">
            <a:avLst/>
          </a:prstGeom>
          <a:noFill/>
          <a:ln>
            <a:noFill/>
          </a:ln>
        </p:spPr>
      </p:pic>
      <p:pic>
        <p:nvPicPr>
          <p:cNvPr id="208" name="Google Shape;208;p4"/>
          <p:cNvPicPr preferRelativeResize="0"/>
          <p:nvPr/>
        </p:nvPicPr>
        <p:blipFill rotWithShape="1">
          <a:blip r:embed="rId8">
            <a:alphaModFix/>
          </a:blip>
          <a:srcRect b="0" l="0" r="0" t="0"/>
          <a:stretch/>
        </p:blipFill>
        <p:spPr>
          <a:xfrm>
            <a:off x="5556729" y="895354"/>
            <a:ext cx="2088646" cy="1566481"/>
          </a:xfrm>
          <a:prstGeom prst="rect">
            <a:avLst/>
          </a:prstGeom>
          <a:noFill/>
          <a:ln>
            <a:noFill/>
          </a:ln>
        </p:spPr>
      </p:pic>
      <p:pic>
        <p:nvPicPr>
          <p:cNvPr id="209" name="Google Shape;209;p4"/>
          <p:cNvPicPr preferRelativeResize="0"/>
          <p:nvPr/>
        </p:nvPicPr>
        <p:blipFill rotWithShape="1">
          <a:blip r:embed="rId9">
            <a:alphaModFix/>
          </a:blip>
          <a:srcRect b="0" l="0" r="0" t="0"/>
          <a:stretch/>
        </p:blipFill>
        <p:spPr>
          <a:xfrm>
            <a:off x="7818007" y="878626"/>
            <a:ext cx="1785821" cy="1594868"/>
          </a:xfrm>
          <a:prstGeom prst="rect">
            <a:avLst/>
          </a:prstGeom>
          <a:noFill/>
          <a:ln>
            <a:noFill/>
          </a:ln>
        </p:spPr>
      </p:pic>
      <p:pic>
        <p:nvPicPr>
          <p:cNvPr descr="Topola - Rasadnik Mijajlovic" id="210" name="Google Shape;210;p4"/>
          <p:cNvPicPr preferRelativeResize="0"/>
          <p:nvPr/>
        </p:nvPicPr>
        <p:blipFill rotWithShape="1">
          <a:blip r:embed="rId10">
            <a:alphaModFix/>
          </a:blip>
          <a:srcRect b="0" l="0" r="0" t="0"/>
          <a:stretch/>
        </p:blipFill>
        <p:spPr>
          <a:xfrm>
            <a:off x="9784163" y="895354"/>
            <a:ext cx="2126968" cy="1595226"/>
          </a:xfrm>
          <a:prstGeom prst="rect">
            <a:avLst/>
          </a:prstGeom>
          <a:noFill/>
          <a:ln>
            <a:noFill/>
          </a:ln>
        </p:spPr>
      </p:pic>
      <p:sp>
        <p:nvSpPr>
          <p:cNvPr id="211" name="Google Shape;211;p4"/>
          <p:cNvSpPr txBox="1"/>
          <p:nvPr/>
        </p:nvSpPr>
        <p:spPr>
          <a:xfrm>
            <a:off x="888274" y="434482"/>
            <a:ext cx="23520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2060"/>
              </a:buClr>
              <a:buSzPts val="2000"/>
              <a:buFont typeface="Roboto"/>
              <a:buNone/>
            </a:pPr>
            <a:r>
              <a:rPr b="0" i="0" lang="en-US" sz="2000">
                <a:solidFill>
                  <a:srgbClr val="002060"/>
                </a:solidFill>
                <a:latin typeface="Roboto"/>
                <a:ea typeface="Roboto"/>
                <a:cs typeface="Roboto"/>
                <a:sym typeface="Roboto"/>
              </a:rPr>
              <a:t>Deciduous trees </a:t>
            </a:r>
            <a:endParaRPr sz="2000">
              <a:solidFill>
                <a:srgbClr val="002060"/>
              </a:solidFill>
              <a:latin typeface="Century Gothic"/>
              <a:ea typeface="Century Gothic"/>
              <a:cs typeface="Century Gothic"/>
              <a:sym typeface="Century Gothic"/>
            </a:endParaRPr>
          </a:p>
        </p:txBody>
      </p:sp>
      <p:sp>
        <p:nvSpPr>
          <p:cNvPr id="212" name="Google Shape;212;p4"/>
          <p:cNvSpPr txBox="1"/>
          <p:nvPr/>
        </p:nvSpPr>
        <p:spPr>
          <a:xfrm>
            <a:off x="961075" y="3202210"/>
            <a:ext cx="12627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2060"/>
              </a:buClr>
              <a:buSzPts val="2000"/>
              <a:buFont typeface="Roboto"/>
              <a:buNone/>
            </a:pPr>
            <a:r>
              <a:rPr lang="en-US" sz="2000">
                <a:solidFill>
                  <a:srgbClr val="002060"/>
                </a:solidFill>
                <a:latin typeface="Roboto"/>
                <a:ea typeface="Roboto"/>
                <a:cs typeface="Roboto"/>
                <a:sym typeface="Roboto"/>
              </a:rPr>
              <a:t>Conifers</a:t>
            </a:r>
            <a:endParaRPr sz="2000">
              <a:solidFill>
                <a:srgbClr val="002060"/>
              </a:solidFill>
              <a:latin typeface="Roboto"/>
              <a:ea typeface="Roboto"/>
              <a:cs typeface="Roboto"/>
              <a:sym typeface="Roboto"/>
            </a:endParaRPr>
          </a:p>
        </p:txBody>
      </p:sp>
      <p:pic>
        <p:nvPicPr>
          <p:cNvPr id="213" name="Google Shape;213;p4"/>
          <p:cNvPicPr preferRelativeResize="0"/>
          <p:nvPr/>
        </p:nvPicPr>
        <p:blipFill rotWithShape="1">
          <a:blip r:embed="rId11">
            <a:alphaModFix/>
          </a:blip>
          <a:srcRect b="0" l="0" r="0" t="0"/>
          <a:stretch/>
        </p:blipFill>
        <p:spPr>
          <a:xfrm>
            <a:off x="1902848" y="3643532"/>
            <a:ext cx="2675002" cy="1605001"/>
          </a:xfrm>
          <a:prstGeom prst="rect">
            <a:avLst/>
          </a:prstGeom>
          <a:noFill/>
          <a:ln>
            <a:noFill/>
          </a:ln>
        </p:spPr>
      </p:pic>
      <p:pic>
        <p:nvPicPr>
          <p:cNvPr id="214" name="Google Shape;214;p4"/>
          <p:cNvPicPr preferRelativeResize="0"/>
          <p:nvPr/>
        </p:nvPicPr>
        <p:blipFill rotWithShape="1">
          <a:blip r:embed="rId12">
            <a:alphaModFix/>
          </a:blip>
          <a:srcRect b="0" l="0" r="0" t="0"/>
          <a:stretch/>
        </p:blipFill>
        <p:spPr>
          <a:xfrm>
            <a:off x="4783899" y="3622886"/>
            <a:ext cx="2032290" cy="1626744"/>
          </a:xfrm>
          <a:prstGeom prst="rect">
            <a:avLst/>
          </a:prstGeom>
          <a:noFill/>
          <a:ln>
            <a:noFill/>
          </a:ln>
        </p:spPr>
      </p:pic>
      <p:pic>
        <p:nvPicPr>
          <p:cNvPr id="215" name="Google Shape;215;p4"/>
          <p:cNvPicPr preferRelativeResize="0"/>
          <p:nvPr/>
        </p:nvPicPr>
        <p:blipFill rotWithShape="1">
          <a:blip r:embed="rId13">
            <a:alphaModFix/>
          </a:blip>
          <a:srcRect b="0" l="0" r="0" t="0"/>
          <a:stretch/>
        </p:blipFill>
        <p:spPr>
          <a:xfrm>
            <a:off x="7022237" y="3607764"/>
            <a:ext cx="2157382" cy="1631569"/>
          </a:xfrm>
          <a:prstGeom prst="rect">
            <a:avLst/>
          </a:prstGeom>
          <a:noFill/>
          <a:ln>
            <a:noFill/>
          </a:ln>
        </p:spPr>
      </p:pic>
      <p:pic>
        <p:nvPicPr>
          <p:cNvPr id="216" name="Google Shape;216;p4"/>
          <p:cNvPicPr preferRelativeResize="0"/>
          <p:nvPr/>
        </p:nvPicPr>
        <p:blipFill rotWithShape="1">
          <a:blip r:embed="rId14">
            <a:alphaModFix/>
          </a:blip>
          <a:srcRect b="0" l="0" r="0" t="0"/>
          <a:stretch/>
        </p:blipFill>
        <p:spPr>
          <a:xfrm>
            <a:off x="9396784" y="3585807"/>
            <a:ext cx="2143194" cy="167026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5"/>
          <p:cNvPicPr preferRelativeResize="0"/>
          <p:nvPr/>
        </p:nvPicPr>
        <p:blipFill rotWithShape="1">
          <a:blip r:embed="rId4">
            <a:alphaModFix/>
          </a:blip>
          <a:srcRect b="0" l="0" r="0" t="0"/>
          <a:stretch/>
        </p:blipFill>
        <p:spPr>
          <a:xfrm>
            <a:off x="609600" y="5937748"/>
            <a:ext cx="3103417" cy="684383"/>
          </a:xfrm>
          <a:prstGeom prst="rect">
            <a:avLst/>
          </a:prstGeom>
          <a:noFill/>
          <a:ln>
            <a:noFill/>
          </a:ln>
        </p:spPr>
      </p:pic>
      <p:pic>
        <p:nvPicPr>
          <p:cNvPr id="222" name="Google Shape;222;p5"/>
          <p:cNvPicPr preferRelativeResize="0"/>
          <p:nvPr/>
        </p:nvPicPr>
        <p:blipFill rotWithShape="1">
          <a:blip r:embed="rId5">
            <a:alphaModFix/>
          </a:blip>
          <a:srcRect b="0" l="0" r="0" t="0"/>
          <a:stretch/>
        </p:blipFill>
        <p:spPr>
          <a:xfrm>
            <a:off x="8159220" y="5735635"/>
            <a:ext cx="3811108" cy="1088611"/>
          </a:xfrm>
          <a:prstGeom prst="rect">
            <a:avLst/>
          </a:prstGeom>
          <a:noFill/>
          <a:ln>
            <a:noFill/>
          </a:ln>
        </p:spPr>
      </p:pic>
      <p:sp>
        <p:nvSpPr>
          <p:cNvPr id="223" name="Google Shape;223;p5"/>
          <p:cNvSpPr txBox="1"/>
          <p:nvPr/>
        </p:nvSpPr>
        <p:spPr>
          <a:xfrm>
            <a:off x="3713017" y="481330"/>
            <a:ext cx="4352109" cy="584108"/>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2060"/>
              </a:buClr>
              <a:buSzPts val="3200"/>
              <a:buFont typeface="Roboto"/>
              <a:buNone/>
            </a:pPr>
            <a:r>
              <a:rPr lang="en-US" sz="3200">
                <a:solidFill>
                  <a:srgbClr val="002060"/>
                </a:solidFill>
                <a:latin typeface="Roboto"/>
                <a:ea typeface="Roboto"/>
                <a:cs typeface="Roboto"/>
                <a:sym typeface="Roboto"/>
              </a:rPr>
              <a:t>Wooden construction</a:t>
            </a:r>
            <a:endParaRPr i="0" sz="3200">
              <a:solidFill>
                <a:srgbClr val="002060"/>
              </a:solidFill>
              <a:latin typeface="Roboto"/>
              <a:ea typeface="Roboto"/>
              <a:cs typeface="Roboto"/>
              <a:sym typeface="Roboto"/>
            </a:endParaRPr>
          </a:p>
        </p:txBody>
      </p:sp>
      <p:pic>
        <p:nvPicPr>
          <p:cNvPr id="224" name="Google Shape;224;p5"/>
          <p:cNvPicPr preferRelativeResize="0"/>
          <p:nvPr/>
        </p:nvPicPr>
        <p:blipFill rotWithShape="1">
          <a:blip r:embed="rId6">
            <a:alphaModFix/>
          </a:blip>
          <a:srcRect b="0" l="0" r="0" t="0"/>
          <a:stretch/>
        </p:blipFill>
        <p:spPr>
          <a:xfrm>
            <a:off x="2142308" y="1639953"/>
            <a:ext cx="2603863" cy="3427742"/>
          </a:xfrm>
          <a:prstGeom prst="rect">
            <a:avLst/>
          </a:prstGeom>
          <a:noFill/>
          <a:ln>
            <a:noFill/>
          </a:ln>
        </p:spPr>
      </p:pic>
      <p:pic>
        <p:nvPicPr>
          <p:cNvPr id="225" name="Google Shape;225;p5"/>
          <p:cNvPicPr preferRelativeResize="0"/>
          <p:nvPr/>
        </p:nvPicPr>
        <p:blipFill rotWithShape="1">
          <a:blip r:embed="rId7">
            <a:alphaModFix/>
          </a:blip>
          <a:srcRect b="0" l="0" r="0" t="0"/>
          <a:stretch/>
        </p:blipFill>
        <p:spPr>
          <a:xfrm>
            <a:off x="6428967" y="3628073"/>
            <a:ext cx="2540454" cy="1782334"/>
          </a:xfrm>
          <a:prstGeom prst="rect">
            <a:avLst/>
          </a:prstGeom>
          <a:noFill/>
          <a:ln>
            <a:noFill/>
          </a:ln>
        </p:spPr>
      </p:pic>
      <p:sp>
        <p:nvSpPr>
          <p:cNvPr id="226" name="Google Shape;226;p5"/>
          <p:cNvSpPr txBox="1"/>
          <p:nvPr/>
        </p:nvSpPr>
        <p:spPr>
          <a:xfrm>
            <a:off x="9170126" y="3918857"/>
            <a:ext cx="246093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Roboto"/>
                <a:ea typeface="Roboto"/>
                <a:cs typeface="Roboto"/>
                <a:sym typeface="Roboto"/>
              </a:rPr>
              <a:t>1. Transverse surface </a:t>
            </a:r>
            <a:endParaRPr sz="1800">
              <a:solidFill>
                <a:schemeClr val="dk1"/>
              </a:solidFill>
              <a:latin typeface="Roboto"/>
              <a:ea typeface="Roboto"/>
              <a:cs typeface="Roboto"/>
              <a:sym typeface="Roboto"/>
            </a:endParaRPr>
          </a:p>
        </p:txBody>
      </p:sp>
      <p:sp>
        <p:nvSpPr>
          <p:cNvPr id="227" name="Google Shape;227;p5"/>
          <p:cNvSpPr txBox="1"/>
          <p:nvPr/>
        </p:nvSpPr>
        <p:spPr>
          <a:xfrm>
            <a:off x="9170126" y="4318818"/>
            <a:ext cx="18966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Roboto"/>
                <a:ea typeface="Roboto"/>
                <a:cs typeface="Roboto"/>
                <a:sym typeface="Roboto"/>
              </a:rPr>
              <a:t>2. Radial surface</a:t>
            </a:r>
            <a:endParaRPr sz="1800">
              <a:solidFill>
                <a:schemeClr val="dk1"/>
              </a:solidFill>
              <a:latin typeface="Roboto"/>
              <a:ea typeface="Roboto"/>
              <a:cs typeface="Roboto"/>
              <a:sym typeface="Roboto"/>
            </a:endParaRPr>
          </a:p>
        </p:txBody>
      </p:sp>
      <p:sp>
        <p:nvSpPr>
          <p:cNvPr id="228" name="Google Shape;228;p5"/>
          <p:cNvSpPr txBox="1"/>
          <p:nvPr/>
        </p:nvSpPr>
        <p:spPr>
          <a:xfrm>
            <a:off x="9170126" y="4718779"/>
            <a:ext cx="240322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Roboto"/>
                <a:ea typeface="Roboto"/>
                <a:cs typeface="Roboto"/>
                <a:sym typeface="Roboto"/>
              </a:rPr>
              <a:t>3. Tangential surface </a:t>
            </a:r>
            <a:endParaRPr sz="1800">
              <a:solidFill>
                <a:schemeClr val="dk1"/>
              </a:solidFill>
              <a:latin typeface="Roboto"/>
              <a:ea typeface="Roboto"/>
              <a:cs typeface="Roboto"/>
              <a:sym typeface="Roboto"/>
            </a:endParaRPr>
          </a:p>
        </p:txBody>
      </p:sp>
      <p:pic>
        <p:nvPicPr>
          <p:cNvPr descr="Wood Composition - KidsPressMagazine.com" id="229" name="Google Shape;229;p5"/>
          <p:cNvPicPr preferRelativeResize="0"/>
          <p:nvPr/>
        </p:nvPicPr>
        <p:blipFill rotWithShape="1">
          <a:blip r:embed="rId8">
            <a:alphaModFix/>
          </a:blip>
          <a:srcRect b="0" l="0" r="0" t="0"/>
          <a:stretch/>
        </p:blipFill>
        <p:spPr>
          <a:xfrm>
            <a:off x="6253517" y="1781794"/>
            <a:ext cx="3026829" cy="1462179"/>
          </a:xfrm>
          <a:prstGeom prst="rect">
            <a:avLst/>
          </a:prstGeom>
          <a:noFill/>
          <a:ln>
            <a:noFill/>
          </a:ln>
        </p:spPr>
      </p:pic>
      <p:sp>
        <p:nvSpPr>
          <p:cNvPr id="230" name="Google Shape;230;p5"/>
          <p:cNvSpPr txBox="1"/>
          <p:nvPr/>
        </p:nvSpPr>
        <p:spPr>
          <a:xfrm>
            <a:off x="4746171" y="1805156"/>
            <a:ext cx="87395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Roboto"/>
                <a:ea typeface="Roboto"/>
                <a:cs typeface="Roboto"/>
                <a:sym typeface="Roboto"/>
              </a:rPr>
              <a:t>crown </a:t>
            </a:r>
            <a:endParaRPr sz="1800">
              <a:solidFill>
                <a:schemeClr val="dk1"/>
              </a:solidFill>
              <a:latin typeface="Roboto"/>
              <a:ea typeface="Roboto"/>
              <a:cs typeface="Roboto"/>
              <a:sym typeface="Roboto"/>
            </a:endParaRPr>
          </a:p>
        </p:txBody>
      </p:sp>
      <p:sp>
        <p:nvSpPr>
          <p:cNvPr id="231" name="Google Shape;231;p5"/>
          <p:cNvSpPr txBox="1"/>
          <p:nvPr/>
        </p:nvSpPr>
        <p:spPr>
          <a:xfrm>
            <a:off x="4835983" y="3169158"/>
            <a:ext cx="71045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Roboto"/>
                <a:ea typeface="Roboto"/>
                <a:cs typeface="Roboto"/>
                <a:sym typeface="Roboto"/>
              </a:rPr>
              <a:t>trunk</a:t>
            </a:r>
            <a:endParaRPr sz="1800">
              <a:solidFill>
                <a:schemeClr val="dk1"/>
              </a:solidFill>
              <a:latin typeface="Roboto"/>
              <a:ea typeface="Roboto"/>
              <a:cs typeface="Roboto"/>
              <a:sym typeface="Roboto"/>
            </a:endParaRPr>
          </a:p>
        </p:txBody>
      </p:sp>
      <p:sp>
        <p:nvSpPr>
          <p:cNvPr id="232" name="Google Shape;232;p5"/>
          <p:cNvSpPr txBox="1"/>
          <p:nvPr/>
        </p:nvSpPr>
        <p:spPr>
          <a:xfrm>
            <a:off x="4889077" y="4062115"/>
            <a:ext cx="77777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Roboto"/>
                <a:ea typeface="Roboto"/>
                <a:cs typeface="Roboto"/>
                <a:sym typeface="Roboto"/>
              </a:rPr>
              <a:t>roots </a:t>
            </a:r>
            <a:endParaRPr sz="1800">
              <a:solidFill>
                <a:schemeClr val="dk1"/>
              </a:solidFill>
              <a:latin typeface="Roboto"/>
              <a:ea typeface="Roboto"/>
              <a:cs typeface="Roboto"/>
              <a:sym typeface="Roboto"/>
            </a:endParaRPr>
          </a:p>
        </p:txBody>
      </p:sp>
      <p:graphicFrame>
        <p:nvGraphicFramePr>
          <p:cNvPr id="233" name="Google Shape;233;p5"/>
          <p:cNvGraphicFramePr/>
          <p:nvPr/>
        </p:nvGraphicFramePr>
        <p:xfrm>
          <a:off x="8823146" y="456406"/>
          <a:ext cx="914400" cy="771525"/>
        </p:xfrm>
        <a:graphic>
          <a:graphicData uri="http://schemas.openxmlformats.org/presentationml/2006/ole">
            <mc:AlternateContent>
              <mc:Choice Requires="v">
                <p:oleObj r:id="rId9" imgH="771525" imgW="914400" progId="Word.Document.12" spid="_x0000_s1">
                  <p:embed/>
                </p:oleObj>
              </mc:Choice>
              <mc:Fallback>
                <p:oleObj r:id="rId10" imgH="771525" imgW="914400" progId="Word.Document.12">
                  <p:embed/>
                  <p:pic>
                    <p:nvPicPr>
                      <p:cNvPr id="233" name="Google Shape;233;p5"/>
                      <p:cNvPicPr preferRelativeResize="0"/>
                      <p:nvPr/>
                    </p:nvPicPr>
                    <p:blipFill rotWithShape="1">
                      <a:blip r:embed="rId11">
                        <a:alphaModFix/>
                      </a:blip>
                      <a:srcRect b="0" l="0" r="0" t="0"/>
                      <a:stretch/>
                    </p:blipFill>
                    <p:spPr>
                      <a:xfrm>
                        <a:off x="8823146" y="456406"/>
                        <a:ext cx="914400" cy="771525"/>
                      </a:xfrm>
                      <a:prstGeom prst="rect">
                        <a:avLst/>
                      </a:prstGeom>
                      <a:noFill/>
                      <a:ln>
                        <a:noFill/>
                      </a:ln>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6"/>
          <p:cNvPicPr preferRelativeResize="0"/>
          <p:nvPr/>
        </p:nvPicPr>
        <p:blipFill rotWithShape="1">
          <a:blip r:embed="rId4">
            <a:alphaModFix/>
          </a:blip>
          <a:srcRect b="0" l="0" r="0" t="0"/>
          <a:stretch/>
        </p:blipFill>
        <p:spPr>
          <a:xfrm>
            <a:off x="609600" y="5937748"/>
            <a:ext cx="3103417" cy="684383"/>
          </a:xfrm>
          <a:prstGeom prst="rect">
            <a:avLst/>
          </a:prstGeom>
          <a:noFill/>
          <a:ln>
            <a:noFill/>
          </a:ln>
        </p:spPr>
      </p:pic>
      <p:pic>
        <p:nvPicPr>
          <p:cNvPr id="239" name="Google Shape;239;p6"/>
          <p:cNvPicPr preferRelativeResize="0"/>
          <p:nvPr/>
        </p:nvPicPr>
        <p:blipFill rotWithShape="1">
          <a:blip r:embed="rId5">
            <a:alphaModFix/>
          </a:blip>
          <a:srcRect b="0" l="0" r="0" t="0"/>
          <a:stretch/>
        </p:blipFill>
        <p:spPr>
          <a:xfrm>
            <a:off x="8159220" y="5735635"/>
            <a:ext cx="3811108" cy="1088611"/>
          </a:xfrm>
          <a:prstGeom prst="rect">
            <a:avLst/>
          </a:prstGeom>
          <a:noFill/>
          <a:ln>
            <a:noFill/>
          </a:ln>
        </p:spPr>
      </p:pic>
      <p:sp>
        <p:nvSpPr>
          <p:cNvPr id="240" name="Google Shape;240;p6"/>
          <p:cNvSpPr txBox="1"/>
          <p:nvPr/>
        </p:nvSpPr>
        <p:spPr>
          <a:xfrm>
            <a:off x="2838815" y="119846"/>
            <a:ext cx="6305185" cy="725397"/>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rgbClr val="002060"/>
              </a:buClr>
              <a:buSzPts val="3200"/>
              <a:buFont typeface="Roboto"/>
              <a:buNone/>
            </a:pPr>
            <a:r>
              <a:rPr b="0" i="0" lang="en-US" sz="3200">
                <a:solidFill>
                  <a:srgbClr val="002060"/>
                </a:solidFill>
                <a:latin typeface="Roboto"/>
                <a:ea typeface="Roboto"/>
                <a:cs typeface="Roboto"/>
                <a:sym typeface="Roboto"/>
              </a:rPr>
              <a:t>Physical properties of wood</a:t>
            </a:r>
            <a:endParaRPr sz="4000">
              <a:solidFill>
                <a:srgbClr val="C00000"/>
              </a:solidFill>
              <a:latin typeface="Roboto"/>
              <a:ea typeface="Roboto"/>
              <a:cs typeface="Roboto"/>
              <a:sym typeface="Roboto"/>
            </a:endParaRPr>
          </a:p>
        </p:txBody>
      </p:sp>
      <p:sp>
        <p:nvSpPr>
          <p:cNvPr id="241" name="Google Shape;241;p6"/>
          <p:cNvSpPr txBox="1"/>
          <p:nvPr/>
        </p:nvSpPr>
        <p:spPr>
          <a:xfrm>
            <a:off x="1300743" y="971883"/>
            <a:ext cx="60960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a:solidFill>
                  <a:srgbClr val="C00000"/>
                </a:solidFill>
                <a:latin typeface="Roboto"/>
                <a:ea typeface="Roboto"/>
                <a:cs typeface="Roboto"/>
                <a:sym typeface="Roboto"/>
              </a:rPr>
              <a:t>Sectional appearance and colors</a:t>
            </a:r>
            <a:endParaRPr sz="2800">
              <a:solidFill>
                <a:srgbClr val="C00000"/>
              </a:solidFill>
              <a:latin typeface="Century Gothic"/>
              <a:ea typeface="Century Gothic"/>
              <a:cs typeface="Century Gothic"/>
              <a:sym typeface="Century Gothic"/>
            </a:endParaRPr>
          </a:p>
        </p:txBody>
      </p:sp>
      <p:sp>
        <p:nvSpPr>
          <p:cNvPr id="242" name="Google Shape;242;p6"/>
          <p:cNvSpPr txBox="1"/>
          <p:nvPr/>
        </p:nvSpPr>
        <p:spPr>
          <a:xfrm>
            <a:off x="1300743" y="1430774"/>
            <a:ext cx="60960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a:solidFill>
                  <a:srgbClr val="C00000"/>
                </a:solidFill>
                <a:latin typeface="Roboto"/>
                <a:ea typeface="Roboto"/>
                <a:cs typeface="Roboto"/>
                <a:sym typeface="Roboto"/>
              </a:rPr>
              <a:t>Volume mass</a:t>
            </a:r>
            <a:endParaRPr sz="2800">
              <a:solidFill>
                <a:srgbClr val="C00000"/>
              </a:solidFill>
              <a:latin typeface="Century Gothic"/>
              <a:ea typeface="Century Gothic"/>
              <a:cs typeface="Century Gothic"/>
              <a:sym typeface="Century Gothic"/>
            </a:endParaRPr>
          </a:p>
        </p:txBody>
      </p:sp>
      <p:sp>
        <p:nvSpPr>
          <p:cNvPr id="243" name="Google Shape;243;p6"/>
          <p:cNvSpPr txBox="1"/>
          <p:nvPr/>
        </p:nvSpPr>
        <p:spPr>
          <a:xfrm>
            <a:off x="1300743" y="1923566"/>
            <a:ext cx="60960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a:solidFill>
                  <a:srgbClr val="C00000"/>
                </a:solidFill>
                <a:latin typeface="Roboto"/>
                <a:ea typeface="Roboto"/>
                <a:cs typeface="Roboto"/>
                <a:sym typeface="Roboto"/>
              </a:rPr>
              <a:t>Humidity</a:t>
            </a:r>
            <a:endParaRPr sz="2800">
              <a:solidFill>
                <a:srgbClr val="C00000"/>
              </a:solidFill>
              <a:latin typeface="Century Gothic"/>
              <a:ea typeface="Century Gothic"/>
              <a:cs typeface="Century Gothic"/>
              <a:sym typeface="Century Gothic"/>
            </a:endParaRPr>
          </a:p>
        </p:txBody>
      </p:sp>
      <p:sp>
        <p:nvSpPr>
          <p:cNvPr id="244" name="Google Shape;244;p6"/>
          <p:cNvSpPr txBox="1"/>
          <p:nvPr/>
        </p:nvSpPr>
        <p:spPr>
          <a:xfrm>
            <a:off x="1300743" y="2412885"/>
            <a:ext cx="60960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a:solidFill>
                  <a:srgbClr val="C00000"/>
                </a:solidFill>
                <a:latin typeface="Roboto"/>
                <a:ea typeface="Roboto"/>
                <a:cs typeface="Roboto"/>
                <a:sym typeface="Roboto"/>
              </a:rPr>
              <a:t>Thermal properties</a:t>
            </a:r>
            <a:endParaRPr sz="2800">
              <a:solidFill>
                <a:srgbClr val="C00000"/>
              </a:solidFill>
              <a:latin typeface="Century Gothic"/>
              <a:ea typeface="Century Gothic"/>
              <a:cs typeface="Century Gothic"/>
              <a:sym typeface="Century Gothic"/>
            </a:endParaRPr>
          </a:p>
        </p:txBody>
      </p:sp>
      <p:sp>
        <p:nvSpPr>
          <p:cNvPr id="245" name="Google Shape;245;p6"/>
          <p:cNvSpPr txBox="1"/>
          <p:nvPr/>
        </p:nvSpPr>
        <p:spPr>
          <a:xfrm>
            <a:off x="1300743" y="2875249"/>
            <a:ext cx="60960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a:solidFill>
                  <a:srgbClr val="C00000"/>
                </a:solidFill>
                <a:latin typeface="Roboto"/>
                <a:ea typeface="Roboto"/>
                <a:cs typeface="Roboto"/>
                <a:sym typeface="Roboto"/>
              </a:rPr>
              <a:t>Acoustic properties</a:t>
            </a:r>
            <a:endParaRPr sz="2800">
              <a:solidFill>
                <a:srgbClr val="C00000"/>
              </a:solidFill>
              <a:latin typeface="Century Gothic"/>
              <a:ea typeface="Century Gothic"/>
              <a:cs typeface="Century Gothic"/>
              <a:sym typeface="Century Gothic"/>
            </a:endParaRPr>
          </a:p>
        </p:txBody>
      </p:sp>
      <p:graphicFrame>
        <p:nvGraphicFramePr>
          <p:cNvPr id="246" name="Google Shape;246;p6"/>
          <p:cNvGraphicFramePr/>
          <p:nvPr/>
        </p:nvGraphicFramePr>
        <p:xfrm>
          <a:off x="8808720" y="366483"/>
          <a:ext cx="914400" cy="771525"/>
        </p:xfrm>
        <a:graphic>
          <a:graphicData uri="http://schemas.openxmlformats.org/presentationml/2006/ole">
            <mc:AlternateContent>
              <mc:Choice Requires="v">
                <p:oleObj r:id="rId6" imgH="771525" imgW="914400" progId="Word.Document.12" spid="_x0000_s1">
                  <p:embed/>
                </p:oleObj>
              </mc:Choice>
              <mc:Fallback>
                <p:oleObj r:id="rId7" imgH="771525" imgW="914400" progId="Word.Document.12">
                  <p:embed/>
                  <p:pic>
                    <p:nvPicPr>
                      <p:cNvPr id="246" name="Google Shape;246;p6"/>
                      <p:cNvPicPr preferRelativeResize="0"/>
                      <p:nvPr/>
                    </p:nvPicPr>
                    <p:blipFill rotWithShape="1">
                      <a:blip r:embed="rId8">
                        <a:alphaModFix/>
                      </a:blip>
                      <a:srcRect b="0" l="0" r="0" t="0"/>
                      <a:stretch/>
                    </p:blipFill>
                    <p:spPr>
                      <a:xfrm>
                        <a:off x="8808720" y="366483"/>
                        <a:ext cx="914400" cy="771525"/>
                      </a:xfrm>
                      <a:prstGeom prst="rect">
                        <a:avLst/>
                      </a:prstGeom>
                      <a:noFill/>
                      <a:ln>
                        <a:noFill/>
                      </a:ln>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7"/>
          <p:cNvPicPr preferRelativeResize="0"/>
          <p:nvPr/>
        </p:nvPicPr>
        <p:blipFill rotWithShape="1">
          <a:blip r:embed="rId4">
            <a:alphaModFix/>
          </a:blip>
          <a:srcRect b="0" l="0" r="0" t="0"/>
          <a:stretch/>
        </p:blipFill>
        <p:spPr>
          <a:xfrm>
            <a:off x="609600" y="5937748"/>
            <a:ext cx="3103417" cy="684383"/>
          </a:xfrm>
          <a:prstGeom prst="rect">
            <a:avLst/>
          </a:prstGeom>
          <a:noFill/>
          <a:ln>
            <a:noFill/>
          </a:ln>
        </p:spPr>
      </p:pic>
      <p:pic>
        <p:nvPicPr>
          <p:cNvPr id="252" name="Google Shape;252;p7"/>
          <p:cNvPicPr preferRelativeResize="0"/>
          <p:nvPr/>
        </p:nvPicPr>
        <p:blipFill rotWithShape="1">
          <a:blip r:embed="rId5">
            <a:alphaModFix/>
          </a:blip>
          <a:srcRect b="0" l="0" r="0" t="0"/>
          <a:stretch/>
        </p:blipFill>
        <p:spPr>
          <a:xfrm>
            <a:off x="8159220" y="5735635"/>
            <a:ext cx="3811108" cy="1088611"/>
          </a:xfrm>
          <a:prstGeom prst="rect">
            <a:avLst/>
          </a:prstGeom>
          <a:noFill/>
          <a:ln>
            <a:noFill/>
          </a:ln>
        </p:spPr>
      </p:pic>
      <p:sp>
        <p:nvSpPr>
          <p:cNvPr id="253" name="Google Shape;253;p7"/>
          <p:cNvSpPr txBox="1"/>
          <p:nvPr/>
        </p:nvSpPr>
        <p:spPr>
          <a:xfrm>
            <a:off x="1922873" y="235869"/>
            <a:ext cx="9084762" cy="684384"/>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Types of Defects in Timber as a Construction Material</a:t>
            </a:r>
            <a:endParaRPr/>
          </a:p>
          <a:p>
            <a:pPr indent="0" lvl="0" marL="0" marR="0" rtl="0" algn="l">
              <a:lnSpc>
                <a:spcPct val="90000"/>
              </a:lnSpc>
              <a:spcBef>
                <a:spcPts val="800"/>
              </a:spcBef>
              <a:spcAft>
                <a:spcPts val="0"/>
              </a:spcAft>
              <a:buClr>
                <a:schemeClr val="dk1"/>
              </a:buClr>
              <a:buSzPts val="3200"/>
              <a:buFont typeface="Century Gothic"/>
              <a:buNone/>
            </a:pPr>
            <a:r>
              <a:t/>
            </a:r>
            <a:endParaRPr b="0" i="0" sz="3200">
              <a:solidFill>
                <a:srgbClr val="002060"/>
              </a:solidFill>
              <a:latin typeface="Roboto"/>
              <a:ea typeface="Roboto"/>
              <a:cs typeface="Roboto"/>
              <a:sym typeface="Roboto"/>
            </a:endParaRPr>
          </a:p>
        </p:txBody>
      </p:sp>
      <p:sp>
        <p:nvSpPr>
          <p:cNvPr id="254" name="Google Shape;254;p7"/>
          <p:cNvSpPr txBox="1"/>
          <p:nvPr/>
        </p:nvSpPr>
        <p:spPr>
          <a:xfrm>
            <a:off x="1550125" y="987475"/>
            <a:ext cx="80380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Defects in Sawn Timber (Lumbers) during kiln drying process</a:t>
            </a:r>
            <a:endParaRPr/>
          </a:p>
        </p:txBody>
      </p:sp>
      <p:sp>
        <p:nvSpPr>
          <p:cNvPr id="255" name="Google Shape;255;p7"/>
          <p:cNvSpPr txBox="1"/>
          <p:nvPr/>
        </p:nvSpPr>
        <p:spPr>
          <a:xfrm>
            <a:off x="1201783" y="1512435"/>
            <a:ext cx="1580606"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1. Bow </a:t>
            </a:r>
            <a:endParaRPr sz="1600">
              <a:solidFill>
                <a:schemeClr val="dk1"/>
              </a:solidFill>
              <a:latin typeface="Calibri"/>
              <a:ea typeface="Calibri"/>
              <a:cs typeface="Calibri"/>
              <a:sym typeface="Calibri"/>
            </a:endParaRPr>
          </a:p>
        </p:txBody>
      </p:sp>
      <p:sp>
        <p:nvSpPr>
          <p:cNvPr id="256" name="Google Shape;256;p7"/>
          <p:cNvSpPr txBox="1"/>
          <p:nvPr/>
        </p:nvSpPr>
        <p:spPr>
          <a:xfrm>
            <a:off x="3344091" y="1500705"/>
            <a:ext cx="1332413"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2. Cup </a:t>
            </a:r>
            <a:endParaRPr sz="1600">
              <a:solidFill>
                <a:schemeClr val="dk1"/>
              </a:solidFill>
              <a:latin typeface="Calibri"/>
              <a:ea typeface="Calibri"/>
              <a:cs typeface="Calibri"/>
              <a:sym typeface="Calibri"/>
            </a:endParaRPr>
          </a:p>
        </p:txBody>
      </p:sp>
      <p:sp>
        <p:nvSpPr>
          <p:cNvPr id="257" name="Google Shape;257;p7"/>
          <p:cNvSpPr txBox="1"/>
          <p:nvPr/>
        </p:nvSpPr>
        <p:spPr>
          <a:xfrm>
            <a:off x="5386251" y="1512435"/>
            <a:ext cx="1554481"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3. Check </a:t>
            </a:r>
            <a:endParaRPr sz="1600">
              <a:solidFill>
                <a:schemeClr val="dk1"/>
              </a:solidFill>
              <a:latin typeface="Calibri"/>
              <a:ea typeface="Calibri"/>
              <a:cs typeface="Calibri"/>
              <a:sym typeface="Calibri"/>
            </a:endParaRPr>
          </a:p>
        </p:txBody>
      </p:sp>
      <p:sp>
        <p:nvSpPr>
          <p:cNvPr id="258" name="Google Shape;258;p7"/>
          <p:cNvSpPr txBox="1"/>
          <p:nvPr/>
        </p:nvSpPr>
        <p:spPr>
          <a:xfrm>
            <a:off x="7515498" y="1492161"/>
            <a:ext cx="1088573"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4. Split </a:t>
            </a:r>
            <a:endParaRPr sz="1600">
              <a:solidFill>
                <a:schemeClr val="dk1"/>
              </a:solidFill>
              <a:latin typeface="Calibri"/>
              <a:ea typeface="Calibri"/>
              <a:cs typeface="Calibri"/>
              <a:sym typeface="Calibri"/>
            </a:endParaRPr>
          </a:p>
        </p:txBody>
      </p:sp>
      <p:sp>
        <p:nvSpPr>
          <p:cNvPr id="259" name="Google Shape;259;p7"/>
          <p:cNvSpPr txBox="1"/>
          <p:nvPr/>
        </p:nvSpPr>
        <p:spPr>
          <a:xfrm>
            <a:off x="9544595" y="1500705"/>
            <a:ext cx="1463040"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5. Twist </a:t>
            </a:r>
            <a:endParaRPr sz="1600">
              <a:solidFill>
                <a:schemeClr val="dk1"/>
              </a:solidFill>
              <a:latin typeface="Calibri"/>
              <a:ea typeface="Calibri"/>
              <a:cs typeface="Calibri"/>
              <a:sym typeface="Calibri"/>
            </a:endParaRPr>
          </a:p>
        </p:txBody>
      </p:sp>
      <p:sp>
        <p:nvSpPr>
          <p:cNvPr id="260" name="Google Shape;260;p7"/>
          <p:cNvSpPr txBox="1"/>
          <p:nvPr/>
        </p:nvSpPr>
        <p:spPr>
          <a:xfrm>
            <a:off x="1116279" y="3864381"/>
            <a:ext cx="2090057"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6. Honeycombing </a:t>
            </a:r>
            <a:endParaRPr sz="1600">
              <a:solidFill>
                <a:schemeClr val="dk1"/>
              </a:solidFill>
              <a:latin typeface="Calibri"/>
              <a:ea typeface="Calibri"/>
              <a:cs typeface="Calibri"/>
              <a:sym typeface="Calibri"/>
            </a:endParaRPr>
          </a:p>
        </p:txBody>
      </p:sp>
      <p:sp>
        <p:nvSpPr>
          <p:cNvPr id="261" name="Google Shape;261;p7"/>
          <p:cNvSpPr txBox="1"/>
          <p:nvPr/>
        </p:nvSpPr>
        <p:spPr>
          <a:xfrm>
            <a:off x="3344091" y="3864381"/>
            <a:ext cx="2316480"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7. Case Hardening </a:t>
            </a:r>
            <a:endParaRPr sz="1600">
              <a:solidFill>
                <a:schemeClr val="dk1"/>
              </a:solidFill>
              <a:latin typeface="Calibri"/>
              <a:ea typeface="Calibri"/>
              <a:cs typeface="Calibri"/>
              <a:sym typeface="Calibri"/>
            </a:endParaRPr>
          </a:p>
        </p:txBody>
      </p:sp>
      <p:sp>
        <p:nvSpPr>
          <p:cNvPr id="262" name="Google Shape;262;p7"/>
          <p:cNvSpPr txBox="1"/>
          <p:nvPr/>
        </p:nvSpPr>
        <p:spPr>
          <a:xfrm>
            <a:off x="5386251" y="3864381"/>
            <a:ext cx="1349829"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8. Collapse </a:t>
            </a:r>
            <a:endParaRPr sz="1600">
              <a:solidFill>
                <a:schemeClr val="dk1"/>
              </a:solidFill>
              <a:latin typeface="Calibri"/>
              <a:ea typeface="Calibri"/>
              <a:cs typeface="Calibri"/>
              <a:sym typeface="Calibri"/>
            </a:endParaRPr>
          </a:p>
        </p:txBody>
      </p:sp>
      <p:sp>
        <p:nvSpPr>
          <p:cNvPr id="263" name="Google Shape;263;p7"/>
          <p:cNvSpPr txBox="1"/>
          <p:nvPr/>
        </p:nvSpPr>
        <p:spPr>
          <a:xfrm>
            <a:off x="7515498" y="3864381"/>
            <a:ext cx="1349829"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9. Warp </a:t>
            </a:r>
            <a:endParaRPr sz="1600">
              <a:solidFill>
                <a:schemeClr val="dk1"/>
              </a:solidFill>
              <a:latin typeface="Calibri"/>
              <a:ea typeface="Calibri"/>
              <a:cs typeface="Calibri"/>
              <a:sym typeface="Calibri"/>
            </a:endParaRPr>
          </a:p>
        </p:txBody>
      </p:sp>
      <p:sp>
        <p:nvSpPr>
          <p:cNvPr id="264" name="Google Shape;264;p7"/>
          <p:cNvSpPr txBox="1"/>
          <p:nvPr/>
        </p:nvSpPr>
        <p:spPr>
          <a:xfrm>
            <a:off x="9527174" y="3838441"/>
            <a:ext cx="1933303"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10. Radial Shakes </a:t>
            </a:r>
            <a:endParaRPr sz="1600">
              <a:solidFill>
                <a:schemeClr val="dk1"/>
              </a:solidFill>
              <a:latin typeface="Calibri"/>
              <a:ea typeface="Calibri"/>
              <a:cs typeface="Calibri"/>
              <a:sym typeface="Calibri"/>
            </a:endParaRPr>
          </a:p>
        </p:txBody>
      </p:sp>
      <p:pic>
        <p:nvPicPr>
          <p:cNvPr id="265" name="Google Shape;265;p7"/>
          <p:cNvPicPr preferRelativeResize="0"/>
          <p:nvPr/>
        </p:nvPicPr>
        <p:blipFill rotWithShape="1">
          <a:blip r:embed="rId6">
            <a:alphaModFix/>
          </a:blip>
          <a:srcRect b="0" l="0" r="0" t="0"/>
          <a:stretch/>
        </p:blipFill>
        <p:spPr>
          <a:xfrm>
            <a:off x="609600" y="2024111"/>
            <a:ext cx="1964726" cy="904077"/>
          </a:xfrm>
          <a:prstGeom prst="rect">
            <a:avLst/>
          </a:prstGeom>
          <a:noFill/>
          <a:ln>
            <a:noFill/>
          </a:ln>
        </p:spPr>
      </p:pic>
      <p:pic>
        <p:nvPicPr>
          <p:cNvPr id="266" name="Google Shape;266;p7"/>
          <p:cNvPicPr preferRelativeResize="0"/>
          <p:nvPr/>
        </p:nvPicPr>
        <p:blipFill rotWithShape="1">
          <a:blip r:embed="rId7">
            <a:alphaModFix/>
          </a:blip>
          <a:srcRect b="0" l="0" r="0" t="0"/>
          <a:stretch/>
        </p:blipFill>
        <p:spPr>
          <a:xfrm>
            <a:off x="2922714" y="1984899"/>
            <a:ext cx="1580606" cy="956469"/>
          </a:xfrm>
          <a:prstGeom prst="rect">
            <a:avLst/>
          </a:prstGeom>
          <a:noFill/>
          <a:ln>
            <a:noFill/>
          </a:ln>
        </p:spPr>
      </p:pic>
      <p:pic>
        <p:nvPicPr>
          <p:cNvPr id="267" name="Google Shape;267;p7"/>
          <p:cNvPicPr preferRelativeResize="0"/>
          <p:nvPr/>
        </p:nvPicPr>
        <p:blipFill rotWithShape="1">
          <a:blip r:embed="rId8">
            <a:alphaModFix/>
          </a:blip>
          <a:srcRect b="0" l="0" r="0" t="0"/>
          <a:stretch/>
        </p:blipFill>
        <p:spPr>
          <a:xfrm>
            <a:off x="5024301" y="1909587"/>
            <a:ext cx="1811927" cy="1084032"/>
          </a:xfrm>
          <a:prstGeom prst="rect">
            <a:avLst/>
          </a:prstGeom>
          <a:noFill/>
          <a:ln>
            <a:noFill/>
          </a:ln>
        </p:spPr>
      </p:pic>
      <p:pic>
        <p:nvPicPr>
          <p:cNvPr id="268" name="Google Shape;268;p7"/>
          <p:cNvPicPr preferRelativeResize="0"/>
          <p:nvPr/>
        </p:nvPicPr>
        <p:blipFill rotWithShape="1">
          <a:blip r:embed="rId9">
            <a:alphaModFix/>
          </a:blip>
          <a:srcRect b="0" l="0" r="0" t="0"/>
          <a:stretch/>
        </p:blipFill>
        <p:spPr>
          <a:xfrm>
            <a:off x="7107182" y="1887987"/>
            <a:ext cx="1580606" cy="1293734"/>
          </a:xfrm>
          <a:prstGeom prst="rect">
            <a:avLst/>
          </a:prstGeom>
          <a:noFill/>
          <a:ln>
            <a:noFill/>
          </a:ln>
        </p:spPr>
      </p:pic>
      <p:pic>
        <p:nvPicPr>
          <p:cNvPr id="269" name="Google Shape;269;p7"/>
          <p:cNvPicPr preferRelativeResize="0"/>
          <p:nvPr/>
        </p:nvPicPr>
        <p:blipFill rotWithShape="1">
          <a:blip r:embed="rId10">
            <a:alphaModFix/>
          </a:blip>
          <a:srcRect b="0" l="0" r="0" t="0"/>
          <a:stretch/>
        </p:blipFill>
        <p:spPr>
          <a:xfrm>
            <a:off x="9061269" y="2086251"/>
            <a:ext cx="1580606" cy="1022745"/>
          </a:xfrm>
          <a:prstGeom prst="rect">
            <a:avLst/>
          </a:prstGeom>
          <a:noFill/>
          <a:ln>
            <a:noFill/>
          </a:ln>
        </p:spPr>
      </p:pic>
      <p:pic>
        <p:nvPicPr>
          <p:cNvPr id="270" name="Google Shape;270;p7"/>
          <p:cNvPicPr preferRelativeResize="0"/>
          <p:nvPr/>
        </p:nvPicPr>
        <p:blipFill rotWithShape="1">
          <a:blip r:embed="rId11">
            <a:alphaModFix/>
          </a:blip>
          <a:srcRect b="0" l="0" r="0" t="0"/>
          <a:stretch/>
        </p:blipFill>
        <p:spPr>
          <a:xfrm>
            <a:off x="1427520" y="4240651"/>
            <a:ext cx="1254724" cy="935475"/>
          </a:xfrm>
          <a:prstGeom prst="rect">
            <a:avLst/>
          </a:prstGeom>
          <a:noFill/>
          <a:ln>
            <a:noFill/>
          </a:ln>
        </p:spPr>
      </p:pic>
      <p:pic>
        <p:nvPicPr>
          <p:cNvPr id="271" name="Google Shape;271;p7"/>
          <p:cNvPicPr preferRelativeResize="0"/>
          <p:nvPr/>
        </p:nvPicPr>
        <p:blipFill rotWithShape="1">
          <a:blip r:embed="rId12">
            <a:alphaModFix/>
          </a:blip>
          <a:srcRect b="0" l="0" r="0" t="0"/>
          <a:stretch/>
        </p:blipFill>
        <p:spPr>
          <a:xfrm>
            <a:off x="3648864" y="4239933"/>
            <a:ext cx="1432614" cy="1053698"/>
          </a:xfrm>
          <a:prstGeom prst="rect">
            <a:avLst/>
          </a:prstGeom>
          <a:noFill/>
          <a:ln>
            <a:noFill/>
          </a:ln>
        </p:spPr>
      </p:pic>
      <p:pic>
        <p:nvPicPr>
          <p:cNvPr id="272" name="Google Shape;272;p7"/>
          <p:cNvPicPr preferRelativeResize="0"/>
          <p:nvPr/>
        </p:nvPicPr>
        <p:blipFill rotWithShape="1">
          <a:blip r:embed="rId13">
            <a:alphaModFix/>
          </a:blip>
          <a:srcRect b="0" l="0" r="0" t="0"/>
          <a:stretch/>
        </p:blipFill>
        <p:spPr>
          <a:xfrm>
            <a:off x="5391175" y="4206367"/>
            <a:ext cx="1349830" cy="980845"/>
          </a:xfrm>
          <a:prstGeom prst="rect">
            <a:avLst/>
          </a:prstGeom>
          <a:noFill/>
          <a:ln>
            <a:noFill/>
          </a:ln>
        </p:spPr>
      </p:pic>
      <p:pic>
        <p:nvPicPr>
          <p:cNvPr id="273" name="Google Shape;273;p7"/>
          <p:cNvPicPr preferRelativeResize="0"/>
          <p:nvPr/>
        </p:nvPicPr>
        <p:blipFill rotWithShape="1">
          <a:blip r:embed="rId14">
            <a:alphaModFix/>
          </a:blip>
          <a:srcRect b="0" l="0" r="0" t="0"/>
          <a:stretch/>
        </p:blipFill>
        <p:spPr>
          <a:xfrm>
            <a:off x="7408598" y="4213993"/>
            <a:ext cx="1302371" cy="879523"/>
          </a:xfrm>
          <a:prstGeom prst="rect">
            <a:avLst/>
          </a:prstGeom>
          <a:noFill/>
          <a:ln>
            <a:noFill/>
          </a:ln>
        </p:spPr>
      </p:pic>
      <p:pic>
        <p:nvPicPr>
          <p:cNvPr id="274" name="Google Shape;274;p7"/>
          <p:cNvPicPr preferRelativeResize="0"/>
          <p:nvPr/>
        </p:nvPicPr>
        <p:blipFill rotWithShape="1">
          <a:blip r:embed="rId15">
            <a:alphaModFix/>
          </a:blip>
          <a:srcRect b="0" l="0" r="0" t="0"/>
          <a:stretch/>
        </p:blipFill>
        <p:spPr>
          <a:xfrm>
            <a:off x="9839025" y="4213993"/>
            <a:ext cx="1302371" cy="984807"/>
          </a:xfrm>
          <a:prstGeom prst="rect">
            <a:avLst/>
          </a:prstGeom>
          <a:noFill/>
          <a:ln>
            <a:noFill/>
          </a:ln>
        </p:spPr>
      </p:pic>
      <p:graphicFrame>
        <p:nvGraphicFramePr>
          <p:cNvPr id="275" name="Google Shape;275;p7"/>
          <p:cNvGraphicFramePr/>
          <p:nvPr/>
        </p:nvGraphicFramePr>
        <p:xfrm>
          <a:off x="11007635" y="235869"/>
          <a:ext cx="914400" cy="771525"/>
        </p:xfrm>
        <a:graphic>
          <a:graphicData uri="http://schemas.openxmlformats.org/presentationml/2006/ole">
            <mc:AlternateContent>
              <mc:Choice Requires="v">
                <p:oleObj r:id="rId16" imgH="771525" imgW="914400" progId="Word.Document.12" spid="_x0000_s1">
                  <p:embed/>
                </p:oleObj>
              </mc:Choice>
              <mc:Fallback>
                <p:oleObj r:id="rId17" imgH="771525" imgW="914400" progId="Word.Document.12">
                  <p:embed/>
                  <p:pic>
                    <p:nvPicPr>
                      <p:cNvPr id="275" name="Google Shape;275;p7"/>
                      <p:cNvPicPr preferRelativeResize="0"/>
                      <p:nvPr/>
                    </p:nvPicPr>
                    <p:blipFill rotWithShape="1">
                      <a:blip r:embed="rId18">
                        <a:alphaModFix/>
                      </a:blip>
                      <a:srcRect b="0" l="0" r="0" t="0"/>
                      <a:stretch/>
                    </p:blipFill>
                    <p:spPr>
                      <a:xfrm>
                        <a:off x="11007635" y="235869"/>
                        <a:ext cx="914400" cy="771525"/>
                      </a:xfrm>
                      <a:prstGeom prst="rect">
                        <a:avLst/>
                      </a:prstGeom>
                      <a:noFill/>
                      <a:ln>
                        <a:noFill/>
                      </a:ln>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8"/>
          <p:cNvPicPr preferRelativeResize="0"/>
          <p:nvPr/>
        </p:nvPicPr>
        <p:blipFill rotWithShape="1">
          <a:blip r:embed="rId4">
            <a:alphaModFix/>
          </a:blip>
          <a:srcRect b="0" l="0" r="0" t="0"/>
          <a:stretch/>
        </p:blipFill>
        <p:spPr>
          <a:xfrm>
            <a:off x="609600" y="5937748"/>
            <a:ext cx="3103417" cy="684383"/>
          </a:xfrm>
          <a:prstGeom prst="rect">
            <a:avLst/>
          </a:prstGeom>
          <a:noFill/>
          <a:ln>
            <a:noFill/>
          </a:ln>
        </p:spPr>
      </p:pic>
      <p:pic>
        <p:nvPicPr>
          <p:cNvPr id="281" name="Google Shape;281;p8"/>
          <p:cNvPicPr preferRelativeResize="0"/>
          <p:nvPr/>
        </p:nvPicPr>
        <p:blipFill rotWithShape="1">
          <a:blip r:embed="rId5">
            <a:alphaModFix/>
          </a:blip>
          <a:srcRect b="0" l="0" r="0" t="0"/>
          <a:stretch/>
        </p:blipFill>
        <p:spPr>
          <a:xfrm>
            <a:off x="8159220" y="5735635"/>
            <a:ext cx="3811108" cy="1088611"/>
          </a:xfrm>
          <a:prstGeom prst="rect">
            <a:avLst/>
          </a:prstGeom>
          <a:noFill/>
          <a:ln>
            <a:noFill/>
          </a:ln>
        </p:spPr>
      </p:pic>
      <p:sp>
        <p:nvSpPr>
          <p:cNvPr id="282" name="Google Shape;282;p8"/>
          <p:cNvSpPr txBox="1"/>
          <p:nvPr/>
        </p:nvSpPr>
        <p:spPr>
          <a:xfrm>
            <a:off x="1922873" y="235869"/>
            <a:ext cx="9084762" cy="684384"/>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Types of Defects in Timber as a Construction Material</a:t>
            </a:r>
            <a:endParaRPr/>
          </a:p>
          <a:p>
            <a:pPr indent="0" lvl="0" marL="0" marR="0" rtl="0" algn="l">
              <a:lnSpc>
                <a:spcPct val="90000"/>
              </a:lnSpc>
              <a:spcBef>
                <a:spcPts val="800"/>
              </a:spcBef>
              <a:spcAft>
                <a:spcPts val="0"/>
              </a:spcAft>
              <a:buClr>
                <a:schemeClr val="dk1"/>
              </a:buClr>
              <a:buSzPts val="3200"/>
              <a:buFont typeface="Century Gothic"/>
              <a:buNone/>
            </a:pPr>
            <a:r>
              <a:t/>
            </a:r>
            <a:endParaRPr b="0" i="0" sz="3200">
              <a:solidFill>
                <a:srgbClr val="002060"/>
              </a:solidFill>
              <a:latin typeface="Roboto"/>
              <a:ea typeface="Roboto"/>
              <a:cs typeface="Roboto"/>
              <a:sym typeface="Roboto"/>
            </a:endParaRPr>
          </a:p>
        </p:txBody>
      </p:sp>
      <p:sp>
        <p:nvSpPr>
          <p:cNvPr id="283" name="Google Shape;283;p8"/>
          <p:cNvSpPr txBox="1"/>
          <p:nvPr/>
        </p:nvSpPr>
        <p:spPr>
          <a:xfrm>
            <a:off x="1550125" y="987475"/>
            <a:ext cx="8038011"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n-US" sz="1800">
                <a:solidFill>
                  <a:srgbClr val="002060"/>
                </a:solidFill>
                <a:latin typeface="Century Gothic"/>
                <a:ea typeface="Century Gothic"/>
                <a:cs typeface="Century Gothic"/>
                <a:sym typeface="Century Gothic"/>
              </a:rPr>
              <a:t>Wood Defects During Sawing</a:t>
            </a:r>
            <a:endParaRPr sz="1800">
              <a:solidFill>
                <a:schemeClr val="dk1"/>
              </a:solidFill>
              <a:latin typeface="Century Gothic"/>
              <a:ea typeface="Century Gothic"/>
              <a:cs typeface="Century Gothic"/>
              <a:sym typeface="Century Gothic"/>
            </a:endParaRPr>
          </a:p>
        </p:txBody>
      </p:sp>
      <p:sp>
        <p:nvSpPr>
          <p:cNvPr id="284" name="Google Shape;284;p8"/>
          <p:cNvSpPr txBox="1"/>
          <p:nvPr/>
        </p:nvSpPr>
        <p:spPr>
          <a:xfrm>
            <a:off x="1356632" y="1512435"/>
            <a:ext cx="3744686"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1. Diagonal Grain Defect in Timber </a:t>
            </a:r>
            <a:endParaRPr sz="1600">
              <a:solidFill>
                <a:schemeClr val="dk1"/>
              </a:solidFill>
              <a:latin typeface="Calibri"/>
              <a:ea typeface="Calibri"/>
              <a:cs typeface="Calibri"/>
              <a:sym typeface="Calibri"/>
            </a:endParaRPr>
          </a:p>
        </p:txBody>
      </p:sp>
      <p:sp>
        <p:nvSpPr>
          <p:cNvPr id="285" name="Google Shape;285;p8"/>
          <p:cNvSpPr txBox="1"/>
          <p:nvPr/>
        </p:nvSpPr>
        <p:spPr>
          <a:xfrm>
            <a:off x="5886243" y="1512435"/>
            <a:ext cx="1811927"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2. Torn Grain </a:t>
            </a:r>
            <a:endParaRPr sz="1600">
              <a:solidFill>
                <a:schemeClr val="dk1"/>
              </a:solidFill>
              <a:latin typeface="Calibri"/>
              <a:ea typeface="Calibri"/>
              <a:cs typeface="Calibri"/>
              <a:sym typeface="Calibri"/>
            </a:endParaRPr>
          </a:p>
        </p:txBody>
      </p:sp>
      <p:sp>
        <p:nvSpPr>
          <p:cNvPr id="286" name="Google Shape;286;p8"/>
          <p:cNvSpPr txBox="1"/>
          <p:nvPr/>
        </p:nvSpPr>
        <p:spPr>
          <a:xfrm>
            <a:off x="9533549" y="1476631"/>
            <a:ext cx="1554481"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3. Chip Mark </a:t>
            </a:r>
            <a:endParaRPr sz="1600">
              <a:solidFill>
                <a:schemeClr val="dk1"/>
              </a:solidFill>
              <a:latin typeface="Calibri"/>
              <a:ea typeface="Calibri"/>
              <a:cs typeface="Calibri"/>
              <a:sym typeface="Calibri"/>
            </a:endParaRPr>
          </a:p>
        </p:txBody>
      </p:sp>
      <p:sp>
        <p:nvSpPr>
          <p:cNvPr id="287" name="Google Shape;287;p8"/>
          <p:cNvSpPr txBox="1"/>
          <p:nvPr/>
        </p:nvSpPr>
        <p:spPr>
          <a:xfrm>
            <a:off x="4206239" y="3742995"/>
            <a:ext cx="1088573"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4. Wane </a:t>
            </a:r>
            <a:endParaRPr sz="1600">
              <a:solidFill>
                <a:schemeClr val="dk1"/>
              </a:solidFill>
              <a:latin typeface="Calibri"/>
              <a:ea typeface="Calibri"/>
              <a:cs typeface="Calibri"/>
              <a:sym typeface="Calibri"/>
            </a:endParaRPr>
          </a:p>
        </p:txBody>
      </p:sp>
      <p:sp>
        <p:nvSpPr>
          <p:cNvPr id="288" name="Google Shape;288;p8"/>
          <p:cNvSpPr txBox="1"/>
          <p:nvPr/>
        </p:nvSpPr>
        <p:spPr>
          <a:xfrm>
            <a:off x="7600246" y="3742995"/>
            <a:ext cx="1933303"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5. Slope of Grain </a:t>
            </a:r>
            <a:endParaRPr sz="1600">
              <a:solidFill>
                <a:schemeClr val="dk1"/>
              </a:solidFill>
              <a:latin typeface="Calibri"/>
              <a:ea typeface="Calibri"/>
              <a:cs typeface="Calibri"/>
              <a:sym typeface="Calibri"/>
            </a:endParaRPr>
          </a:p>
        </p:txBody>
      </p:sp>
      <p:graphicFrame>
        <p:nvGraphicFramePr>
          <p:cNvPr id="289" name="Google Shape;289;p8"/>
          <p:cNvGraphicFramePr/>
          <p:nvPr/>
        </p:nvGraphicFramePr>
        <p:xfrm>
          <a:off x="11007635" y="235869"/>
          <a:ext cx="914400" cy="771525"/>
        </p:xfrm>
        <a:graphic>
          <a:graphicData uri="http://schemas.openxmlformats.org/presentationml/2006/ole">
            <mc:AlternateContent>
              <mc:Choice Requires="v">
                <p:oleObj r:id="rId6" imgH="771525" imgW="914400" progId="Word.Document.12" spid="_x0000_s1">
                  <p:embed/>
                </p:oleObj>
              </mc:Choice>
              <mc:Fallback>
                <p:oleObj r:id="rId7" imgH="771525" imgW="914400" progId="Word.Document.12">
                  <p:embed/>
                  <p:pic>
                    <p:nvPicPr>
                      <p:cNvPr id="289" name="Google Shape;289;p8"/>
                      <p:cNvPicPr preferRelativeResize="0"/>
                      <p:nvPr/>
                    </p:nvPicPr>
                    <p:blipFill rotWithShape="1">
                      <a:blip r:embed="rId8">
                        <a:alphaModFix/>
                      </a:blip>
                      <a:srcRect b="0" l="0" r="0" t="0"/>
                      <a:stretch/>
                    </p:blipFill>
                    <p:spPr>
                      <a:xfrm>
                        <a:off x="11007635" y="235869"/>
                        <a:ext cx="914400" cy="771525"/>
                      </a:xfrm>
                      <a:prstGeom prst="rect">
                        <a:avLst/>
                      </a:prstGeom>
                      <a:noFill/>
                      <a:ln>
                        <a:noFill/>
                      </a:ln>
                    </p:spPr>
                  </p:pic>
                </p:oleObj>
              </mc:Fallback>
            </mc:AlternateContent>
          </a:graphicData>
        </a:graphic>
      </p:graphicFrame>
      <p:pic>
        <p:nvPicPr>
          <p:cNvPr id="290" name="Google Shape;290;p8"/>
          <p:cNvPicPr preferRelativeResize="0"/>
          <p:nvPr/>
        </p:nvPicPr>
        <p:blipFill rotWithShape="1">
          <a:blip r:embed="rId9">
            <a:alphaModFix/>
          </a:blip>
          <a:srcRect b="0" l="0" r="0" t="0"/>
          <a:stretch/>
        </p:blipFill>
        <p:spPr>
          <a:xfrm>
            <a:off x="2133552" y="1921065"/>
            <a:ext cx="1882863" cy="1575158"/>
          </a:xfrm>
          <a:prstGeom prst="rect">
            <a:avLst/>
          </a:prstGeom>
          <a:noFill/>
          <a:ln>
            <a:noFill/>
          </a:ln>
        </p:spPr>
      </p:pic>
      <p:pic>
        <p:nvPicPr>
          <p:cNvPr id="291" name="Google Shape;291;p8"/>
          <p:cNvPicPr preferRelativeResize="0"/>
          <p:nvPr/>
        </p:nvPicPr>
        <p:blipFill rotWithShape="1">
          <a:blip r:embed="rId10">
            <a:alphaModFix/>
          </a:blip>
          <a:srcRect b="0" l="0" r="0" t="0"/>
          <a:stretch/>
        </p:blipFill>
        <p:spPr>
          <a:xfrm>
            <a:off x="5540621" y="2058105"/>
            <a:ext cx="2157549" cy="1406260"/>
          </a:xfrm>
          <a:prstGeom prst="rect">
            <a:avLst/>
          </a:prstGeom>
          <a:noFill/>
          <a:ln>
            <a:noFill/>
          </a:ln>
        </p:spPr>
      </p:pic>
      <p:pic>
        <p:nvPicPr>
          <p:cNvPr id="292" name="Google Shape;292;p8"/>
          <p:cNvPicPr preferRelativeResize="0"/>
          <p:nvPr/>
        </p:nvPicPr>
        <p:blipFill rotWithShape="1">
          <a:blip r:embed="rId11">
            <a:alphaModFix/>
          </a:blip>
          <a:srcRect b="0" l="0" r="0" t="0"/>
          <a:stretch/>
        </p:blipFill>
        <p:spPr>
          <a:xfrm>
            <a:off x="9222376" y="2058105"/>
            <a:ext cx="2093731" cy="1438118"/>
          </a:xfrm>
          <a:prstGeom prst="rect">
            <a:avLst/>
          </a:prstGeom>
          <a:noFill/>
          <a:ln>
            <a:noFill/>
          </a:ln>
        </p:spPr>
      </p:pic>
      <p:pic>
        <p:nvPicPr>
          <p:cNvPr id="293" name="Google Shape;293;p8"/>
          <p:cNvPicPr preferRelativeResize="0"/>
          <p:nvPr/>
        </p:nvPicPr>
        <p:blipFill rotWithShape="1">
          <a:blip r:embed="rId12">
            <a:alphaModFix/>
          </a:blip>
          <a:srcRect b="0" l="0" r="0" t="0"/>
          <a:stretch/>
        </p:blipFill>
        <p:spPr>
          <a:xfrm>
            <a:off x="3742443" y="4242889"/>
            <a:ext cx="2016163" cy="1333475"/>
          </a:xfrm>
          <a:prstGeom prst="rect">
            <a:avLst/>
          </a:prstGeom>
          <a:noFill/>
          <a:ln>
            <a:noFill/>
          </a:ln>
        </p:spPr>
      </p:pic>
      <p:pic>
        <p:nvPicPr>
          <p:cNvPr id="294" name="Google Shape;294;p8"/>
          <p:cNvPicPr preferRelativeResize="0"/>
          <p:nvPr/>
        </p:nvPicPr>
        <p:blipFill rotWithShape="1">
          <a:blip r:embed="rId13">
            <a:alphaModFix/>
          </a:blip>
          <a:srcRect b="0" l="0" r="0" t="0"/>
          <a:stretch/>
        </p:blipFill>
        <p:spPr>
          <a:xfrm>
            <a:off x="7633060" y="4242889"/>
            <a:ext cx="1589316" cy="11533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id="299" name="Google Shape;299;p9"/>
          <p:cNvPicPr preferRelativeResize="0"/>
          <p:nvPr/>
        </p:nvPicPr>
        <p:blipFill rotWithShape="1">
          <a:blip r:embed="rId4">
            <a:alphaModFix/>
          </a:blip>
          <a:srcRect b="0" l="0" r="0" t="0"/>
          <a:stretch/>
        </p:blipFill>
        <p:spPr>
          <a:xfrm>
            <a:off x="609600" y="5937748"/>
            <a:ext cx="3103417" cy="684383"/>
          </a:xfrm>
          <a:prstGeom prst="rect">
            <a:avLst/>
          </a:prstGeom>
          <a:noFill/>
          <a:ln>
            <a:noFill/>
          </a:ln>
        </p:spPr>
      </p:pic>
      <p:pic>
        <p:nvPicPr>
          <p:cNvPr id="300" name="Google Shape;300;p9"/>
          <p:cNvPicPr preferRelativeResize="0"/>
          <p:nvPr/>
        </p:nvPicPr>
        <p:blipFill rotWithShape="1">
          <a:blip r:embed="rId5">
            <a:alphaModFix/>
          </a:blip>
          <a:srcRect b="0" l="0" r="0" t="0"/>
          <a:stretch/>
        </p:blipFill>
        <p:spPr>
          <a:xfrm>
            <a:off x="8159220" y="5735635"/>
            <a:ext cx="3811108" cy="1088611"/>
          </a:xfrm>
          <a:prstGeom prst="rect">
            <a:avLst/>
          </a:prstGeom>
          <a:noFill/>
          <a:ln>
            <a:noFill/>
          </a:ln>
        </p:spPr>
      </p:pic>
      <p:sp>
        <p:nvSpPr>
          <p:cNvPr id="301" name="Google Shape;301;p9"/>
          <p:cNvSpPr txBox="1"/>
          <p:nvPr/>
        </p:nvSpPr>
        <p:spPr>
          <a:xfrm>
            <a:off x="1922873" y="235869"/>
            <a:ext cx="9084762" cy="684384"/>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Types of Defects in Timber as a Construction Material</a:t>
            </a:r>
            <a:endParaRPr/>
          </a:p>
          <a:p>
            <a:pPr indent="0" lvl="0" marL="0" marR="0" rtl="0" algn="l">
              <a:lnSpc>
                <a:spcPct val="90000"/>
              </a:lnSpc>
              <a:spcBef>
                <a:spcPts val="800"/>
              </a:spcBef>
              <a:spcAft>
                <a:spcPts val="0"/>
              </a:spcAft>
              <a:buClr>
                <a:schemeClr val="dk1"/>
              </a:buClr>
              <a:buSzPts val="3200"/>
              <a:buFont typeface="Century Gothic"/>
              <a:buNone/>
            </a:pPr>
            <a:r>
              <a:t/>
            </a:r>
            <a:endParaRPr b="0" i="0" sz="3200">
              <a:solidFill>
                <a:srgbClr val="002060"/>
              </a:solidFill>
              <a:latin typeface="Roboto"/>
              <a:ea typeface="Roboto"/>
              <a:cs typeface="Roboto"/>
              <a:sym typeface="Roboto"/>
            </a:endParaRPr>
          </a:p>
        </p:txBody>
      </p:sp>
      <p:sp>
        <p:nvSpPr>
          <p:cNvPr id="302" name="Google Shape;302;p9"/>
          <p:cNvSpPr txBox="1"/>
          <p:nvPr/>
        </p:nvSpPr>
        <p:spPr>
          <a:xfrm>
            <a:off x="1506582" y="1027099"/>
            <a:ext cx="7924801" cy="365869"/>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n-US" sz="1800">
                <a:solidFill>
                  <a:srgbClr val="002060"/>
                </a:solidFill>
                <a:latin typeface="Century Gothic"/>
                <a:ea typeface="Century Gothic"/>
                <a:cs typeface="Century Gothic"/>
                <a:sym typeface="Century Gothic"/>
              </a:rPr>
              <a:t>Defects in timber due to Insects</a:t>
            </a:r>
            <a:endParaRPr sz="1800">
              <a:solidFill>
                <a:schemeClr val="dk1"/>
              </a:solidFill>
              <a:latin typeface="Century Gothic"/>
              <a:ea typeface="Century Gothic"/>
              <a:cs typeface="Century Gothic"/>
              <a:sym typeface="Century Gothic"/>
            </a:endParaRPr>
          </a:p>
        </p:txBody>
      </p:sp>
      <p:sp>
        <p:nvSpPr>
          <p:cNvPr id="303" name="Google Shape;303;p9"/>
          <p:cNvSpPr txBox="1"/>
          <p:nvPr/>
        </p:nvSpPr>
        <p:spPr>
          <a:xfrm>
            <a:off x="1400175" y="1973989"/>
            <a:ext cx="3744686"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1. Termites in Timber </a:t>
            </a:r>
            <a:endParaRPr sz="1600">
              <a:solidFill>
                <a:schemeClr val="dk1"/>
              </a:solidFill>
              <a:latin typeface="Calibri"/>
              <a:ea typeface="Calibri"/>
              <a:cs typeface="Calibri"/>
              <a:sym typeface="Calibri"/>
            </a:endParaRPr>
          </a:p>
        </p:txBody>
      </p:sp>
      <p:sp>
        <p:nvSpPr>
          <p:cNvPr id="304" name="Google Shape;304;p9"/>
          <p:cNvSpPr txBox="1"/>
          <p:nvPr/>
        </p:nvSpPr>
        <p:spPr>
          <a:xfrm>
            <a:off x="5038590" y="1973989"/>
            <a:ext cx="2114820"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2. Beetles in Timber </a:t>
            </a:r>
            <a:endParaRPr sz="1600">
              <a:solidFill>
                <a:schemeClr val="dk1"/>
              </a:solidFill>
              <a:latin typeface="Calibri"/>
              <a:ea typeface="Calibri"/>
              <a:cs typeface="Calibri"/>
              <a:sym typeface="Calibri"/>
            </a:endParaRPr>
          </a:p>
        </p:txBody>
      </p:sp>
      <p:sp>
        <p:nvSpPr>
          <p:cNvPr id="305" name="Google Shape;305;p9"/>
          <p:cNvSpPr txBox="1"/>
          <p:nvPr/>
        </p:nvSpPr>
        <p:spPr>
          <a:xfrm>
            <a:off x="8240328" y="1973989"/>
            <a:ext cx="3159193"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1800">
                <a:solidFill>
                  <a:srgbClr val="C00000"/>
                </a:solidFill>
                <a:latin typeface="Calibri"/>
                <a:ea typeface="Calibri"/>
                <a:cs typeface="Calibri"/>
                <a:sym typeface="Calibri"/>
              </a:rPr>
              <a:t>3. Marine Borers in Timber </a:t>
            </a:r>
            <a:endParaRPr sz="1600">
              <a:solidFill>
                <a:schemeClr val="dk1"/>
              </a:solidFill>
              <a:latin typeface="Calibri"/>
              <a:ea typeface="Calibri"/>
              <a:cs typeface="Calibri"/>
              <a:sym typeface="Calibri"/>
            </a:endParaRPr>
          </a:p>
        </p:txBody>
      </p:sp>
      <p:graphicFrame>
        <p:nvGraphicFramePr>
          <p:cNvPr id="306" name="Google Shape;306;p9"/>
          <p:cNvGraphicFramePr/>
          <p:nvPr/>
        </p:nvGraphicFramePr>
        <p:xfrm>
          <a:off x="11007635" y="235869"/>
          <a:ext cx="914400" cy="771525"/>
        </p:xfrm>
        <a:graphic>
          <a:graphicData uri="http://schemas.openxmlformats.org/presentationml/2006/ole">
            <mc:AlternateContent>
              <mc:Choice Requires="v">
                <p:oleObj r:id="rId6" imgH="771525" imgW="914400" progId="Word.Document.12" spid="_x0000_s1">
                  <p:embed/>
                </p:oleObj>
              </mc:Choice>
              <mc:Fallback>
                <p:oleObj r:id="rId7" imgH="771525" imgW="914400" progId="Word.Document.12">
                  <p:embed/>
                  <p:pic>
                    <p:nvPicPr>
                      <p:cNvPr id="306" name="Google Shape;306;p9"/>
                      <p:cNvPicPr preferRelativeResize="0"/>
                      <p:nvPr/>
                    </p:nvPicPr>
                    <p:blipFill rotWithShape="1">
                      <a:blip r:embed="rId8">
                        <a:alphaModFix/>
                      </a:blip>
                      <a:srcRect b="0" l="0" r="0" t="0"/>
                      <a:stretch/>
                    </p:blipFill>
                    <p:spPr>
                      <a:xfrm>
                        <a:off x="11007635" y="235869"/>
                        <a:ext cx="914400" cy="771525"/>
                      </a:xfrm>
                      <a:prstGeom prst="rect">
                        <a:avLst/>
                      </a:prstGeom>
                      <a:noFill/>
                      <a:ln>
                        <a:noFill/>
                      </a:ln>
                    </p:spPr>
                  </p:pic>
                </p:oleObj>
              </mc:Fallback>
            </mc:AlternateContent>
          </a:graphicData>
        </a:graphic>
      </p:graphicFrame>
      <p:pic>
        <p:nvPicPr>
          <p:cNvPr id="307" name="Google Shape;307;p9"/>
          <p:cNvPicPr preferRelativeResize="0"/>
          <p:nvPr/>
        </p:nvPicPr>
        <p:blipFill rotWithShape="1">
          <a:blip r:embed="rId9">
            <a:alphaModFix/>
          </a:blip>
          <a:srcRect b="0" l="0" r="0" t="0"/>
          <a:stretch/>
        </p:blipFill>
        <p:spPr>
          <a:xfrm>
            <a:off x="1247231" y="2729999"/>
            <a:ext cx="2621254" cy="1398002"/>
          </a:xfrm>
          <a:prstGeom prst="rect">
            <a:avLst/>
          </a:prstGeom>
          <a:noFill/>
          <a:ln>
            <a:noFill/>
          </a:ln>
        </p:spPr>
      </p:pic>
      <p:pic>
        <p:nvPicPr>
          <p:cNvPr id="308" name="Google Shape;308;p9"/>
          <p:cNvPicPr preferRelativeResize="0"/>
          <p:nvPr/>
        </p:nvPicPr>
        <p:blipFill rotWithShape="1">
          <a:blip r:embed="rId10">
            <a:alphaModFix/>
          </a:blip>
          <a:srcRect b="0" l="0" r="0" t="0"/>
          <a:stretch/>
        </p:blipFill>
        <p:spPr>
          <a:xfrm>
            <a:off x="4785373" y="2729999"/>
            <a:ext cx="2621254" cy="1459649"/>
          </a:xfrm>
          <a:prstGeom prst="rect">
            <a:avLst/>
          </a:prstGeom>
          <a:noFill/>
          <a:ln>
            <a:noFill/>
          </a:ln>
        </p:spPr>
      </p:pic>
      <p:pic>
        <p:nvPicPr>
          <p:cNvPr id="309" name="Google Shape;309;p9"/>
          <p:cNvPicPr preferRelativeResize="0"/>
          <p:nvPr/>
        </p:nvPicPr>
        <p:blipFill rotWithShape="1">
          <a:blip r:embed="rId11">
            <a:alphaModFix/>
          </a:blip>
          <a:srcRect b="0" l="0" r="0" t="0"/>
          <a:stretch/>
        </p:blipFill>
        <p:spPr>
          <a:xfrm>
            <a:off x="8603358" y="2729999"/>
            <a:ext cx="2238814" cy="150891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10"/>
          <p:cNvPicPr preferRelativeResize="0"/>
          <p:nvPr/>
        </p:nvPicPr>
        <p:blipFill rotWithShape="1">
          <a:blip r:embed="rId4">
            <a:alphaModFix/>
          </a:blip>
          <a:srcRect b="0" l="0" r="0" t="0"/>
          <a:stretch/>
        </p:blipFill>
        <p:spPr>
          <a:xfrm>
            <a:off x="609600" y="5937748"/>
            <a:ext cx="3103417" cy="684383"/>
          </a:xfrm>
          <a:prstGeom prst="rect">
            <a:avLst/>
          </a:prstGeom>
          <a:noFill/>
          <a:ln>
            <a:noFill/>
          </a:ln>
        </p:spPr>
      </p:pic>
      <p:pic>
        <p:nvPicPr>
          <p:cNvPr id="315" name="Google Shape;315;p10"/>
          <p:cNvPicPr preferRelativeResize="0"/>
          <p:nvPr/>
        </p:nvPicPr>
        <p:blipFill rotWithShape="1">
          <a:blip r:embed="rId5">
            <a:alphaModFix/>
          </a:blip>
          <a:srcRect b="0" l="0" r="0" t="0"/>
          <a:stretch/>
        </p:blipFill>
        <p:spPr>
          <a:xfrm>
            <a:off x="8159220" y="5735635"/>
            <a:ext cx="3811108" cy="1088611"/>
          </a:xfrm>
          <a:prstGeom prst="rect">
            <a:avLst/>
          </a:prstGeom>
          <a:noFill/>
          <a:ln>
            <a:noFill/>
          </a:ln>
        </p:spPr>
      </p:pic>
      <p:sp>
        <p:nvSpPr>
          <p:cNvPr id="316" name="Google Shape;316;p10"/>
          <p:cNvSpPr txBox="1"/>
          <p:nvPr/>
        </p:nvSpPr>
        <p:spPr>
          <a:xfrm>
            <a:off x="4677610" y="576368"/>
            <a:ext cx="3752287" cy="512204"/>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90000"/>
              </a:lnSpc>
              <a:spcBef>
                <a:spcPts val="0"/>
              </a:spcBef>
              <a:spcAft>
                <a:spcPts val="0"/>
              </a:spcAft>
              <a:buClr>
                <a:srgbClr val="002060"/>
              </a:buClr>
              <a:buSzPts val="3200"/>
              <a:buFont typeface="Calibri"/>
              <a:buNone/>
            </a:pPr>
            <a:r>
              <a:rPr lang="en-US" sz="3200">
                <a:solidFill>
                  <a:srgbClr val="002060"/>
                </a:solidFill>
                <a:latin typeface="Calibri"/>
                <a:ea typeface="Calibri"/>
                <a:cs typeface="Calibri"/>
                <a:sym typeface="Calibri"/>
              </a:rPr>
              <a:t>Wood protection</a:t>
            </a:r>
            <a:endParaRPr i="0" sz="3200">
              <a:solidFill>
                <a:srgbClr val="002060"/>
              </a:solidFill>
              <a:latin typeface="Calibri"/>
              <a:ea typeface="Calibri"/>
              <a:cs typeface="Calibri"/>
              <a:sym typeface="Calibri"/>
            </a:endParaRPr>
          </a:p>
        </p:txBody>
      </p:sp>
      <p:graphicFrame>
        <p:nvGraphicFramePr>
          <p:cNvPr id="317" name="Google Shape;317;p10"/>
          <p:cNvGraphicFramePr/>
          <p:nvPr/>
        </p:nvGraphicFramePr>
        <p:xfrm>
          <a:off x="8260080" y="576368"/>
          <a:ext cx="914400" cy="771525"/>
        </p:xfrm>
        <a:graphic>
          <a:graphicData uri="http://schemas.openxmlformats.org/presentationml/2006/ole">
            <mc:AlternateContent>
              <mc:Choice Requires="v">
                <p:oleObj r:id="rId6" imgH="771525" imgW="914400" progId="Word.Document.12" spid="_x0000_s1">
                  <p:embed/>
                </p:oleObj>
              </mc:Choice>
              <mc:Fallback>
                <p:oleObj r:id="rId7" imgH="771525" imgW="914400" progId="Word.Document.12">
                  <p:embed/>
                  <p:pic>
                    <p:nvPicPr>
                      <p:cNvPr id="317" name="Google Shape;317;p10"/>
                      <p:cNvPicPr preferRelativeResize="0"/>
                      <p:nvPr/>
                    </p:nvPicPr>
                    <p:blipFill rotWithShape="1">
                      <a:blip r:embed="rId8">
                        <a:alphaModFix/>
                      </a:blip>
                      <a:srcRect b="0" l="0" r="0" t="0"/>
                      <a:stretch/>
                    </p:blipFill>
                    <p:spPr>
                      <a:xfrm>
                        <a:off x="8260080" y="576368"/>
                        <a:ext cx="914400" cy="771525"/>
                      </a:xfrm>
                      <a:prstGeom prst="rect">
                        <a:avLst/>
                      </a:prstGeom>
                      <a:noFill/>
                      <a:ln>
                        <a:noFill/>
                      </a:ln>
                    </p:spPr>
                  </p:pic>
                </p:oleObj>
              </mc:Fallback>
            </mc:AlternateContent>
          </a:graphicData>
        </a:graphic>
      </p:graphicFrame>
      <p:pic>
        <p:nvPicPr>
          <p:cNvPr id="318" name="Google Shape;318;p10"/>
          <p:cNvPicPr preferRelativeResize="0"/>
          <p:nvPr/>
        </p:nvPicPr>
        <p:blipFill rotWithShape="1">
          <a:blip r:embed="rId9">
            <a:alphaModFix/>
          </a:blip>
          <a:srcRect b="0" l="0" r="0" t="0"/>
          <a:stretch/>
        </p:blipFill>
        <p:spPr>
          <a:xfrm>
            <a:off x="8717280" y="1596252"/>
            <a:ext cx="2976204" cy="3526155"/>
          </a:xfrm>
          <a:prstGeom prst="rect">
            <a:avLst/>
          </a:prstGeom>
          <a:noFill/>
          <a:ln>
            <a:noFill/>
          </a:ln>
        </p:spPr>
      </p:pic>
      <p:pic>
        <p:nvPicPr>
          <p:cNvPr id="319" name="Google Shape;319;p10"/>
          <p:cNvPicPr preferRelativeResize="0"/>
          <p:nvPr/>
        </p:nvPicPr>
        <p:blipFill rotWithShape="1">
          <a:blip r:embed="rId10">
            <a:alphaModFix/>
          </a:blip>
          <a:srcRect b="0" l="0" r="0" t="0"/>
          <a:stretch/>
        </p:blipFill>
        <p:spPr>
          <a:xfrm>
            <a:off x="688384" y="1596253"/>
            <a:ext cx="3059602" cy="3526155"/>
          </a:xfrm>
          <a:prstGeom prst="rect">
            <a:avLst/>
          </a:prstGeom>
          <a:noFill/>
          <a:ln>
            <a:noFill/>
          </a:ln>
        </p:spPr>
      </p:pic>
      <p:pic>
        <p:nvPicPr>
          <p:cNvPr id="320" name="Google Shape;320;p10"/>
          <p:cNvPicPr preferRelativeResize="0"/>
          <p:nvPr/>
        </p:nvPicPr>
        <p:blipFill rotWithShape="1">
          <a:blip r:embed="rId11">
            <a:alphaModFix/>
          </a:blip>
          <a:srcRect b="0" l="0" r="0" t="0"/>
          <a:stretch/>
        </p:blipFill>
        <p:spPr>
          <a:xfrm>
            <a:off x="4157944" y="2474299"/>
            <a:ext cx="4149378" cy="187560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id="325" name="Google Shape;325;p11"/>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326" name="Google Shape;326;p11"/>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327" name="Google Shape;327;p11"/>
          <p:cNvSpPr txBox="1"/>
          <p:nvPr/>
        </p:nvSpPr>
        <p:spPr>
          <a:xfrm>
            <a:off x="2081067" y="253728"/>
            <a:ext cx="7776900" cy="7140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2060"/>
              </a:buClr>
              <a:buSzPts val="3600"/>
              <a:buFont typeface="Roboto"/>
              <a:buNone/>
            </a:pPr>
            <a:r>
              <a:rPr i="0" lang="en-US" sz="3600">
                <a:solidFill>
                  <a:srgbClr val="002060"/>
                </a:solidFill>
                <a:latin typeface="Roboto"/>
                <a:ea typeface="Roboto"/>
                <a:cs typeface="Roboto"/>
                <a:sym typeface="Roboto"/>
              </a:rPr>
              <a:t>Construction products made of wood</a:t>
            </a:r>
            <a:endParaRPr sz="3600">
              <a:solidFill>
                <a:srgbClr val="002060"/>
              </a:solidFill>
              <a:latin typeface="Calibri"/>
              <a:ea typeface="Calibri"/>
              <a:cs typeface="Calibri"/>
              <a:sym typeface="Calibri"/>
            </a:endParaRPr>
          </a:p>
        </p:txBody>
      </p:sp>
      <p:pic>
        <p:nvPicPr>
          <p:cNvPr descr="Drvena građa, brodski pod, poluoblica - Daske, fosne i grede - OLX.ba" id="328" name="Google Shape;328;p11"/>
          <p:cNvPicPr preferRelativeResize="0"/>
          <p:nvPr/>
        </p:nvPicPr>
        <p:blipFill rotWithShape="1">
          <a:blip r:embed="rId5">
            <a:alphaModFix/>
          </a:blip>
          <a:srcRect b="0" l="0" r="0" t="0"/>
          <a:stretch/>
        </p:blipFill>
        <p:spPr>
          <a:xfrm>
            <a:off x="3713017" y="2373158"/>
            <a:ext cx="1980582" cy="2378528"/>
          </a:xfrm>
          <a:prstGeom prst="rect">
            <a:avLst/>
          </a:prstGeom>
          <a:noFill/>
          <a:ln>
            <a:noFill/>
          </a:ln>
        </p:spPr>
      </p:pic>
      <p:pic>
        <p:nvPicPr>
          <p:cNvPr id="329" name="Google Shape;329;p11"/>
          <p:cNvPicPr preferRelativeResize="0"/>
          <p:nvPr/>
        </p:nvPicPr>
        <p:blipFill rotWithShape="1">
          <a:blip r:embed="rId6">
            <a:alphaModFix/>
          </a:blip>
          <a:srcRect b="0" l="0" r="0" t="0"/>
          <a:stretch/>
        </p:blipFill>
        <p:spPr>
          <a:xfrm>
            <a:off x="472455" y="2373158"/>
            <a:ext cx="2580726" cy="1876561"/>
          </a:xfrm>
          <a:prstGeom prst="rect">
            <a:avLst/>
          </a:prstGeom>
          <a:noFill/>
          <a:ln>
            <a:noFill/>
          </a:ln>
        </p:spPr>
      </p:pic>
      <p:pic>
        <p:nvPicPr>
          <p:cNvPr id="330" name="Google Shape;330;p11"/>
          <p:cNvPicPr preferRelativeResize="0"/>
          <p:nvPr/>
        </p:nvPicPr>
        <p:blipFill rotWithShape="1">
          <a:blip r:embed="rId7">
            <a:alphaModFix/>
          </a:blip>
          <a:srcRect b="0" l="0" r="0" t="0"/>
          <a:stretch/>
        </p:blipFill>
        <p:spPr>
          <a:xfrm>
            <a:off x="6353436" y="2373158"/>
            <a:ext cx="2199298" cy="2378528"/>
          </a:xfrm>
          <a:prstGeom prst="rect">
            <a:avLst/>
          </a:prstGeom>
          <a:noFill/>
          <a:ln>
            <a:noFill/>
          </a:ln>
        </p:spPr>
      </p:pic>
      <p:pic>
        <p:nvPicPr>
          <p:cNvPr id="331" name="Google Shape;331;p11"/>
          <p:cNvPicPr preferRelativeResize="0"/>
          <p:nvPr/>
        </p:nvPicPr>
        <p:blipFill rotWithShape="1">
          <a:blip r:embed="rId8">
            <a:alphaModFix/>
          </a:blip>
          <a:srcRect b="0" l="0" r="0" t="0"/>
          <a:stretch/>
        </p:blipFill>
        <p:spPr>
          <a:xfrm>
            <a:off x="9212571" y="2373158"/>
            <a:ext cx="2030195" cy="2378528"/>
          </a:xfrm>
          <a:prstGeom prst="rect">
            <a:avLst/>
          </a:prstGeom>
          <a:noFill/>
          <a:ln>
            <a:noFill/>
          </a:ln>
        </p:spPr>
      </p:pic>
      <p:sp>
        <p:nvSpPr>
          <p:cNvPr id="332" name="Google Shape;332;p11"/>
          <p:cNvSpPr txBox="1"/>
          <p:nvPr/>
        </p:nvSpPr>
        <p:spPr>
          <a:xfrm>
            <a:off x="870857" y="1737572"/>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1. </a:t>
            </a:r>
            <a:r>
              <a:rPr b="1" lang="en-US" sz="1800">
                <a:solidFill>
                  <a:srgbClr val="FF0000"/>
                </a:solidFill>
                <a:latin typeface="Calibri"/>
                <a:ea typeface="Calibri"/>
                <a:cs typeface="Calibri"/>
                <a:sym typeface="Calibri"/>
              </a:rPr>
              <a:t>Round timber</a:t>
            </a:r>
            <a:endParaRPr b="1" sz="1800">
              <a:solidFill>
                <a:srgbClr val="FF0000"/>
              </a:solidFill>
              <a:latin typeface="Calibri"/>
              <a:ea typeface="Calibri"/>
              <a:cs typeface="Calibri"/>
              <a:sym typeface="Calibri"/>
            </a:endParaRPr>
          </a:p>
        </p:txBody>
      </p:sp>
      <p:sp>
        <p:nvSpPr>
          <p:cNvPr id="333" name="Google Shape;333;p11"/>
          <p:cNvSpPr txBox="1"/>
          <p:nvPr/>
        </p:nvSpPr>
        <p:spPr>
          <a:xfrm>
            <a:off x="3702864" y="1737572"/>
            <a:ext cx="1990800" cy="650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2. </a:t>
            </a:r>
            <a:r>
              <a:rPr b="1" lang="en-US" sz="1800">
                <a:solidFill>
                  <a:srgbClr val="FF0000"/>
                </a:solidFill>
                <a:latin typeface="Calibri"/>
                <a:ea typeface="Calibri"/>
                <a:cs typeface="Calibri"/>
                <a:sym typeface="Calibri"/>
              </a:rPr>
              <a:t>Semi-round timber</a:t>
            </a:r>
            <a:endParaRPr b="1" sz="1800">
              <a:solidFill>
                <a:srgbClr val="FF0000"/>
              </a:solidFill>
              <a:latin typeface="Calibri"/>
              <a:ea typeface="Calibri"/>
              <a:cs typeface="Calibri"/>
              <a:sym typeface="Calibri"/>
            </a:endParaRPr>
          </a:p>
        </p:txBody>
      </p:sp>
      <p:sp>
        <p:nvSpPr>
          <p:cNvPr id="334" name="Google Shape;334;p11"/>
          <p:cNvSpPr txBox="1"/>
          <p:nvPr/>
        </p:nvSpPr>
        <p:spPr>
          <a:xfrm>
            <a:off x="6353436" y="1737572"/>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3. </a:t>
            </a:r>
            <a:r>
              <a:rPr b="1" lang="en-US" sz="1800">
                <a:solidFill>
                  <a:srgbClr val="FF0000"/>
                </a:solidFill>
                <a:latin typeface="Calibri"/>
                <a:ea typeface="Calibri"/>
                <a:cs typeface="Calibri"/>
                <a:sym typeface="Calibri"/>
              </a:rPr>
              <a:t>Hand-cut timber</a:t>
            </a:r>
            <a:endParaRPr b="1" sz="1800">
              <a:solidFill>
                <a:srgbClr val="FF0000"/>
              </a:solidFill>
              <a:latin typeface="Calibri"/>
              <a:ea typeface="Calibri"/>
              <a:cs typeface="Calibri"/>
              <a:sym typeface="Calibri"/>
            </a:endParaRPr>
          </a:p>
        </p:txBody>
      </p:sp>
      <p:sp>
        <p:nvSpPr>
          <p:cNvPr id="335" name="Google Shape;335;p11"/>
          <p:cNvSpPr txBox="1"/>
          <p:nvPr/>
        </p:nvSpPr>
        <p:spPr>
          <a:xfrm>
            <a:off x="9330408" y="1737572"/>
            <a:ext cx="1990800" cy="650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4.</a:t>
            </a:r>
            <a:r>
              <a:rPr b="1" lang="en-US" sz="1800">
                <a:solidFill>
                  <a:srgbClr val="FF0000"/>
                </a:solidFill>
                <a:latin typeface="Calibri"/>
                <a:ea typeface="Calibri"/>
                <a:cs typeface="Calibri"/>
                <a:sym typeface="Calibri"/>
              </a:rPr>
              <a:t>Plain-sawn timber</a:t>
            </a:r>
            <a:endParaRPr b="1" sz="1800">
              <a:solidFill>
                <a:srgbClr val="FF0000"/>
              </a:solidFill>
              <a:latin typeface="Calibri"/>
              <a:ea typeface="Calibri"/>
              <a:cs typeface="Calibri"/>
              <a:sym typeface="Calibri"/>
            </a:endParaRPr>
          </a:p>
        </p:txBody>
      </p:sp>
      <p:sp>
        <p:nvSpPr>
          <p:cNvPr id="336" name="Google Shape;336;p11"/>
          <p:cNvSpPr txBox="1"/>
          <p:nvPr/>
        </p:nvSpPr>
        <p:spPr>
          <a:xfrm>
            <a:off x="870857" y="988113"/>
            <a:ext cx="2832000" cy="3906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2060"/>
              </a:buClr>
              <a:buSzPts val="1800"/>
              <a:buFont typeface="Century Gothic"/>
              <a:buNone/>
            </a:pPr>
            <a:r>
              <a:rPr lang="en-US" sz="1800">
                <a:solidFill>
                  <a:srgbClr val="002060"/>
                </a:solidFill>
                <a:latin typeface="Century Gothic"/>
                <a:ea typeface="Century Gothic"/>
                <a:cs typeface="Century Gothic"/>
                <a:sym typeface="Century Gothic"/>
              </a:rPr>
              <a:t>Timber</a:t>
            </a:r>
            <a:endParaRPr sz="1800">
              <a:solidFill>
                <a:schemeClr val="dk1"/>
              </a:solidFill>
              <a:latin typeface="Century Gothic"/>
              <a:ea typeface="Century Gothic"/>
              <a:cs typeface="Century Gothic"/>
              <a:sym typeface="Century Gothic"/>
            </a:endParaRPr>
          </a:p>
        </p:txBody>
      </p:sp>
      <p:pic>
        <p:nvPicPr>
          <p:cNvPr id="337" name="Google Shape;337;p11"/>
          <p:cNvPicPr preferRelativeResize="0"/>
          <p:nvPr/>
        </p:nvPicPr>
        <p:blipFill rotWithShape="1">
          <a:blip r:embed="rId9">
            <a:alphaModFix/>
          </a:blip>
          <a:srcRect b="0" l="0" r="0" t="0"/>
          <a:stretch/>
        </p:blipFill>
        <p:spPr>
          <a:xfrm>
            <a:off x="10227668" y="367860"/>
            <a:ext cx="914400" cy="771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12"/>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343" name="Google Shape;343;p12"/>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344" name="Google Shape;344;p12"/>
          <p:cNvSpPr txBox="1"/>
          <p:nvPr/>
        </p:nvSpPr>
        <p:spPr>
          <a:xfrm>
            <a:off x="2081067" y="253728"/>
            <a:ext cx="7776900" cy="7140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2060"/>
              </a:buClr>
              <a:buSzPts val="3600"/>
              <a:buFont typeface="Roboto"/>
              <a:buNone/>
            </a:pPr>
            <a:r>
              <a:rPr i="0" lang="en-US" sz="3600">
                <a:solidFill>
                  <a:srgbClr val="002060"/>
                </a:solidFill>
                <a:latin typeface="Roboto"/>
                <a:ea typeface="Roboto"/>
                <a:cs typeface="Roboto"/>
                <a:sym typeface="Roboto"/>
              </a:rPr>
              <a:t>Construction products made of wood</a:t>
            </a:r>
            <a:endParaRPr sz="3600">
              <a:solidFill>
                <a:srgbClr val="002060"/>
              </a:solidFill>
              <a:latin typeface="Calibri"/>
              <a:ea typeface="Calibri"/>
              <a:cs typeface="Calibri"/>
              <a:sym typeface="Calibri"/>
            </a:endParaRPr>
          </a:p>
        </p:txBody>
      </p:sp>
      <p:sp>
        <p:nvSpPr>
          <p:cNvPr id="345" name="Google Shape;345;p12"/>
          <p:cNvSpPr txBox="1"/>
          <p:nvPr/>
        </p:nvSpPr>
        <p:spPr>
          <a:xfrm>
            <a:off x="1909974" y="1384394"/>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1. </a:t>
            </a:r>
            <a:r>
              <a:rPr b="1" lang="en-US" sz="1800">
                <a:solidFill>
                  <a:srgbClr val="FF0000"/>
                </a:solidFill>
                <a:latin typeface="Calibri"/>
                <a:ea typeface="Calibri"/>
                <a:cs typeface="Calibri"/>
                <a:sym typeface="Calibri"/>
              </a:rPr>
              <a:t>Matched floor</a:t>
            </a:r>
            <a:endParaRPr b="1" sz="1800">
              <a:solidFill>
                <a:srgbClr val="FF0000"/>
              </a:solidFill>
              <a:latin typeface="Calibri"/>
              <a:ea typeface="Calibri"/>
              <a:cs typeface="Calibri"/>
              <a:sym typeface="Calibri"/>
            </a:endParaRPr>
          </a:p>
        </p:txBody>
      </p:sp>
      <p:sp>
        <p:nvSpPr>
          <p:cNvPr id="346" name="Google Shape;346;p12"/>
          <p:cNvSpPr txBox="1"/>
          <p:nvPr/>
        </p:nvSpPr>
        <p:spPr>
          <a:xfrm>
            <a:off x="5301134" y="1384394"/>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2. Par</a:t>
            </a:r>
            <a:r>
              <a:rPr b="1" lang="en-US" sz="1800">
                <a:solidFill>
                  <a:srgbClr val="FF0000"/>
                </a:solidFill>
                <a:latin typeface="Calibri"/>
                <a:ea typeface="Calibri"/>
                <a:cs typeface="Calibri"/>
                <a:sym typeface="Calibri"/>
              </a:rPr>
              <a:t>quet</a:t>
            </a:r>
            <a:endParaRPr b="1" sz="1800">
              <a:solidFill>
                <a:srgbClr val="FF0000"/>
              </a:solidFill>
              <a:latin typeface="Calibri"/>
              <a:ea typeface="Calibri"/>
              <a:cs typeface="Calibri"/>
              <a:sym typeface="Calibri"/>
            </a:endParaRPr>
          </a:p>
        </p:txBody>
      </p:sp>
      <p:sp>
        <p:nvSpPr>
          <p:cNvPr id="347" name="Google Shape;347;p12"/>
          <p:cNvSpPr txBox="1"/>
          <p:nvPr/>
        </p:nvSpPr>
        <p:spPr>
          <a:xfrm>
            <a:off x="8186333" y="1385911"/>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3. Mo</a:t>
            </a:r>
            <a:r>
              <a:rPr b="1" lang="en-US" sz="1800">
                <a:solidFill>
                  <a:srgbClr val="FF0000"/>
                </a:solidFill>
                <a:latin typeface="Calibri"/>
                <a:ea typeface="Calibri"/>
                <a:cs typeface="Calibri"/>
                <a:sym typeface="Calibri"/>
              </a:rPr>
              <a:t>saic </a:t>
            </a:r>
            <a:r>
              <a:rPr b="1" i="0" lang="en-US" sz="1800">
                <a:solidFill>
                  <a:srgbClr val="FF0000"/>
                </a:solidFill>
                <a:latin typeface="Calibri"/>
                <a:ea typeface="Calibri"/>
                <a:cs typeface="Calibri"/>
                <a:sym typeface="Calibri"/>
              </a:rPr>
              <a:t>par</a:t>
            </a:r>
            <a:r>
              <a:rPr b="1" lang="en-US" sz="1800">
                <a:solidFill>
                  <a:srgbClr val="FF0000"/>
                </a:solidFill>
                <a:latin typeface="Calibri"/>
                <a:ea typeface="Calibri"/>
                <a:cs typeface="Calibri"/>
                <a:sym typeface="Calibri"/>
              </a:rPr>
              <a:t>que</a:t>
            </a:r>
            <a:r>
              <a:rPr b="1" i="0" lang="en-US" sz="1800">
                <a:solidFill>
                  <a:srgbClr val="FF0000"/>
                </a:solidFill>
                <a:latin typeface="Calibri"/>
                <a:ea typeface="Calibri"/>
                <a:cs typeface="Calibri"/>
                <a:sym typeface="Calibri"/>
              </a:rPr>
              <a:t>t</a:t>
            </a:r>
            <a:endParaRPr b="1" sz="1800">
              <a:solidFill>
                <a:srgbClr val="FF0000"/>
              </a:solidFill>
              <a:latin typeface="Calibri"/>
              <a:ea typeface="Calibri"/>
              <a:cs typeface="Calibri"/>
              <a:sym typeface="Calibri"/>
            </a:endParaRPr>
          </a:p>
        </p:txBody>
      </p:sp>
      <p:sp>
        <p:nvSpPr>
          <p:cNvPr id="348" name="Google Shape;348;p12"/>
          <p:cNvSpPr txBox="1"/>
          <p:nvPr/>
        </p:nvSpPr>
        <p:spPr>
          <a:xfrm>
            <a:off x="1970258" y="3822074"/>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4. </a:t>
            </a:r>
            <a:r>
              <a:rPr b="1" lang="en-US" sz="1800">
                <a:solidFill>
                  <a:srgbClr val="FF0000"/>
                </a:solidFill>
                <a:latin typeface="Calibri"/>
                <a:ea typeface="Calibri"/>
                <a:cs typeface="Calibri"/>
                <a:sym typeface="Calibri"/>
              </a:rPr>
              <a:t>Matchboarding</a:t>
            </a:r>
            <a:endParaRPr b="1" sz="1800">
              <a:solidFill>
                <a:srgbClr val="FF0000"/>
              </a:solidFill>
              <a:latin typeface="Calibri"/>
              <a:ea typeface="Calibri"/>
              <a:cs typeface="Calibri"/>
              <a:sym typeface="Calibri"/>
            </a:endParaRPr>
          </a:p>
        </p:txBody>
      </p:sp>
      <p:sp>
        <p:nvSpPr>
          <p:cNvPr id="349" name="Google Shape;349;p12"/>
          <p:cNvSpPr txBox="1"/>
          <p:nvPr/>
        </p:nvSpPr>
        <p:spPr>
          <a:xfrm>
            <a:off x="870857" y="988113"/>
            <a:ext cx="3439800" cy="3906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2060"/>
              </a:buClr>
              <a:buSzPts val="1800"/>
              <a:buFont typeface="Century Gothic"/>
              <a:buNone/>
            </a:pPr>
            <a:r>
              <a:rPr lang="en-US" sz="1800">
                <a:solidFill>
                  <a:srgbClr val="002060"/>
                </a:solidFill>
                <a:latin typeface="Century Gothic"/>
                <a:ea typeface="Century Gothic"/>
                <a:cs typeface="Century Gothic"/>
                <a:sym typeface="Century Gothic"/>
              </a:rPr>
              <a:t>Construction elements</a:t>
            </a:r>
            <a:endParaRPr sz="1800">
              <a:solidFill>
                <a:schemeClr val="dk1"/>
              </a:solidFill>
              <a:latin typeface="Century Gothic"/>
              <a:ea typeface="Century Gothic"/>
              <a:cs typeface="Century Gothic"/>
              <a:sym typeface="Century Gothic"/>
            </a:endParaRPr>
          </a:p>
        </p:txBody>
      </p:sp>
      <p:sp>
        <p:nvSpPr>
          <p:cNvPr id="350" name="Google Shape;350;p12"/>
          <p:cNvSpPr txBox="1"/>
          <p:nvPr/>
        </p:nvSpPr>
        <p:spPr>
          <a:xfrm>
            <a:off x="4885588" y="3822074"/>
            <a:ext cx="24207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5. Profil</a:t>
            </a:r>
            <a:r>
              <a:rPr b="1" lang="en-US" sz="1800">
                <a:solidFill>
                  <a:srgbClr val="FF0000"/>
                </a:solidFill>
                <a:latin typeface="Calibri"/>
                <a:ea typeface="Calibri"/>
                <a:cs typeface="Calibri"/>
                <a:sym typeface="Calibri"/>
              </a:rPr>
              <a:t>e elements</a:t>
            </a:r>
            <a:endParaRPr b="1" sz="1800">
              <a:solidFill>
                <a:srgbClr val="FF0000"/>
              </a:solidFill>
              <a:latin typeface="Calibri"/>
              <a:ea typeface="Calibri"/>
              <a:cs typeface="Calibri"/>
              <a:sym typeface="Calibri"/>
            </a:endParaRPr>
          </a:p>
        </p:txBody>
      </p:sp>
      <p:sp>
        <p:nvSpPr>
          <p:cNvPr id="351" name="Google Shape;351;p12"/>
          <p:cNvSpPr txBox="1"/>
          <p:nvPr/>
        </p:nvSpPr>
        <p:spPr>
          <a:xfrm>
            <a:off x="8464200" y="3822074"/>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6. Laminate</a:t>
            </a:r>
            <a:endParaRPr b="1" sz="1800">
              <a:solidFill>
                <a:srgbClr val="FF0000"/>
              </a:solidFill>
              <a:latin typeface="Calibri"/>
              <a:ea typeface="Calibri"/>
              <a:cs typeface="Calibri"/>
              <a:sym typeface="Calibri"/>
            </a:endParaRPr>
          </a:p>
        </p:txBody>
      </p:sp>
      <p:pic>
        <p:nvPicPr>
          <p:cNvPr descr="Brodski pod - Drvopromet Kula" id="352" name="Google Shape;352;p12"/>
          <p:cNvPicPr preferRelativeResize="0"/>
          <p:nvPr/>
        </p:nvPicPr>
        <p:blipFill rotWithShape="1">
          <a:blip r:embed="rId5">
            <a:alphaModFix/>
          </a:blip>
          <a:srcRect b="0" l="0" r="0" t="0"/>
          <a:stretch/>
        </p:blipFill>
        <p:spPr>
          <a:xfrm>
            <a:off x="1220607" y="1843425"/>
            <a:ext cx="2740386" cy="1712741"/>
          </a:xfrm>
          <a:prstGeom prst="rect">
            <a:avLst/>
          </a:prstGeom>
          <a:noFill/>
          <a:ln>
            <a:noFill/>
          </a:ln>
        </p:spPr>
      </p:pic>
      <p:pic>
        <p:nvPicPr>
          <p:cNvPr descr="Postavljanje parketa Novi Sad PARKET NS PLUS - Poslovni Imenik Srbije" id="353" name="Google Shape;353;p12"/>
          <p:cNvPicPr preferRelativeResize="0"/>
          <p:nvPr/>
        </p:nvPicPr>
        <p:blipFill rotWithShape="1">
          <a:blip r:embed="rId6">
            <a:alphaModFix/>
          </a:blip>
          <a:srcRect b="0" l="0" r="0" t="0"/>
          <a:stretch/>
        </p:blipFill>
        <p:spPr>
          <a:xfrm>
            <a:off x="4683336" y="1834181"/>
            <a:ext cx="2572216" cy="1721985"/>
          </a:xfrm>
          <a:prstGeom prst="rect">
            <a:avLst/>
          </a:prstGeom>
          <a:noFill/>
          <a:ln>
            <a:noFill/>
          </a:ln>
        </p:spPr>
      </p:pic>
      <p:pic>
        <p:nvPicPr>
          <p:cNvPr id="354" name="Google Shape;354;p12"/>
          <p:cNvPicPr preferRelativeResize="0"/>
          <p:nvPr/>
        </p:nvPicPr>
        <p:blipFill rotWithShape="1">
          <a:blip r:embed="rId7">
            <a:alphaModFix/>
          </a:blip>
          <a:srcRect b="0" l="0" r="0" t="0"/>
          <a:stretch/>
        </p:blipFill>
        <p:spPr>
          <a:xfrm>
            <a:off x="7908465" y="1834181"/>
            <a:ext cx="2546470" cy="1702625"/>
          </a:xfrm>
          <a:prstGeom prst="rect">
            <a:avLst/>
          </a:prstGeom>
          <a:noFill/>
          <a:ln>
            <a:noFill/>
          </a:ln>
        </p:spPr>
      </p:pic>
      <p:pic>
        <p:nvPicPr>
          <p:cNvPr descr="EKOJELA DOO" id="355" name="Google Shape;355;p12"/>
          <p:cNvPicPr preferRelativeResize="0"/>
          <p:nvPr/>
        </p:nvPicPr>
        <p:blipFill rotWithShape="1">
          <a:blip r:embed="rId8">
            <a:alphaModFix/>
          </a:blip>
          <a:srcRect b="0" l="0" r="0" t="0"/>
          <a:stretch/>
        </p:blipFill>
        <p:spPr>
          <a:xfrm>
            <a:off x="1474803" y="4315971"/>
            <a:ext cx="2425906" cy="1516191"/>
          </a:xfrm>
          <a:prstGeom prst="rect">
            <a:avLst/>
          </a:prstGeom>
          <a:noFill/>
          <a:ln>
            <a:noFill/>
          </a:ln>
        </p:spPr>
      </p:pic>
      <p:pic>
        <p:nvPicPr>
          <p:cNvPr id="356" name="Google Shape;356;p12"/>
          <p:cNvPicPr preferRelativeResize="0"/>
          <p:nvPr/>
        </p:nvPicPr>
        <p:blipFill rotWithShape="1">
          <a:blip r:embed="rId9">
            <a:alphaModFix/>
          </a:blip>
          <a:srcRect b="0" l="0" r="0" t="0"/>
          <a:stretch/>
        </p:blipFill>
        <p:spPr>
          <a:xfrm>
            <a:off x="4768059" y="4345675"/>
            <a:ext cx="2523810" cy="1456781"/>
          </a:xfrm>
          <a:prstGeom prst="rect">
            <a:avLst/>
          </a:prstGeom>
          <a:noFill/>
          <a:ln>
            <a:noFill/>
          </a:ln>
        </p:spPr>
      </p:pic>
      <p:pic>
        <p:nvPicPr>
          <p:cNvPr id="357" name="Google Shape;357;p12"/>
          <p:cNvPicPr preferRelativeResize="0"/>
          <p:nvPr/>
        </p:nvPicPr>
        <p:blipFill rotWithShape="1">
          <a:blip r:embed="rId10">
            <a:alphaModFix/>
          </a:blip>
          <a:srcRect b="0" l="0" r="0" t="0"/>
          <a:stretch/>
        </p:blipFill>
        <p:spPr>
          <a:xfrm>
            <a:off x="7907885" y="4308420"/>
            <a:ext cx="3314199" cy="145721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id="362" name="Google Shape;362;p13"/>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363" name="Google Shape;363;p13"/>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364" name="Google Shape;364;p13"/>
          <p:cNvSpPr txBox="1"/>
          <p:nvPr/>
        </p:nvSpPr>
        <p:spPr>
          <a:xfrm>
            <a:off x="2081067" y="253728"/>
            <a:ext cx="7776900" cy="7140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2060"/>
              </a:buClr>
              <a:buSzPts val="3600"/>
              <a:buFont typeface="Roboto"/>
              <a:buNone/>
            </a:pPr>
            <a:r>
              <a:rPr i="0" lang="en-US" sz="3600">
                <a:solidFill>
                  <a:srgbClr val="002060"/>
                </a:solidFill>
                <a:latin typeface="Roboto"/>
                <a:ea typeface="Roboto"/>
                <a:cs typeface="Roboto"/>
                <a:sym typeface="Roboto"/>
              </a:rPr>
              <a:t>Construction products made of wood</a:t>
            </a:r>
            <a:endParaRPr sz="3600">
              <a:solidFill>
                <a:srgbClr val="002060"/>
              </a:solidFill>
              <a:latin typeface="Calibri"/>
              <a:ea typeface="Calibri"/>
              <a:cs typeface="Calibri"/>
              <a:sym typeface="Calibri"/>
            </a:endParaRPr>
          </a:p>
        </p:txBody>
      </p:sp>
      <p:sp>
        <p:nvSpPr>
          <p:cNvPr id="365" name="Google Shape;365;p13"/>
          <p:cNvSpPr txBox="1"/>
          <p:nvPr/>
        </p:nvSpPr>
        <p:spPr>
          <a:xfrm>
            <a:off x="1909974" y="1384394"/>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1. </a:t>
            </a:r>
            <a:r>
              <a:rPr b="1" lang="en-US" sz="1800">
                <a:solidFill>
                  <a:srgbClr val="FF0000"/>
                </a:solidFill>
                <a:latin typeface="Calibri"/>
                <a:ea typeface="Calibri"/>
                <a:cs typeface="Calibri"/>
                <a:sym typeface="Calibri"/>
              </a:rPr>
              <a:t>Plywood</a:t>
            </a:r>
            <a:endParaRPr b="1" sz="1800">
              <a:solidFill>
                <a:srgbClr val="FF0000"/>
              </a:solidFill>
              <a:latin typeface="Calibri"/>
              <a:ea typeface="Calibri"/>
              <a:cs typeface="Calibri"/>
              <a:sym typeface="Calibri"/>
            </a:endParaRPr>
          </a:p>
        </p:txBody>
      </p:sp>
      <p:sp>
        <p:nvSpPr>
          <p:cNvPr id="366" name="Google Shape;366;p13"/>
          <p:cNvSpPr txBox="1"/>
          <p:nvPr/>
        </p:nvSpPr>
        <p:spPr>
          <a:xfrm>
            <a:off x="5276625" y="1385906"/>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2. Panel </a:t>
            </a:r>
            <a:r>
              <a:rPr b="1" lang="en-US" sz="1800">
                <a:solidFill>
                  <a:srgbClr val="FF0000"/>
                </a:solidFill>
                <a:latin typeface="Calibri"/>
                <a:ea typeface="Calibri"/>
                <a:cs typeface="Calibri"/>
                <a:sym typeface="Calibri"/>
              </a:rPr>
              <a:t>board</a:t>
            </a:r>
            <a:endParaRPr b="1" sz="1800">
              <a:solidFill>
                <a:srgbClr val="FF0000"/>
              </a:solidFill>
              <a:latin typeface="Calibri"/>
              <a:ea typeface="Calibri"/>
              <a:cs typeface="Calibri"/>
              <a:sym typeface="Calibri"/>
            </a:endParaRPr>
          </a:p>
        </p:txBody>
      </p:sp>
      <p:sp>
        <p:nvSpPr>
          <p:cNvPr id="367" name="Google Shape;367;p13"/>
          <p:cNvSpPr txBox="1"/>
          <p:nvPr/>
        </p:nvSpPr>
        <p:spPr>
          <a:xfrm>
            <a:off x="8186333" y="1385911"/>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3. </a:t>
            </a:r>
            <a:r>
              <a:rPr b="1" lang="en-US" sz="1800">
                <a:solidFill>
                  <a:srgbClr val="FF0000"/>
                </a:solidFill>
                <a:latin typeface="Calibri"/>
                <a:ea typeface="Calibri"/>
                <a:cs typeface="Calibri"/>
                <a:sym typeface="Calibri"/>
              </a:rPr>
              <a:t>Chipboar</a:t>
            </a:r>
            <a:endParaRPr b="1" sz="1800">
              <a:solidFill>
                <a:srgbClr val="FF0000"/>
              </a:solidFill>
              <a:latin typeface="Calibri"/>
              <a:ea typeface="Calibri"/>
              <a:cs typeface="Calibri"/>
              <a:sym typeface="Calibri"/>
            </a:endParaRPr>
          </a:p>
        </p:txBody>
      </p:sp>
      <p:sp>
        <p:nvSpPr>
          <p:cNvPr id="368" name="Google Shape;368;p13"/>
          <p:cNvSpPr txBox="1"/>
          <p:nvPr/>
        </p:nvSpPr>
        <p:spPr>
          <a:xfrm>
            <a:off x="1970258" y="3822074"/>
            <a:ext cx="19908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4. OSB </a:t>
            </a:r>
            <a:r>
              <a:rPr b="1" lang="en-US" sz="1800">
                <a:solidFill>
                  <a:srgbClr val="FF0000"/>
                </a:solidFill>
                <a:latin typeface="Calibri"/>
                <a:ea typeface="Calibri"/>
                <a:cs typeface="Calibri"/>
                <a:sym typeface="Calibri"/>
              </a:rPr>
              <a:t>board</a:t>
            </a:r>
            <a:endParaRPr b="1" sz="1800">
              <a:solidFill>
                <a:srgbClr val="FF0000"/>
              </a:solidFill>
              <a:latin typeface="Calibri"/>
              <a:ea typeface="Calibri"/>
              <a:cs typeface="Calibri"/>
              <a:sym typeface="Calibri"/>
            </a:endParaRPr>
          </a:p>
        </p:txBody>
      </p:sp>
      <p:sp>
        <p:nvSpPr>
          <p:cNvPr id="369" name="Google Shape;369;p13"/>
          <p:cNvSpPr txBox="1"/>
          <p:nvPr/>
        </p:nvSpPr>
        <p:spPr>
          <a:xfrm>
            <a:off x="1555517" y="1065863"/>
            <a:ext cx="5477700" cy="3906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2060"/>
              </a:buClr>
              <a:buSzPts val="1800"/>
              <a:buFont typeface="Century Gothic"/>
              <a:buNone/>
            </a:pPr>
            <a:r>
              <a:rPr lang="en-US" sz="1800">
                <a:solidFill>
                  <a:srgbClr val="002060"/>
                </a:solidFill>
                <a:latin typeface="Century Gothic"/>
                <a:ea typeface="Century Gothic"/>
                <a:cs typeface="Century Gothic"/>
                <a:sym typeface="Century Gothic"/>
              </a:rPr>
              <a:t>Other wooden construction elements</a:t>
            </a:r>
            <a:endParaRPr sz="1800">
              <a:solidFill>
                <a:schemeClr val="dk1"/>
              </a:solidFill>
              <a:latin typeface="Century Gothic"/>
              <a:ea typeface="Century Gothic"/>
              <a:cs typeface="Century Gothic"/>
              <a:sym typeface="Century Gothic"/>
            </a:endParaRPr>
          </a:p>
        </p:txBody>
      </p:sp>
      <p:sp>
        <p:nvSpPr>
          <p:cNvPr id="370" name="Google Shape;370;p13"/>
          <p:cNvSpPr txBox="1"/>
          <p:nvPr/>
        </p:nvSpPr>
        <p:spPr>
          <a:xfrm>
            <a:off x="4885588" y="3822074"/>
            <a:ext cx="2420700" cy="37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5. </a:t>
            </a:r>
            <a:r>
              <a:rPr b="1" lang="en-US" sz="1800">
                <a:solidFill>
                  <a:srgbClr val="FF0000"/>
                </a:solidFill>
                <a:latin typeface="Calibri"/>
                <a:ea typeface="Calibri"/>
                <a:cs typeface="Calibri"/>
                <a:sym typeface="Calibri"/>
              </a:rPr>
              <a:t>Hard board</a:t>
            </a:r>
            <a:endParaRPr b="1" sz="1800">
              <a:solidFill>
                <a:srgbClr val="FF0000"/>
              </a:solidFill>
              <a:latin typeface="Calibri"/>
              <a:ea typeface="Calibri"/>
              <a:cs typeface="Calibri"/>
              <a:sym typeface="Calibri"/>
            </a:endParaRPr>
          </a:p>
        </p:txBody>
      </p:sp>
      <p:sp>
        <p:nvSpPr>
          <p:cNvPr id="371" name="Google Shape;371;p13"/>
          <p:cNvSpPr txBox="1"/>
          <p:nvPr/>
        </p:nvSpPr>
        <p:spPr>
          <a:xfrm>
            <a:off x="7886684" y="3822074"/>
            <a:ext cx="29898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800"/>
              <a:buFont typeface="Calibri"/>
              <a:buNone/>
            </a:pPr>
            <a:r>
              <a:rPr b="1" i="0" lang="en-US" sz="1800">
                <a:solidFill>
                  <a:srgbClr val="FF0000"/>
                </a:solidFill>
                <a:latin typeface="Calibri"/>
                <a:ea typeface="Calibri"/>
                <a:cs typeface="Calibri"/>
                <a:sym typeface="Calibri"/>
              </a:rPr>
              <a:t>6. Lepljeno lamelirano drvo</a:t>
            </a:r>
            <a:endParaRPr b="1" sz="1800">
              <a:solidFill>
                <a:srgbClr val="FF0000"/>
              </a:solidFill>
              <a:latin typeface="Calibri"/>
              <a:ea typeface="Calibri"/>
              <a:cs typeface="Calibri"/>
              <a:sym typeface="Calibri"/>
            </a:endParaRPr>
          </a:p>
        </p:txBody>
      </p:sp>
      <p:pic>
        <p:nvPicPr>
          <p:cNvPr descr="ŠperPloče - Pločasti materijali, kant trake, okovi, ručni alat" id="372" name="Google Shape;372;p13"/>
          <p:cNvPicPr preferRelativeResize="0"/>
          <p:nvPr/>
        </p:nvPicPr>
        <p:blipFill rotWithShape="1">
          <a:blip r:embed="rId5">
            <a:alphaModFix/>
          </a:blip>
          <a:srcRect b="0" l="0" r="0" t="0"/>
          <a:stretch/>
        </p:blipFill>
        <p:spPr>
          <a:xfrm>
            <a:off x="1578748" y="1950400"/>
            <a:ext cx="2382250" cy="1524000"/>
          </a:xfrm>
          <a:prstGeom prst="rect">
            <a:avLst/>
          </a:prstGeom>
          <a:noFill/>
          <a:ln>
            <a:noFill/>
          </a:ln>
        </p:spPr>
      </p:pic>
      <p:pic>
        <p:nvPicPr>
          <p:cNvPr descr="Panel ploča BUKVA - Drvopromet Kula" id="373" name="Google Shape;373;p13"/>
          <p:cNvPicPr preferRelativeResize="0"/>
          <p:nvPr/>
        </p:nvPicPr>
        <p:blipFill rotWithShape="1">
          <a:blip r:embed="rId6">
            <a:alphaModFix/>
          </a:blip>
          <a:srcRect b="0" l="0" r="0" t="0"/>
          <a:stretch/>
        </p:blipFill>
        <p:spPr>
          <a:xfrm>
            <a:off x="5217916" y="1864897"/>
            <a:ext cx="1694997" cy="1694997"/>
          </a:xfrm>
          <a:prstGeom prst="rect">
            <a:avLst/>
          </a:prstGeom>
          <a:noFill/>
          <a:ln>
            <a:noFill/>
          </a:ln>
        </p:spPr>
      </p:pic>
      <p:pic>
        <p:nvPicPr>
          <p:cNvPr descr="Gradnja.me" id="374" name="Google Shape;374;p13"/>
          <p:cNvPicPr preferRelativeResize="0"/>
          <p:nvPr/>
        </p:nvPicPr>
        <p:blipFill rotWithShape="1">
          <a:blip r:embed="rId7">
            <a:alphaModFix/>
          </a:blip>
          <a:srcRect b="0" l="0" r="0" t="0"/>
          <a:stretch/>
        </p:blipFill>
        <p:spPr>
          <a:xfrm>
            <a:off x="7919524" y="1899989"/>
            <a:ext cx="2382252" cy="1488907"/>
          </a:xfrm>
          <a:prstGeom prst="rect">
            <a:avLst/>
          </a:prstGeom>
          <a:noFill/>
          <a:ln>
            <a:noFill/>
          </a:ln>
        </p:spPr>
      </p:pic>
      <p:pic>
        <p:nvPicPr>
          <p:cNvPr descr="OSB ploča 18mm 2.5×1.25 TRAJNA AKCIJA – Domis enterijeri" id="375" name="Google Shape;375;p13"/>
          <p:cNvPicPr preferRelativeResize="0"/>
          <p:nvPr/>
        </p:nvPicPr>
        <p:blipFill rotWithShape="1">
          <a:blip r:embed="rId8">
            <a:alphaModFix/>
          </a:blip>
          <a:srcRect b="0" l="0" r="0" t="0"/>
          <a:stretch/>
        </p:blipFill>
        <p:spPr>
          <a:xfrm>
            <a:off x="1970258" y="4244921"/>
            <a:ext cx="1600860" cy="1600860"/>
          </a:xfrm>
          <a:prstGeom prst="rect">
            <a:avLst/>
          </a:prstGeom>
          <a:noFill/>
          <a:ln>
            <a:noFill/>
          </a:ln>
        </p:spPr>
      </p:pic>
      <p:pic>
        <p:nvPicPr>
          <p:cNvPr descr="MarketKonekt | HDF-| LESONIT PLOČE" id="376" name="Google Shape;376;p13"/>
          <p:cNvPicPr preferRelativeResize="0"/>
          <p:nvPr/>
        </p:nvPicPr>
        <p:blipFill rotWithShape="1">
          <a:blip r:embed="rId9">
            <a:alphaModFix/>
          </a:blip>
          <a:srcRect b="0" l="0" r="0" t="0"/>
          <a:stretch/>
        </p:blipFill>
        <p:spPr>
          <a:xfrm>
            <a:off x="4423927" y="4243241"/>
            <a:ext cx="2882484" cy="1602347"/>
          </a:xfrm>
          <a:prstGeom prst="rect">
            <a:avLst/>
          </a:prstGeom>
          <a:noFill/>
          <a:ln>
            <a:noFill/>
          </a:ln>
        </p:spPr>
      </p:pic>
      <p:pic>
        <p:nvPicPr>
          <p:cNvPr id="377" name="Google Shape;377;p13"/>
          <p:cNvPicPr preferRelativeResize="0"/>
          <p:nvPr/>
        </p:nvPicPr>
        <p:blipFill rotWithShape="1">
          <a:blip r:embed="rId10">
            <a:alphaModFix/>
          </a:blip>
          <a:srcRect b="0" l="0" r="0" t="0"/>
          <a:stretch/>
        </p:blipFill>
        <p:spPr>
          <a:xfrm>
            <a:off x="8030729" y="4243241"/>
            <a:ext cx="2701771" cy="15985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p14"/>
          <p:cNvPicPr preferRelativeResize="0"/>
          <p:nvPr/>
        </p:nvPicPr>
        <p:blipFill rotWithShape="1">
          <a:blip r:embed="rId3">
            <a:alphaModFix/>
          </a:blip>
          <a:srcRect b="0" l="0" r="0" t="0"/>
          <a:stretch/>
        </p:blipFill>
        <p:spPr>
          <a:xfrm>
            <a:off x="4801463" y="2281644"/>
            <a:ext cx="2769419" cy="1815737"/>
          </a:xfrm>
          <a:prstGeom prst="rect">
            <a:avLst/>
          </a:prstGeom>
          <a:noFill/>
          <a:ln>
            <a:noFill/>
          </a:ln>
        </p:spPr>
      </p:pic>
      <p:pic>
        <p:nvPicPr>
          <p:cNvPr id="383" name="Google Shape;383;p14"/>
          <p:cNvPicPr preferRelativeResize="0"/>
          <p:nvPr/>
        </p:nvPicPr>
        <p:blipFill rotWithShape="1">
          <a:blip r:embed="rId4">
            <a:alphaModFix/>
          </a:blip>
          <a:srcRect b="0" l="0" r="0" t="0"/>
          <a:stretch/>
        </p:blipFill>
        <p:spPr>
          <a:xfrm>
            <a:off x="609600" y="5937748"/>
            <a:ext cx="3103417" cy="684383"/>
          </a:xfrm>
          <a:prstGeom prst="rect">
            <a:avLst/>
          </a:prstGeom>
          <a:noFill/>
          <a:ln>
            <a:noFill/>
          </a:ln>
        </p:spPr>
      </p:pic>
      <p:pic>
        <p:nvPicPr>
          <p:cNvPr id="384" name="Google Shape;384;p14"/>
          <p:cNvPicPr preferRelativeResize="0"/>
          <p:nvPr/>
        </p:nvPicPr>
        <p:blipFill rotWithShape="1">
          <a:blip r:embed="rId5">
            <a:alphaModFix/>
          </a:blip>
          <a:srcRect b="0" l="0" r="0" t="0"/>
          <a:stretch/>
        </p:blipFill>
        <p:spPr>
          <a:xfrm>
            <a:off x="8159220" y="5735635"/>
            <a:ext cx="3811108" cy="1088611"/>
          </a:xfrm>
          <a:prstGeom prst="rect">
            <a:avLst/>
          </a:prstGeom>
          <a:noFill/>
          <a:ln>
            <a:noFill/>
          </a:ln>
        </p:spPr>
      </p:pic>
      <p:sp>
        <p:nvSpPr>
          <p:cNvPr id="385" name="Google Shape;385;p14"/>
          <p:cNvSpPr txBox="1"/>
          <p:nvPr/>
        </p:nvSpPr>
        <p:spPr>
          <a:xfrm>
            <a:off x="2542622" y="305980"/>
            <a:ext cx="7776755" cy="714103"/>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3C4043"/>
              </a:buClr>
              <a:buSzPts val="3600"/>
              <a:buFont typeface="Roboto"/>
              <a:buNone/>
            </a:pPr>
            <a:r>
              <a:rPr b="0" i="0" lang="en-US" sz="3600">
                <a:solidFill>
                  <a:srgbClr val="3C4043"/>
                </a:solidFill>
                <a:latin typeface="Roboto"/>
                <a:ea typeface="Roboto"/>
                <a:cs typeface="Roboto"/>
                <a:sym typeface="Roboto"/>
              </a:rPr>
              <a:t>Building structures </a:t>
            </a:r>
            <a:r>
              <a:rPr i="0" lang="en-US" sz="3600">
                <a:solidFill>
                  <a:srgbClr val="002060"/>
                </a:solidFill>
                <a:latin typeface="Roboto"/>
                <a:ea typeface="Roboto"/>
                <a:cs typeface="Roboto"/>
                <a:sym typeface="Roboto"/>
              </a:rPr>
              <a:t>made of wood</a:t>
            </a:r>
            <a:endParaRPr sz="3600">
              <a:solidFill>
                <a:srgbClr val="002060"/>
              </a:solidFill>
              <a:latin typeface="Calibri"/>
              <a:ea typeface="Calibri"/>
              <a:cs typeface="Calibri"/>
              <a:sym typeface="Calibri"/>
            </a:endParaRPr>
          </a:p>
        </p:txBody>
      </p:sp>
      <p:pic>
        <p:nvPicPr>
          <p:cNvPr id="386" name="Google Shape;386;p14"/>
          <p:cNvPicPr preferRelativeResize="0"/>
          <p:nvPr/>
        </p:nvPicPr>
        <p:blipFill rotWithShape="1">
          <a:blip r:embed="rId6">
            <a:alphaModFix/>
          </a:blip>
          <a:srcRect b="0" l="0" r="0" t="0"/>
          <a:stretch/>
        </p:blipFill>
        <p:spPr>
          <a:xfrm>
            <a:off x="1923506" y="1158239"/>
            <a:ext cx="3249385" cy="2437039"/>
          </a:xfrm>
          <a:prstGeom prst="rect">
            <a:avLst/>
          </a:prstGeom>
          <a:noFill/>
          <a:ln>
            <a:noFill/>
          </a:ln>
        </p:spPr>
      </p:pic>
      <p:pic>
        <p:nvPicPr>
          <p:cNvPr descr="Drvo i drvna građa za krov" id="387" name="Google Shape;387;p14"/>
          <p:cNvPicPr preferRelativeResize="0"/>
          <p:nvPr/>
        </p:nvPicPr>
        <p:blipFill rotWithShape="1">
          <a:blip r:embed="rId7">
            <a:alphaModFix/>
          </a:blip>
          <a:srcRect b="0" l="0" r="0" t="0"/>
          <a:stretch/>
        </p:blipFill>
        <p:spPr>
          <a:xfrm>
            <a:off x="7223760" y="1298636"/>
            <a:ext cx="3225079" cy="2064051"/>
          </a:xfrm>
          <a:prstGeom prst="rect">
            <a:avLst/>
          </a:prstGeom>
          <a:noFill/>
          <a:ln>
            <a:noFill/>
          </a:ln>
        </p:spPr>
      </p:pic>
      <p:pic>
        <p:nvPicPr>
          <p:cNvPr descr="Drveni nosač" id="388" name="Google Shape;388;p14"/>
          <p:cNvPicPr preferRelativeResize="0"/>
          <p:nvPr/>
        </p:nvPicPr>
        <p:blipFill rotWithShape="1">
          <a:blip r:embed="rId8">
            <a:alphaModFix/>
          </a:blip>
          <a:srcRect b="0" l="0" r="0" t="0"/>
          <a:stretch/>
        </p:blipFill>
        <p:spPr>
          <a:xfrm>
            <a:off x="1789883" y="3988525"/>
            <a:ext cx="3388324" cy="1903749"/>
          </a:xfrm>
          <a:prstGeom prst="rect">
            <a:avLst/>
          </a:prstGeom>
          <a:noFill/>
          <a:ln>
            <a:noFill/>
          </a:ln>
        </p:spPr>
      </p:pic>
      <p:pic>
        <p:nvPicPr>
          <p:cNvPr descr="Lepljene drvene grede; lepljena drvna građa" id="389" name="Google Shape;389;p14"/>
          <p:cNvPicPr preferRelativeResize="0"/>
          <p:nvPr/>
        </p:nvPicPr>
        <p:blipFill rotWithShape="1">
          <a:blip r:embed="rId9">
            <a:alphaModFix/>
          </a:blip>
          <a:srcRect b="0" l="0" r="0" t="0"/>
          <a:stretch/>
        </p:blipFill>
        <p:spPr>
          <a:xfrm>
            <a:off x="7223759" y="3653100"/>
            <a:ext cx="3095617" cy="206629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15"/>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395" name="Google Shape;395;p15"/>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396" name="Google Shape;396;p15"/>
          <p:cNvSpPr txBox="1"/>
          <p:nvPr/>
        </p:nvSpPr>
        <p:spPr>
          <a:xfrm>
            <a:off x="2289685" y="2068997"/>
            <a:ext cx="8254314"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02060"/>
              </a:buClr>
              <a:buSzPts val="3600"/>
              <a:buFont typeface="Roboto"/>
              <a:buNone/>
            </a:pPr>
            <a:r>
              <a:rPr b="0" i="0" lang="en-US" sz="3600">
                <a:solidFill>
                  <a:srgbClr val="002060"/>
                </a:solidFill>
                <a:latin typeface="Roboto"/>
                <a:ea typeface="Roboto"/>
                <a:cs typeface="Roboto"/>
                <a:sym typeface="Roboto"/>
              </a:rPr>
              <a:t>This presentation can be used for the purpose of informing and educating students, that is, for the purposes of teaching in schools.</a:t>
            </a:r>
            <a:endParaRPr sz="3600">
              <a:solidFill>
                <a:srgbClr val="002060"/>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g2bb01f54c73_0_6"/>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402" name="Google Shape;402;g2bb01f54c73_0_6"/>
          <p:cNvPicPr preferRelativeResize="0"/>
          <p:nvPr/>
        </p:nvPicPr>
        <p:blipFill rotWithShape="1">
          <a:blip r:embed="rId4">
            <a:alphaModFix/>
          </a:blip>
          <a:srcRect b="0" l="0" r="0" t="0"/>
          <a:stretch/>
        </p:blipFill>
        <p:spPr>
          <a:xfrm>
            <a:off x="8159220" y="5735635"/>
            <a:ext cx="3811107" cy="1088611"/>
          </a:xfrm>
          <a:prstGeom prst="rect">
            <a:avLst/>
          </a:prstGeom>
          <a:noFill/>
          <a:ln>
            <a:noFill/>
          </a:ln>
        </p:spPr>
      </p:pic>
      <p:sp>
        <p:nvSpPr>
          <p:cNvPr id="403" name="Google Shape;403;g2bb01f54c73_0_6"/>
          <p:cNvSpPr txBox="1"/>
          <p:nvPr/>
        </p:nvSpPr>
        <p:spPr>
          <a:xfrm>
            <a:off x="2161308" y="848123"/>
            <a:ext cx="9103800" cy="624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0070C0"/>
                </a:solidFill>
                <a:latin typeface="Calibri"/>
                <a:ea typeface="Calibri"/>
                <a:cs typeface="Calibri"/>
                <a:sym typeface="Calibri"/>
              </a:rPr>
              <a:t>Reference to the source of the figures</a:t>
            </a:r>
            <a:r>
              <a:rPr b="0" i="0" lang="en-US" sz="4000">
                <a:solidFill>
                  <a:srgbClr val="0070C0"/>
                </a:solidFill>
                <a:latin typeface="Calibri"/>
                <a:ea typeface="Calibri"/>
                <a:cs typeface="Calibri"/>
                <a:sym typeface="Calibri"/>
              </a:rPr>
              <a:t>: </a:t>
            </a:r>
            <a:endParaRPr b="0" i="0" sz="4000">
              <a:solidFill>
                <a:srgbClr val="0070C0"/>
              </a:solidFill>
              <a:latin typeface="Calibri"/>
              <a:ea typeface="Calibri"/>
              <a:cs typeface="Calibri"/>
              <a:sym typeface="Calibri"/>
            </a:endParaRPr>
          </a:p>
          <a:p>
            <a:pPr indent="0" lvl="0" marL="0" marR="0" rtl="0" algn="l">
              <a:spcBef>
                <a:spcPts val="0"/>
              </a:spcBef>
              <a:spcAft>
                <a:spcPts val="0"/>
              </a:spcAft>
              <a:buNone/>
            </a:pPr>
            <a:r>
              <a:t/>
            </a:r>
            <a:endParaRPr b="0" i="0" sz="3600">
              <a:solidFill>
                <a:srgbClr val="000000"/>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US" sz="3600">
                <a:latin typeface="Calibri"/>
                <a:ea typeface="Calibri"/>
                <a:cs typeface="Calibri"/>
                <a:sym typeface="Calibri"/>
              </a:rPr>
              <a:t>GRAĐEVINSKI MATERIJALI SA OSNOVAMA GEOLOGIJE za 1. razred građevinske škole, autor Ilić Anđelija</a:t>
            </a:r>
            <a:endParaRPr sz="36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3600">
                <a:latin typeface="Calibri"/>
                <a:ea typeface="Calibri"/>
                <a:cs typeface="Calibri"/>
                <a:sym typeface="Calibri"/>
              </a:rPr>
              <a:t>GRAĐEVINSKI MATERIJALI SA OSNOVAMA GEOLOGIJE za 1. razred građevinske škole, autori I Stojiljković,</a:t>
            </a:r>
            <a:endParaRPr sz="36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3600">
                <a:latin typeface="Calibri"/>
                <a:ea typeface="Calibri"/>
                <a:cs typeface="Calibri"/>
                <a:sym typeface="Calibri"/>
              </a:rPr>
              <a:t>D Miletić</a:t>
            </a:r>
            <a:endParaRPr sz="3600">
              <a:latin typeface="Calibri"/>
              <a:ea typeface="Calibri"/>
              <a:cs typeface="Calibri"/>
              <a:sym typeface="Calibri"/>
            </a:endParaRPr>
          </a:p>
          <a:p>
            <a:pPr indent="0" lvl="0" marL="0" rtl="0" algn="l">
              <a:spcBef>
                <a:spcPts val="0"/>
              </a:spcBef>
              <a:spcAft>
                <a:spcPts val="0"/>
              </a:spcAft>
              <a:buNone/>
            </a:pPr>
            <a:r>
              <a:t/>
            </a:r>
            <a:endParaRPr sz="3600">
              <a:latin typeface="Calibri"/>
              <a:ea typeface="Calibri"/>
              <a:cs typeface="Calibri"/>
              <a:sym typeface="Calibri"/>
            </a:endParaRPr>
          </a:p>
          <a:p>
            <a:pPr indent="0" lvl="0" marL="0" rtl="0" algn="l">
              <a:spcBef>
                <a:spcPts val="0"/>
              </a:spcBef>
              <a:spcAft>
                <a:spcPts val="0"/>
              </a:spcAft>
              <a:buNone/>
            </a:pPr>
            <a:r>
              <a:t/>
            </a:r>
            <a:endParaRPr sz="3600">
              <a:latin typeface="Calibri"/>
              <a:ea typeface="Calibri"/>
              <a:cs typeface="Calibri"/>
              <a:sym typeface="Calibri"/>
            </a:endParaRPr>
          </a:p>
        </p:txBody>
      </p:sp>
      <p:pic>
        <p:nvPicPr>
          <p:cNvPr id="404" name="Google Shape;404;g2bb01f54c73_0_6"/>
          <p:cNvPicPr preferRelativeResize="0"/>
          <p:nvPr/>
        </p:nvPicPr>
        <p:blipFill rotWithShape="1">
          <a:blip r:embed="rId5">
            <a:alphaModFix/>
          </a:blip>
          <a:srcRect b="0" l="0" r="0" t="0"/>
          <a:stretch/>
        </p:blipFill>
        <p:spPr>
          <a:xfrm>
            <a:off x="11430000" y="60960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
                                        <p:tgtEl>
                                          <p:spTgt spid="4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Wisp">
  <a:themeElements>
    <a:clrScheme name="Orange">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