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12192000"/>
  <p:notesSz cx="6858000" cy="9144000"/>
  <p:embeddedFontLs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i9JPDKo/vuTS61INTeVLYV+d6r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9859B07-F2D0-447D-B92C-C885B589D707}">
  <a:tblStyle styleId="{79859B07-F2D0-447D-B92C-C885B589D70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11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3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3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0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0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5" name="Google Shape;95;p40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4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1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1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41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4" name="Google Shape;104;p4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2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2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4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3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3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8" name="Google Shape;118;p43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4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4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4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4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4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4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5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5" name="Google Shape;135;p4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6" name="Google Shape;136;p4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4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45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45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6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6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6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6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7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4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8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8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0" name="Google Shape;160;p4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4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4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C0D5E6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1" name="Google Shape;11;p32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32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32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32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32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32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2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2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2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2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2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2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32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4" name="Google Shape;24;p32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2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2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2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2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2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2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2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2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2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2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2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3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" name="Google Shape;40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Google Shape;41;p3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2.jpg"/><Relationship Id="rId6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2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jpg"/><Relationship Id="rId4" Type="http://schemas.openxmlformats.org/officeDocument/2006/relationships/image" Target="../media/image2.jpg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0" name="Google Shape;170;p1"/>
          <p:cNvGraphicFramePr/>
          <p:nvPr/>
        </p:nvGraphicFramePr>
        <p:xfrm>
          <a:off x="1877291" y="285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{79859B07-F2D0-447D-B92C-C885B589D707}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Database</a:t>
                      </a:r>
                      <a:r>
                        <a:rPr b="1" i="1" lang="en-US" sz="4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s+types of architectural plans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Drawing of a plan for a small object in AutoCAD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1927274" y="610529"/>
            <a:ext cx="9753599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presentation provided drawings of a small building from the foundation to the facades. These drawings are for educational purposes and have no commercial character. Through making drawings, students acquire a routine in applying the program for making technical drawings. </a:t>
            </a:r>
            <a:endParaRPr sz="36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"/>
          <p:cNvSpPr txBox="1"/>
          <p:nvPr/>
        </p:nvSpPr>
        <p:spPr>
          <a:xfrm>
            <a:off x="1786597" y="235870"/>
            <a:ext cx="9931791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goals of the exercises are: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Enabling students to use drawing commands,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assigns drawing commands, 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measure the length and calculate the area of the object, 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forms layers and organizes the drawing using layers, colors and lines of different types and thicknesses,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adjust layer visibility, 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understands when it is necessary to create layers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"/>
          <p:cNvSpPr txBox="1"/>
          <p:nvPr/>
        </p:nvSpPr>
        <p:spPr>
          <a:xfrm>
            <a:off x="1603717" y="33754"/>
            <a:ext cx="10100603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find the required hatch,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set the scaling factor for the corresponding hatches,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hatches the drawing,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forms a text style,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and adjust the text,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corrects the text,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adjust the scale of the drawing,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forms a corner style,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quotes the drawing according to the given scale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/>
          <p:nvPr/>
        </p:nvSpPr>
        <p:spPr>
          <a:xfrm>
            <a:off x="1864608" y="1237495"/>
            <a:ext cx="10100603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enter the formed dimension style into a new drawing,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arrange the drawing on the print environment list,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prepare the drawing for printing,</a:t>
            </a:r>
            <a:endParaRPr b="0" i="0" sz="32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Font typeface="Arial"/>
              <a:buChar char="•"/>
            </a:pPr>
            <a:r>
              <a:rPr b="0" i="0" lang="en-US" sz="32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prints the drawing in the specified scale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"/>
          <p:cNvSpPr txBox="1"/>
          <p:nvPr/>
        </p:nvSpPr>
        <p:spPr>
          <a:xfrm>
            <a:off x="4388460" y="2155818"/>
            <a:ext cx="609834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Situation plan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6258" y="0"/>
            <a:ext cx="967948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"/>
          <p:cNvSpPr txBox="1"/>
          <p:nvPr/>
        </p:nvSpPr>
        <p:spPr>
          <a:xfrm>
            <a:off x="2644726" y="2155818"/>
            <a:ext cx="7842000" cy="8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basis of the foundation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5903" y="0"/>
            <a:ext cx="96601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 txBox="1"/>
          <p:nvPr/>
        </p:nvSpPr>
        <p:spPr>
          <a:xfrm>
            <a:off x="3713017" y="2029209"/>
            <a:ext cx="7842000" cy="8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base of ground floor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4010" y="0"/>
            <a:ext cx="962397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2"/>
          <p:cNvSpPr txBox="1"/>
          <p:nvPr/>
        </p:nvSpPr>
        <p:spPr>
          <a:xfrm>
            <a:off x="4005797" y="2001074"/>
            <a:ext cx="7842000" cy="8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basis of the attic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4835" y="0"/>
            <a:ext cx="962232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4"/>
          <p:cNvSpPr txBox="1"/>
          <p:nvPr/>
        </p:nvSpPr>
        <p:spPr>
          <a:xfrm>
            <a:off x="2595649" y="1958871"/>
            <a:ext cx="7842000" cy="8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basis of the roof structure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8853" y="0"/>
            <a:ext cx="96542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6"/>
          <p:cNvSpPr txBox="1"/>
          <p:nvPr/>
        </p:nvSpPr>
        <p:spPr>
          <a:xfrm>
            <a:off x="2595649" y="1958871"/>
            <a:ext cx="7842000" cy="8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basis of the roof planes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7491" y="0"/>
            <a:ext cx="969701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8"/>
          <p:cNvSpPr txBox="1"/>
          <p:nvPr/>
        </p:nvSpPr>
        <p:spPr>
          <a:xfrm>
            <a:off x="4166642" y="1944804"/>
            <a:ext cx="55635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Sectional plane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5235" y="0"/>
            <a:ext cx="966152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0"/>
          <p:cNvSpPr txBox="1"/>
          <p:nvPr/>
        </p:nvSpPr>
        <p:spPr>
          <a:xfrm>
            <a:off x="5145050" y="1958872"/>
            <a:ext cx="55635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Facade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8853" y="0"/>
            <a:ext cx="96542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2"/>
          <p:cNvSpPr txBox="1"/>
          <p:nvPr/>
        </p:nvSpPr>
        <p:spPr>
          <a:xfrm>
            <a:off x="5145050" y="1958872"/>
            <a:ext cx="55635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Facade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6363" y="0"/>
            <a:ext cx="967927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3" name="Google Shape;313;p24"/>
          <p:cNvGraphicFramePr/>
          <p:nvPr/>
        </p:nvGraphicFramePr>
        <p:xfrm>
          <a:off x="1877291" y="285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{79859B07-F2D0-447D-B92C-C885B589D707}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Databases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Creation of animation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6119" y="1483007"/>
            <a:ext cx="5882568" cy="3909418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5"/>
          <p:cNvSpPr txBox="1"/>
          <p:nvPr/>
        </p:nvSpPr>
        <p:spPr>
          <a:xfrm>
            <a:off x="3713017" y="235869"/>
            <a:ext cx="609834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Draw a 3D object</a:t>
            </a:r>
            <a:endParaRPr/>
          </a:p>
        </p:txBody>
      </p:sp>
      <p:pic>
        <p:nvPicPr>
          <p:cNvPr id="322" name="Google Shape;32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1483008"/>
            <a:ext cx="5493328" cy="390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67100" y="1591473"/>
            <a:ext cx="52578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/>
          <p:nvPr/>
        </p:nvSpPr>
        <p:spPr>
          <a:xfrm>
            <a:off x="609600" y="235869"/>
            <a:ext cx="1110878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Set the camera path. It can be a circle or something else. The path should be far enough away from the object.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9800" y="1371600"/>
            <a:ext cx="7772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7"/>
          <p:cNvSpPr txBox="1"/>
          <p:nvPr/>
        </p:nvSpPr>
        <p:spPr>
          <a:xfrm>
            <a:off x="1350499" y="294382"/>
            <a:ext cx="92143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Adjust the height of the camera movement, moving the path along the z axis.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6950" y="1452562"/>
            <a:ext cx="7658100" cy="395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8"/>
          <p:cNvSpPr txBox="1"/>
          <p:nvPr/>
        </p:nvSpPr>
        <p:spPr>
          <a:xfrm>
            <a:off x="2377440" y="317967"/>
            <a:ext cx="739960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Issue the </a:t>
            </a:r>
            <a:r>
              <a:rPr lang="en-US" sz="3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ANIPATH</a:t>
            </a:r>
            <a:r>
              <a:rPr lang="en-US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command and set the parameters in the tab.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19237" y="1452562"/>
            <a:ext cx="9153525" cy="395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9"/>
          <p:cNvSpPr txBox="1"/>
          <p:nvPr/>
        </p:nvSpPr>
        <p:spPr>
          <a:xfrm>
            <a:off x="1758462" y="87134"/>
            <a:ext cx="84546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Set the recording resolution and click the preview button.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0725" y="1362075"/>
            <a:ext cx="8210550" cy="413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0"/>
          <p:cNvSpPr txBox="1"/>
          <p:nvPr/>
        </p:nvSpPr>
        <p:spPr>
          <a:xfrm>
            <a:off x="1055077" y="171667"/>
            <a:ext cx="976297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If you're satisfied, turn it off Animation Preview, then click OK and save your animation.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92211" y="643833"/>
            <a:ext cx="6526502" cy="4894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Orange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