
<file path=[Content_Types].xml><?xml version="1.0" encoding="utf-8"?>
<Types xmlns="http://schemas.openxmlformats.org/package/2006/content-types">
  <Default ContentType="image/jpeg" Extension="jpg"/>
  <Default ContentType="application/vnd.openxmlformats-officedocument.vmlDrawing" Extension="vml"/>
  <Default ContentType="application/x-fontdata" Extension="fntdata"/>
  <Default ContentType="application/vnd.openxmlformats-officedocument.oleObject" Extension="bin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oleObject" PartName="/ppt/embeddings/oleObject1.bin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y="6858000" cx="12192000"/>
  <p:notesSz cx="6858000" cy="9144000"/>
  <p:embeddedFontLst>
    <p:embeddedFont>
      <p:font typeface="Roboto"/>
      <p:regular r:id="rId36"/>
      <p:bold r:id="rId37"/>
      <p:italic r:id="rId38"/>
      <p:boldItalic r:id="rId39"/>
    </p:embeddedFont>
    <p:embeddedFont>
      <p:font typeface="Century Gothic"/>
      <p:regular r:id="rId40"/>
      <p:bold r:id="rId41"/>
      <p:italic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4" roundtripDataSignature="AMtx7mgcHIiV11gI6uVQR5SgI/Hq2l6wj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A19F5CD-537F-47D1-85A7-F4A4AADB4F6D}">
  <a:tblStyle styleId="{7A19F5CD-537F-47D1-85A7-F4A4AADB4F6D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regular.fntdata"/><Relationship Id="rId20" Type="http://schemas.openxmlformats.org/officeDocument/2006/relationships/slide" Target="slides/slide15.xml"/><Relationship Id="rId42" Type="http://schemas.openxmlformats.org/officeDocument/2006/relationships/font" Target="fonts/CenturyGothic-italic.fntdata"/><Relationship Id="rId41" Type="http://schemas.openxmlformats.org/officeDocument/2006/relationships/font" Target="fonts/CenturyGothic-bold.fntdata"/><Relationship Id="rId22" Type="http://schemas.openxmlformats.org/officeDocument/2006/relationships/slide" Target="slides/slide17.xml"/><Relationship Id="rId44" Type="http://customschemas.google.com/relationships/presentationmetadata" Target="metadata"/><Relationship Id="rId21" Type="http://schemas.openxmlformats.org/officeDocument/2006/relationships/slide" Target="slides/slide16.xml"/><Relationship Id="rId43" Type="http://schemas.openxmlformats.org/officeDocument/2006/relationships/font" Target="fonts/CenturyGothic-boldItalic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Roboto-bold.fntdata"/><Relationship Id="rId14" Type="http://schemas.openxmlformats.org/officeDocument/2006/relationships/slide" Target="slides/slide9.xml"/><Relationship Id="rId36" Type="http://schemas.openxmlformats.org/officeDocument/2006/relationships/font" Target="fonts/Roboto-regular.fntdata"/><Relationship Id="rId17" Type="http://schemas.openxmlformats.org/officeDocument/2006/relationships/slide" Target="slides/slide12.xml"/><Relationship Id="rId39" Type="http://schemas.openxmlformats.org/officeDocument/2006/relationships/font" Target="fonts/Roboto-boldItalic.fntdata"/><Relationship Id="rId16" Type="http://schemas.openxmlformats.org/officeDocument/2006/relationships/slide" Target="slides/slide11.xml"/><Relationship Id="rId38" Type="http://schemas.openxmlformats.org/officeDocument/2006/relationships/font" Target="fonts/Roboto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31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2baf8e24a57_0_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g2baf8e24a57_0_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1"/>
          <p:cNvSpPr txBox="1"/>
          <p:nvPr>
            <p:ph type="ctrTitle"/>
          </p:nvPr>
        </p:nvSpPr>
        <p:spPr>
          <a:xfrm>
            <a:off x="2589213" y="2514600"/>
            <a:ext cx="8915399" cy="22627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Century Gothic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1"/>
          <p:cNvSpPr txBox="1"/>
          <p:nvPr>
            <p:ph idx="1" type="subTitle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5" name="Google Shape;45;p3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1"/>
          <p:cNvSpPr/>
          <p:nvPr/>
        </p:nvSpPr>
        <p:spPr>
          <a:xfrm>
            <a:off x="0" y="4323810"/>
            <a:ext cx="1744652" cy="778589"/>
          </a:xfrm>
          <a:custGeom>
            <a:rect b="b" l="l" r="r" t="t"/>
            <a:pathLst>
              <a:path extrusionOk="0" h="166" w="372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31"/>
          <p:cNvSpPr txBox="1"/>
          <p:nvPr>
            <p:ph idx="12" type="sldNum"/>
          </p:nvPr>
        </p:nvSpPr>
        <p:spPr>
          <a:xfrm>
            <a:off x="531812" y="4529540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2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2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52" name="Google Shape;52;p3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2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32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3"/>
          <p:cNvSpPr txBox="1"/>
          <p:nvPr>
            <p:ph type="title"/>
          </p:nvPr>
        </p:nvSpPr>
        <p:spPr>
          <a:xfrm>
            <a:off x="2589212" y="2058750"/>
            <a:ext cx="8915399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Century Gothic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3"/>
          <p:cNvSpPr txBox="1"/>
          <p:nvPr>
            <p:ph idx="1" type="body"/>
          </p:nvPr>
        </p:nvSpPr>
        <p:spPr>
          <a:xfrm>
            <a:off x="2589212" y="3530129"/>
            <a:ext cx="8915399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595959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9" name="Google Shape;59;p3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3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33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4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4"/>
          <p:cNvSpPr txBox="1"/>
          <p:nvPr>
            <p:ph idx="1" type="body"/>
          </p:nvPr>
        </p:nvSpPr>
        <p:spPr>
          <a:xfrm>
            <a:off x="2589212" y="2133600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66" name="Google Shape;66;p34"/>
          <p:cNvSpPr txBox="1"/>
          <p:nvPr>
            <p:ph idx="2" type="body"/>
          </p:nvPr>
        </p:nvSpPr>
        <p:spPr>
          <a:xfrm>
            <a:off x="7190747" y="2126222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67" name="Google Shape;67;p3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4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34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5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5"/>
          <p:cNvSpPr txBox="1"/>
          <p:nvPr>
            <p:ph idx="1" type="body"/>
          </p:nvPr>
        </p:nvSpPr>
        <p:spPr>
          <a:xfrm>
            <a:off x="2939373" y="1972703"/>
            <a:ext cx="3992732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4" name="Google Shape;74;p35"/>
          <p:cNvSpPr txBox="1"/>
          <p:nvPr>
            <p:ph idx="2" type="body"/>
          </p:nvPr>
        </p:nvSpPr>
        <p:spPr>
          <a:xfrm>
            <a:off x="2589212" y="2548966"/>
            <a:ext cx="4342893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5" name="Google Shape;75;p35"/>
          <p:cNvSpPr txBox="1"/>
          <p:nvPr>
            <p:ph idx="3" type="body"/>
          </p:nvPr>
        </p:nvSpPr>
        <p:spPr>
          <a:xfrm>
            <a:off x="7506629" y="1969475"/>
            <a:ext cx="399900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6" name="Google Shape;76;p35"/>
          <p:cNvSpPr txBox="1"/>
          <p:nvPr>
            <p:ph idx="4" type="body"/>
          </p:nvPr>
        </p:nvSpPr>
        <p:spPr>
          <a:xfrm>
            <a:off x="7166957" y="2545738"/>
            <a:ext cx="4338674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7" name="Google Shape;77;p3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5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35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6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36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36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3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37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3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8"/>
          <p:cNvSpPr txBox="1"/>
          <p:nvPr>
            <p:ph type="title"/>
          </p:nvPr>
        </p:nvSpPr>
        <p:spPr>
          <a:xfrm>
            <a:off x="2589212" y="446088"/>
            <a:ext cx="3505199" cy="9763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Century Gothic"/>
              <a:buNone/>
              <a:defRPr b="0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38"/>
          <p:cNvSpPr txBox="1"/>
          <p:nvPr>
            <p:ph idx="1" type="body"/>
          </p:nvPr>
        </p:nvSpPr>
        <p:spPr>
          <a:xfrm>
            <a:off x="6323012" y="446088"/>
            <a:ext cx="5181600" cy="5414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95" name="Google Shape;95;p38"/>
          <p:cNvSpPr txBox="1"/>
          <p:nvPr>
            <p:ph idx="2" type="body"/>
          </p:nvPr>
        </p:nvSpPr>
        <p:spPr>
          <a:xfrm>
            <a:off x="2589212" y="1598613"/>
            <a:ext cx="3505199" cy="42624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96" name="Google Shape;96;p3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3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8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8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9"/>
          <p:cNvSpPr txBox="1"/>
          <p:nvPr>
            <p:ph type="title"/>
          </p:nvPr>
        </p:nvSpPr>
        <p:spPr>
          <a:xfrm>
            <a:off x="2589213" y="4800600"/>
            <a:ext cx="8915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39"/>
          <p:cNvSpPr/>
          <p:nvPr>
            <p:ph idx="2" type="pic"/>
          </p:nvPr>
        </p:nvSpPr>
        <p:spPr>
          <a:xfrm>
            <a:off x="2589212" y="634965"/>
            <a:ext cx="8915400" cy="3854970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39"/>
          <p:cNvSpPr txBox="1"/>
          <p:nvPr>
            <p:ph idx="1" type="body"/>
          </p:nvPr>
        </p:nvSpPr>
        <p:spPr>
          <a:xfrm>
            <a:off x="2589213" y="5367338"/>
            <a:ext cx="8915400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04" name="Google Shape;104;p39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39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39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39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0"/>
          <p:cNvSpPr txBox="1"/>
          <p:nvPr>
            <p:ph type="title"/>
          </p:nvPr>
        </p:nvSpPr>
        <p:spPr>
          <a:xfrm>
            <a:off x="2589212" y="609600"/>
            <a:ext cx="8915399" cy="311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40"/>
          <p:cNvSpPr txBox="1"/>
          <p:nvPr>
            <p:ph idx="1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1" name="Google Shape;111;p40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40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40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40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1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41"/>
          <p:cNvSpPr txBox="1"/>
          <p:nvPr>
            <p:ph idx="1" type="body"/>
          </p:nvPr>
        </p:nvSpPr>
        <p:spPr>
          <a:xfrm>
            <a:off x="3275012" y="3505200"/>
            <a:ext cx="753655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18" name="Google Shape;118;p41"/>
          <p:cNvSpPr txBox="1"/>
          <p:nvPr>
            <p:ph idx="2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9" name="Google Shape;119;p4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4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41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41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3" name="Google Shape;123;p41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24" name="Google Shape;124;p41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2"/>
          <p:cNvSpPr txBox="1"/>
          <p:nvPr>
            <p:ph type="title"/>
          </p:nvPr>
        </p:nvSpPr>
        <p:spPr>
          <a:xfrm>
            <a:off x="2589213" y="2438400"/>
            <a:ext cx="8915400" cy="27248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42"/>
          <p:cNvSpPr txBox="1"/>
          <p:nvPr>
            <p:ph idx="1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28" name="Google Shape;128;p4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4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42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42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3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43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5" name="Google Shape;135;p43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6" name="Google Shape;136;p4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4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43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43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0" name="Google Shape;140;p4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41" name="Google Shape;141;p43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4"/>
          <p:cNvSpPr txBox="1"/>
          <p:nvPr>
            <p:ph type="title"/>
          </p:nvPr>
        </p:nvSpPr>
        <p:spPr>
          <a:xfrm>
            <a:off x="2589212" y="627407"/>
            <a:ext cx="8915399" cy="28800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44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5" name="Google Shape;145;p44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6" name="Google Shape;146;p4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4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44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44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5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45"/>
          <p:cNvSpPr txBox="1"/>
          <p:nvPr>
            <p:ph idx="1" type="body"/>
          </p:nvPr>
        </p:nvSpPr>
        <p:spPr>
          <a:xfrm rot="5400000">
            <a:off x="5103812" y="-381000"/>
            <a:ext cx="3886200" cy="89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53" name="Google Shape;153;p4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4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45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45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6"/>
          <p:cNvSpPr txBox="1"/>
          <p:nvPr>
            <p:ph type="title"/>
          </p:nvPr>
        </p:nvSpPr>
        <p:spPr>
          <a:xfrm rot="5400000">
            <a:off x="7756704" y="2165513"/>
            <a:ext cx="5283817" cy="2207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46"/>
          <p:cNvSpPr txBox="1"/>
          <p:nvPr>
            <p:ph idx="1" type="body"/>
          </p:nvPr>
        </p:nvSpPr>
        <p:spPr>
          <a:xfrm rot="5400000">
            <a:off x="3185803" y="30814"/>
            <a:ext cx="5283817" cy="6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60" name="Google Shape;160;p4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4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46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46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C0D5E6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30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11" name="Google Shape;11;p30"/>
            <p:cNvSpPr/>
            <p:nvPr/>
          </p:nvSpPr>
          <p:spPr>
            <a:xfrm>
              <a:off x="2487613" y="2284413"/>
              <a:ext cx="85725" cy="533400"/>
            </a:xfrm>
            <a:custGeom>
              <a:rect b="b" l="l" r="r" t="t"/>
              <a:pathLst>
                <a:path extrusionOk="0" h="136" w="22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30"/>
            <p:cNvSpPr/>
            <p:nvPr/>
          </p:nvSpPr>
          <p:spPr>
            <a:xfrm>
              <a:off x="2597151" y="2779713"/>
              <a:ext cx="550863" cy="1978025"/>
            </a:xfrm>
            <a:custGeom>
              <a:rect b="b" l="l" r="r" t="t"/>
              <a:pathLst>
                <a:path extrusionOk="0" h="504" w="14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30"/>
            <p:cNvSpPr/>
            <p:nvPr/>
          </p:nvSpPr>
          <p:spPr>
            <a:xfrm>
              <a:off x="3175001" y="4730750"/>
              <a:ext cx="519113" cy="1209675"/>
            </a:xfrm>
            <a:custGeom>
              <a:rect b="b" l="l" r="r" t="t"/>
              <a:pathLst>
                <a:path extrusionOk="0" h="308" w="132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30"/>
            <p:cNvSpPr/>
            <p:nvPr/>
          </p:nvSpPr>
          <p:spPr>
            <a:xfrm>
              <a:off x="3305176" y="5630863"/>
              <a:ext cx="146050" cy="309563"/>
            </a:xfrm>
            <a:custGeom>
              <a:rect b="b" l="l" r="r" t="t"/>
              <a:pathLst>
                <a:path extrusionOk="0" h="79" w="37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30"/>
            <p:cNvSpPr/>
            <p:nvPr/>
          </p:nvSpPr>
          <p:spPr>
            <a:xfrm>
              <a:off x="2573338" y="2817813"/>
              <a:ext cx="700088" cy="2835275"/>
            </a:xfrm>
            <a:custGeom>
              <a:rect b="b" l="l" r="r" t="t"/>
              <a:pathLst>
                <a:path extrusionOk="0" h="722" w="178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30"/>
            <p:cNvSpPr/>
            <p:nvPr/>
          </p:nvSpPr>
          <p:spPr>
            <a:xfrm>
              <a:off x="2506663" y="285750"/>
              <a:ext cx="90488" cy="2493963"/>
            </a:xfrm>
            <a:custGeom>
              <a:rect b="b" l="l" r="r" t="t"/>
              <a:pathLst>
                <a:path extrusionOk="0" h="635" w="23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30"/>
            <p:cNvSpPr/>
            <p:nvPr/>
          </p:nvSpPr>
          <p:spPr>
            <a:xfrm>
              <a:off x="2554288" y="2598738"/>
              <a:ext cx="66675" cy="420688"/>
            </a:xfrm>
            <a:custGeom>
              <a:rect b="b" l="l" r="r" t="t"/>
              <a:pathLst>
                <a:path extrusionOk="0" h="107" w="1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30"/>
            <p:cNvSpPr/>
            <p:nvPr/>
          </p:nvSpPr>
          <p:spPr>
            <a:xfrm>
              <a:off x="3143251" y="4757738"/>
              <a:ext cx="161925" cy="873125"/>
            </a:xfrm>
            <a:custGeom>
              <a:rect b="b" l="l" r="r" t="t"/>
              <a:pathLst>
                <a:path extrusionOk="0" h="222" w="41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30"/>
            <p:cNvSpPr/>
            <p:nvPr/>
          </p:nvSpPr>
          <p:spPr>
            <a:xfrm>
              <a:off x="3148013" y="1282700"/>
              <a:ext cx="1768475" cy="3448050"/>
            </a:xfrm>
            <a:custGeom>
              <a:rect b="b" l="l" r="r" t="t"/>
              <a:pathLst>
                <a:path extrusionOk="0" h="878" w="45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0"/>
            <p:cNvSpPr/>
            <p:nvPr/>
          </p:nvSpPr>
          <p:spPr>
            <a:xfrm>
              <a:off x="3273426" y="5653088"/>
              <a:ext cx="138113" cy="287338"/>
            </a:xfrm>
            <a:custGeom>
              <a:rect b="b" l="l" r="r" t="t"/>
              <a:pathLst>
                <a:path extrusionOk="0" h="73" w="35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30"/>
            <p:cNvSpPr/>
            <p:nvPr/>
          </p:nvSpPr>
          <p:spPr>
            <a:xfrm>
              <a:off x="3143251" y="4656138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0"/>
            <p:cNvSpPr/>
            <p:nvPr/>
          </p:nvSpPr>
          <p:spPr>
            <a:xfrm>
              <a:off x="3211513" y="5410200"/>
              <a:ext cx="203200" cy="530225"/>
            </a:xfrm>
            <a:custGeom>
              <a:rect b="b" l="l" r="r" t="t"/>
              <a:pathLst>
                <a:path extrusionOk="0" h="135" w="52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" name="Google Shape;23;p30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24" name="Google Shape;24;p30"/>
            <p:cNvSpPr/>
            <p:nvPr/>
          </p:nvSpPr>
          <p:spPr>
            <a:xfrm>
              <a:off x="6627813" y="194833"/>
              <a:ext cx="409575" cy="3646488"/>
            </a:xfrm>
            <a:custGeom>
              <a:rect b="b" l="l" r="r" t="t"/>
              <a:pathLst>
                <a:path extrusionOk="0" h="920" w="103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0"/>
            <p:cNvSpPr/>
            <p:nvPr/>
          </p:nvSpPr>
          <p:spPr>
            <a:xfrm>
              <a:off x="7061201" y="3771900"/>
              <a:ext cx="350838" cy="1309688"/>
            </a:xfrm>
            <a:custGeom>
              <a:rect b="b" l="l" r="r" t="t"/>
              <a:pathLst>
                <a:path extrusionOk="0" h="330" w="88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0"/>
            <p:cNvSpPr/>
            <p:nvPr/>
          </p:nvSpPr>
          <p:spPr>
            <a:xfrm>
              <a:off x="7439026" y="5053013"/>
              <a:ext cx="357188" cy="820738"/>
            </a:xfrm>
            <a:custGeom>
              <a:rect b="b" l="l" r="r" t="t"/>
              <a:pathLst>
                <a:path extrusionOk="0" h="207" w="9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0"/>
            <p:cNvSpPr/>
            <p:nvPr/>
          </p:nvSpPr>
          <p:spPr>
            <a:xfrm>
              <a:off x="7037388" y="3811588"/>
              <a:ext cx="457200" cy="1852613"/>
            </a:xfrm>
            <a:custGeom>
              <a:rect b="b" l="l" r="r" t="t"/>
              <a:pathLst>
                <a:path extrusionOk="0" h="467" w="115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0"/>
            <p:cNvSpPr/>
            <p:nvPr/>
          </p:nvSpPr>
          <p:spPr>
            <a:xfrm>
              <a:off x="6992938" y="1263650"/>
              <a:ext cx="144463" cy="2508250"/>
            </a:xfrm>
            <a:custGeom>
              <a:rect b="b" l="l" r="r" t="t"/>
              <a:pathLst>
                <a:path extrusionOk="0" h="633" w="36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0"/>
            <p:cNvSpPr/>
            <p:nvPr/>
          </p:nvSpPr>
          <p:spPr>
            <a:xfrm>
              <a:off x="7526338" y="5640388"/>
              <a:ext cx="111125" cy="233363"/>
            </a:xfrm>
            <a:custGeom>
              <a:rect b="b" l="l" r="r" t="t"/>
              <a:pathLst>
                <a:path extrusionOk="0" h="59" w="28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0"/>
            <p:cNvSpPr/>
            <p:nvPr/>
          </p:nvSpPr>
          <p:spPr>
            <a:xfrm>
              <a:off x="7021513" y="3598863"/>
              <a:ext cx="68263" cy="423863"/>
            </a:xfrm>
            <a:custGeom>
              <a:rect b="b" l="l" r="r" t="t"/>
              <a:pathLst>
                <a:path extrusionOk="0" h="107" w="1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0"/>
            <p:cNvSpPr/>
            <p:nvPr/>
          </p:nvSpPr>
          <p:spPr>
            <a:xfrm>
              <a:off x="7412038" y="2801938"/>
              <a:ext cx="1168400" cy="2251075"/>
            </a:xfrm>
            <a:custGeom>
              <a:rect b="b" l="l" r="r" t="t"/>
              <a:pathLst>
                <a:path extrusionOk="0" h="568" w="294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0"/>
            <p:cNvSpPr/>
            <p:nvPr/>
          </p:nvSpPr>
          <p:spPr>
            <a:xfrm>
              <a:off x="7494588" y="5664200"/>
              <a:ext cx="100013" cy="209550"/>
            </a:xfrm>
            <a:custGeom>
              <a:rect b="b" l="l" r="r" t="t"/>
              <a:pathLst>
                <a:path extrusionOk="0" h="53" w="25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0"/>
            <p:cNvSpPr/>
            <p:nvPr/>
          </p:nvSpPr>
          <p:spPr>
            <a:xfrm>
              <a:off x="7412038" y="5081588"/>
              <a:ext cx="114300" cy="558800"/>
            </a:xfrm>
            <a:custGeom>
              <a:rect b="b" l="l" r="r" t="t"/>
              <a:pathLst>
                <a:path extrusionOk="0" h="141" w="29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0"/>
            <p:cNvSpPr/>
            <p:nvPr/>
          </p:nvSpPr>
          <p:spPr>
            <a:xfrm>
              <a:off x="7412038" y="4978400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0"/>
            <p:cNvSpPr/>
            <p:nvPr/>
          </p:nvSpPr>
          <p:spPr>
            <a:xfrm>
              <a:off x="7439026" y="5434013"/>
              <a:ext cx="174625" cy="439738"/>
            </a:xfrm>
            <a:custGeom>
              <a:rect b="b" l="l" r="r" t="t"/>
              <a:pathLst>
                <a:path extrusionOk="0" h="111" w="44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30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30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8" name="Google Shape;38;p30"/>
          <p:cNvSpPr txBox="1"/>
          <p:nvPr>
            <p:ph idx="1" type="body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🠶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🠶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🠶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9" name="Google Shape;39;p30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40" name="Google Shape;40;p30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41" name="Google Shape;41;p30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Relationship Id="rId4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Relationship Id="rId4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Relationship Id="rId4" Type="http://schemas.openxmlformats.org/officeDocument/2006/relationships/image" Target="../media/image1.jpg"/><Relationship Id="rId5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Relationship Id="rId4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Relationship Id="rId4" Type="http://schemas.openxmlformats.org/officeDocument/2006/relationships/image" Target="../media/image1.jpg"/><Relationship Id="rId5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Relationship Id="rId4" Type="http://schemas.openxmlformats.org/officeDocument/2006/relationships/image" Target="../media/image1.jpg"/><Relationship Id="rId5" Type="http://schemas.openxmlformats.org/officeDocument/2006/relationships/image" Target="../media/image2.jpg"/><Relationship Id="rId6" Type="http://schemas.openxmlformats.org/officeDocument/2006/relationships/image" Target="../media/image9.jpg"/><Relationship Id="rId7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Relationship Id="rId4" Type="http://schemas.openxmlformats.org/officeDocument/2006/relationships/image" Target="../media/image1.jpg"/><Relationship Id="rId5" Type="http://schemas.openxmlformats.org/officeDocument/2006/relationships/image" Target="../media/image1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Relationship Id="rId4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g"/><Relationship Id="rId4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jpg"/><Relationship Id="rId4" Type="http://schemas.openxmlformats.org/officeDocument/2006/relationships/image" Target="../media/image1.jpg"/><Relationship Id="rId5" Type="http://schemas.openxmlformats.org/officeDocument/2006/relationships/image" Target="../media/image10.jpg"/><Relationship Id="rId6" Type="http://schemas.openxmlformats.org/officeDocument/2006/relationships/image" Target="../media/image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jpg"/><Relationship Id="rId4" Type="http://schemas.openxmlformats.org/officeDocument/2006/relationships/image" Target="../media/image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jpg"/><Relationship Id="rId4" Type="http://schemas.openxmlformats.org/officeDocument/2006/relationships/image" Target="../media/image1.jpg"/><Relationship Id="rId5" Type="http://schemas.openxmlformats.org/officeDocument/2006/relationships/image" Target="../media/image13.jpg"/><Relationship Id="rId6" Type="http://schemas.openxmlformats.org/officeDocument/2006/relationships/image" Target="../media/image1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jpg"/><Relationship Id="rId4" Type="http://schemas.openxmlformats.org/officeDocument/2006/relationships/image" Target="../media/image1.jpg"/><Relationship Id="rId5" Type="http://schemas.openxmlformats.org/officeDocument/2006/relationships/image" Target="../media/image18.jpg"/><Relationship Id="rId6" Type="http://schemas.openxmlformats.org/officeDocument/2006/relationships/image" Target="../media/image15.jpg"/><Relationship Id="rId7" Type="http://schemas.openxmlformats.org/officeDocument/2006/relationships/image" Target="../media/image7.jpg"/><Relationship Id="rId8" Type="http://schemas.openxmlformats.org/officeDocument/2006/relationships/image" Target="../media/image3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jpg"/><Relationship Id="rId4" Type="http://schemas.openxmlformats.org/officeDocument/2006/relationships/image" Target="../media/image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jpg"/><Relationship Id="rId4" Type="http://schemas.openxmlformats.org/officeDocument/2006/relationships/image" Target="../media/image1.jpg"/><Relationship Id="rId5" Type="http://schemas.openxmlformats.org/officeDocument/2006/relationships/image" Target="../media/image18.jpg"/><Relationship Id="rId6" Type="http://schemas.openxmlformats.org/officeDocument/2006/relationships/image" Target="../media/image15.jpg"/><Relationship Id="rId7" Type="http://schemas.openxmlformats.org/officeDocument/2006/relationships/image" Target="../media/image3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jpg"/><Relationship Id="rId4" Type="http://schemas.openxmlformats.org/officeDocument/2006/relationships/image" Target="../media/image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jpg"/><Relationship Id="rId4" Type="http://schemas.openxmlformats.org/officeDocument/2006/relationships/image" Target="../media/image1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jpg"/><Relationship Id="rId4" Type="http://schemas.openxmlformats.org/officeDocument/2006/relationships/image" Target="../media/image1.jpg"/><Relationship Id="rId5" Type="http://schemas.openxmlformats.org/officeDocument/2006/relationships/image" Target="../media/image34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jpg"/><Relationship Id="rId4" Type="http://schemas.openxmlformats.org/officeDocument/2006/relationships/image" Target="../media/image1.jpg"/><Relationship Id="rId5" Type="http://schemas.openxmlformats.org/officeDocument/2006/relationships/image" Target="../media/image36.jpg"/><Relationship Id="rId6" Type="http://schemas.openxmlformats.org/officeDocument/2006/relationships/image" Target="../media/image29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jpg"/><Relationship Id="rId4" Type="http://schemas.openxmlformats.org/officeDocument/2006/relationships/image" Target="../media/image1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jpg"/><Relationship Id="rId4" Type="http://schemas.openxmlformats.org/officeDocument/2006/relationships/image" Target="../media/image1.jpg"/><Relationship Id="rId5" Type="http://schemas.openxmlformats.org/officeDocument/2006/relationships/image" Target="../media/image24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.jpg"/><Relationship Id="rId4" Type="http://schemas.openxmlformats.org/officeDocument/2006/relationships/image" Target="../media/image1.jpg"/><Relationship Id="rId5" Type="http://schemas.openxmlformats.org/officeDocument/2006/relationships/image" Target="../media/image22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.jpg"/><Relationship Id="rId4" Type="http://schemas.openxmlformats.org/officeDocument/2006/relationships/image" Target="../media/image1.jpg"/><Relationship Id="rId5" Type="http://schemas.openxmlformats.org/officeDocument/2006/relationships/image" Target="../media/image30.jpg"/><Relationship Id="rId6" Type="http://schemas.openxmlformats.org/officeDocument/2006/relationships/image" Target="../media/image2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.jpg"/><Relationship Id="rId4" Type="http://schemas.openxmlformats.org/officeDocument/2006/relationships/image" Target="../media/image1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.jpg"/><Relationship Id="rId4" Type="http://schemas.openxmlformats.org/officeDocument/2006/relationships/image" Target="../media/image1.jpg"/><Relationship Id="rId5" Type="http://schemas.openxmlformats.org/officeDocument/2006/relationships/image" Target="../media/image26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8.jpg"/><Relationship Id="rId4" Type="http://schemas.openxmlformats.org/officeDocument/2006/relationships/image" Target="../media/image1.jpg"/><Relationship Id="rId5" Type="http://schemas.openxmlformats.org/officeDocument/2006/relationships/image" Target="../media/image23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8.jpg"/><Relationship Id="rId4" Type="http://schemas.openxmlformats.org/officeDocument/2006/relationships/image" Target="../media/image1.jpg"/><Relationship Id="rId5" Type="http://schemas.openxmlformats.org/officeDocument/2006/relationships/image" Target="../media/image28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vmlDrawing" Target="../drawings/vmlDrawing1.vml"/><Relationship Id="rId4" Type="http://schemas.openxmlformats.org/officeDocument/2006/relationships/image" Target="../media/image8.jpg"/><Relationship Id="rId9" Type="http://schemas.openxmlformats.org/officeDocument/2006/relationships/image" Target="../media/image35.jpg"/><Relationship Id="rId5" Type="http://schemas.openxmlformats.org/officeDocument/2006/relationships/image" Target="../media/image1.jpg"/><Relationship Id="rId6" Type="http://schemas.openxmlformats.org/officeDocument/2006/relationships/oleObject" Target="../embeddings/oleObject1.bin"/><Relationship Id="rId7" Type="http://schemas.openxmlformats.org/officeDocument/2006/relationships/oleObject" Target="../embeddings/oleObject1.bin"/><Relationship Id="rId8" Type="http://schemas.openxmlformats.org/officeDocument/2006/relationships/image" Target="../media/image3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8.jpg"/><Relationship Id="rId4" Type="http://schemas.openxmlformats.org/officeDocument/2006/relationships/image" Target="../media/image1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7.jpg"/><Relationship Id="rId4" Type="http://schemas.openxmlformats.org/officeDocument/2006/relationships/image" Target="../media/image20.jpg"/><Relationship Id="rId5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0" name="Google Shape;170;p1"/>
          <p:cNvGraphicFramePr/>
          <p:nvPr/>
        </p:nvGraphicFramePr>
        <p:xfrm>
          <a:off x="1877291" y="28547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{7A19F5CD-537F-47D1-85A7-F4A4AADB4F6D}</a:tableStyleId>
              </a:tblPr>
              <a:tblGrid>
                <a:gridCol w="2322175"/>
                <a:gridCol w="6115250"/>
              </a:tblGrid>
              <a:tr h="820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Field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CONSTRUCTION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1533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Chapter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Calculation of construction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</a:tr>
              <a:tr h="1211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Subtitle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Determination of reaction of supports for statically determined polygonal beam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"/>
          <p:cNvSpPr txBox="1"/>
          <p:nvPr/>
        </p:nvSpPr>
        <p:spPr>
          <a:xfrm>
            <a:off x="4682529" y="795612"/>
            <a:ext cx="3127779" cy="1046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girders</a:t>
            </a:r>
            <a:endParaRPr b="1" sz="4400">
              <a:solidFill>
                <a:srgbClr val="0070C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8" name="Google Shape;178;p2"/>
          <p:cNvSpPr txBox="1"/>
          <p:nvPr/>
        </p:nvSpPr>
        <p:spPr>
          <a:xfrm>
            <a:off x="3339548" y="1842052"/>
            <a:ext cx="5804452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Girders are rigid bodies that carry loads and are attached to appropriate bases with supports</a:t>
            </a:r>
            <a:endParaRPr sz="3600">
              <a:solidFill>
                <a:srgbClr val="7030A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3"/>
          <p:cNvSpPr txBox="1"/>
          <p:nvPr/>
        </p:nvSpPr>
        <p:spPr>
          <a:xfrm>
            <a:off x="4006326" y="1866321"/>
            <a:ext cx="329769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>
                <a:solidFill>
                  <a:srgbClr val="C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Movable supports</a:t>
            </a:r>
            <a:endParaRPr sz="1800">
              <a:solidFill>
                <a:srgbClr val="C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86" name="Google Shape;186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03732" y="1405765"/>
            <a:ext cx="1866900" cy="3781425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3"/>
          <p:cNvSpPr txBox="1"/>
          <p:nvPr/>
        </p:nvSpPr>
        <p:spPr>
          <a:xfrm>
            <a:off x="3329797" y="163840"/>
            <a:ext cx="6306535" cy="1723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Supporting the girders </a:t>
            </a:r>
            <a:endParaRPr b="1" sz="4400">
              <a:solidFill>
                <a:srgbClr val="0070C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solidFill>
                <a:srgbClr val="0070C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8" name="Google Shape;188;p3"/>
          <p:cNvSpPr txBox="1"/>
          <p:nvPr/>
        </p:nvSpPr>
        <p:spPr>
          <a:xfrm>
            <a:off x="3289783" y="819881"/>
            <a:ext cx="5346335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In </a:t>
            </a:r>
            <a:r>
              <a:rPr b="0" i="0" lang="en-US" sz="32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practice</a:t>
            </a:r>
            <a:r>
              <a:rPr b="0" i="0" lang="en-US" sz="3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, we often meet </a:t>
            </a:r>
            <a:r>
              <a:rPr lang="en-US" sz="3200">
                <a:solidFill>
                  <a:srgbClr val="4A524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9" name="Google Shape;189;p3"/>
          <p:cNvSpPr txBox="1"/>
          <p:nvPr/>
        </p:nvSpPr>
        <p:spPr>
          <a:xfrm>
            <a:off x="4006326" y="3107138"/>
            <a:ext cx="372249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>
                <a:solidFill>
                  <a:srgbClr val="C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Immovable supports</a:t>
            </a:r>
            <a:endParaRPr sz="1800">
              <a:solidFill>
                <a:srgbClr val="C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0" name="Google Shape;190;p3"/>
          <p:cNvSpPr txBox="1"/>
          <p:nvPr/>
        </p:nvSpPr>
        <p:spPr>
          <a:xfrm>
            <a:off x="4006326" y="4310383"/>
            <a:ext cx="151515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>
                <a:solidFill>
                  <a:srgbClr val="C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Pinches</a:t>
            </a:r>
            <a:endParaRPr sz="1800">
              <a:solidFill>
                <a:srgbClr val="C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4"/>
          <p:cNvSpPr txBox="1"/>
          <p:nvPr/>
        </p:nvSpPr>
        <p:spPr>
          <a:xfrm>
            <a:off x="3329797" y="375875"/>
            <a:ext cx="3424335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Carrier load</a:t>
            </a:r>
            <a:endParaRPr b="1" sz="1800">
              <a:solidFill>
                <a:srgbClr val="0070C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8" name="Google Shape;198;p4"/>
          <p:cNvSpPr txBox="1"/>
          <p:nvPr/>
        </p:nvSpPr>
        <p:spPr>
          <a:xfrm>
            <a:off x="1961322" y="1316818"/>
            <a:ext cx="9329530" cy="4216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4572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Carrier loads can be different and we divide them according to:</a:t>
            </a:r>
            <a:endParaRPr b="0" i="0" sz="2400" u="none" cap="none" strike="noStrike">
              <a:solidFill>
                <a:srgbClr val="7030A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1" marL="4572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C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</a:t>
            </a:r>
            <a:r>
              <a:rPr b="0" i="0" lang="en-US" sz="2800" u="none" cap="none" strike="noStrike">
                <a:solidFill>
                  <a:srgbClr val="C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Shape, </a:t>
            </a:r>
            <a:endParaRPr b="0" i="0" sz="2800" u="none" cap="none" strike="noStrike">
              <a:solidFill>
                <a:srgbClr val="C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1" marL="4572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C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Mode of action i  </a:t>
            </a:r>
            <a:endParaRPr/>
          </a:p>
          <a:p>
            <a:pPr indent="0" lvl="1" marL="4572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C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During the duration</a:t>
            </a:r>
            <a:r>
              <a:rPr b="0" i="0" lang="en-US" sz="2600" u="none" cap="none" strike="noStrike">
                <a:solidFill>
                  <a:srgbClr val="C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/>
          </a:p>
          <a:p>
            <a:pPr indent="0" lvl="1" marL="4572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With regard to the shape, we distinguish :</a:t>
            </a:r>
            <a:endParaRPr/>
          </a:p>
          <a:p>
            <a:pPr indent="0" lvl="2" marL="9144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C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Concentrated (concentrated forces acting at a point, vertically or diagonally), </a:t>
            </a:r>
            <a:endParaRPr b="0" i="0" sz="2800" u="none" cap="none" strike="noStrike">
              <a:solidFill>
                <a:srgbClr val="C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2" marL="9144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C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Distributed loads (evenly or unevenly distributed).</a:t>
            </a:r>
            <a:endParaRPr b="0" i="0" sz="2600" u="none" cap="none" strike="noStrike">
              <a:solidFill>
                <a:srgbClr val="C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5"/>
          <p:cNvSpPr txBox="1"/>
          <p:nvPr/>
        </p:nvSpPr>
        <p:spPr>
          <a:xfrm>
            <a:off x="3154017" y="471076"/>
            <a:ext cx="6096000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>
                <a:solidFill>
                  <a:srgbClr val="C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Convention on the sign and graphical representation of forces in a section</a:t>
            </a:r>
            <a:endParaRPr sz="3200">
              <a:solidFill>
                <a:srgbClr val="C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06" name="Google Shape;206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20892" y="2384279"/>
            <a:ext cx="2762250" cy="320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6"/>
          <p:cNvSpPr txBox="1"/>
          <p:nvPr/>
        </p:nvSpPr>
        <p:spPr>
          <a:xfrm>
            <a:off x="1538373" y="150811"/>
            <a:ext cx="1051602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Determination of reactions in supports</a:t>
            </a:r>
            <a:endParaRPr b="1" sz="1800">
              <a:solidFill>
                <a:srgbClr val="0070C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4" name="Google Shape;214;p6"/>
          <p:cNvSpPr txBox="1"/>
          <p:nvPr/>
        </p:nvSpPr>
        <p:spPr>
          <a:xfrm>
            <a:off x="4125744" y="1047694"/>
            <a:ext cx="435728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Graphical method</a:t>
            </a:r>
            <a:endParaRPr sz="1800">
              <a:solidFill>
                <a:srgbClr val="7030A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15" name="Google Shape;215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57658" y="1752600"/>
            <a:ext cx="2571750" cy="16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57658" y="3429000"/>
            <a:ext cx="2876550" cy="188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634208" y="4613773"/>
            <a:ext cx="2162175" cy="1323975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6"/>
          <p:cNvSpPr txBox="1"/>
          <p:nvPr/>
        </p:nvSpPr>
        <p:spPr>
          <a:xfrm>
            <a:off x="4329408" y="2172717"/>
            <a:ext cx="1447832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Model</a:t>
            </a:r>
            <a:endParaRPr sz="32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9" name="Google Shape;219;p6"/>
          <p:cNvSpPr txBox="1"/>
          <p:nvPr/>
        </p:nvSpPr>
        <p:spPr>
          <a:xfrm>
            <a:off x="4338607" y="4061580"/>
            <a:ext cx="398538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>
                <a:solidFill>
                  <a:srgbClr val="C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Graphic balancing</a:t>
            </a:r>
            <a:endParaRPr sz="1800">
              <a:solidFill>
                <a:srgbClr val="C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0" name="Google Shape;220;p6"/>
          <p:cNvSpPr txBox="1"/>
          <p:nvPr/>
        </p:nvSpPr>
        <p:spPr>
          <a:xfrm>
            <a:off x="6549174" y="5044660"/>
            <a:ext cx="363112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>
                <a:solidFill>
                  <a:srgbClr val="C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Polygon of forces</a:t>
            </a:r>
            <a:endParaRPr sz="1800">
              <a:solidFill>
                <a:srgbClr val="C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7"/>
          <p:cNvSpPr txBox="1"/>
          <p:nvPr/>
        </p:nvSpPr>
        <p:spPr>
          <a:xfrm>
            <a:off x="1675980" y="153375"/>
            <a:ext cx="1051602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Determination of reactions in supports</a:t>
            </a:r>
            <a:endParaRPr b="1" sz="1800">
              <a:solidFill>
                <a:srgbClr val="0070C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8" name="Google Shape;228;p7"/>
          <p:cNvSpPr txBox="1"/>
          <p:nvPr/>
        </p:nvSpPr>
        <p:spPr>
          <a:xfrm>
            <a:off x="4125744" y="922816"/>
            <a:ext cx="433965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36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Analytical method</a:t>
            </a:r>
            <a:endParaRPr sz="1800">
              <a:solidFill>
                <a:srgbClr val="7030A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29" name="Google Shape;229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18894" y="1554160"/>
            <a:ext cx="7753350" cy="4181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6" name="Google Shape;236;p8"/>
          <p:cNvGraphicFramePr/>
          <p:nvPr/>
        </p:nvGraphicFramePr>
        <p:xfrm>
          <a:off x="1877291" y="28547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{7A19F5CD-537F-47D1-85A7-F4A4AADB4F6D}</a:tableStyleId>
              </a:tblPr>
              <a:tblGrid>
                <a:gridCol w="2322175"/>
                <a:gridCol w="6115250"/>
              </a:tblGrid>
              <a:tr h="820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Field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CONSTRUCTION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1533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Chapter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Calculation of construction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</a:tr>
              <a:tr h="1211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Subtitle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Diagrams of intersecting forces for  statically determined polygonal beam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9"/>
          <p:cNvSpPr txBox="1"/>
          <p:nvPr/>
        </p:nvSpPr>
        <p:spPr>
          <a:xfrm>
            <a:off x="3043533" y="111883"/>
            <a:ext cx="6046848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Shear force diagrams</a:t>
            </a:r>
            <a:endParaRPr b="1" sz="1800">
              <a:solidFill>
                <a:srgbClr val="0070C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4" name="Google Shape;244;p9"/>
          <p:cNvSpPr txBox="1"/>
          <p:nvPr/>
        </p:nvSpPr>
        <p:spPr>
          <a:xfrm>
            <a:off x="834189" y="1047694"/>
            <a:ext cx="1113613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Due to the action of the external load and reactions in the supports, internal forces appear in the rods of the beam support</a:t>
            </a:r>
            <a:endParaRPr sz="1800">
              <a:solidFill>
                <a:srgbClr val="7030A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5" name="Google Shape;245;p9"/>
          <p:cNvSpPr txBox="1"/>
          <p:nvPr/>
        </p:nvSpPr>
        <p:spPr>
          <a:xfrm>
            <a:off x="3208421" y="2172717"/>
            <a:ext cx="5117432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1. </a:t>
            </a:r>
            <a:r>
              <a:rPr b="0" i="0" lang="en-US" sz="32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Normal forces</a:t>
            </a:r>
            <a:endParaRPr sz="32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6" name="Google Shape;246;p9"/>
          <p:cNvSpPr txBox="1"/>
          <p:nvPr/>
        </p:nvSpPr>
        <p:spPr>
          <a:xfrm>
            <a:off x="3208420" y="2772215"/>
            <a:ext cx="3999813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2. </a:t>
            </a:r>
            <a:r>
              <a:rPr b="0" i="0" lang="en-US" sz="32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Transverse forces</a:t>
            </a:r>
            <a:endParaRPr sz="32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7" name="Google Shape;247;p9"/>
          <p:cNvSpPr txBox="1"/>
          <p:nvPr/>
        </p:nvSpPr>
        <p:spPr>
          <a:xfrm>
            <a:off x="3208420" y="3371713"/>
            <a:ext cx="4668253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3. </a:t>
            </a:r>
            <a:r>
              <a:rPr b="0" i="0" lang="en-US" sz="32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Bending moments</a:t>
            </a:r>
            <a:endParaRPr sz="32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8" name="Google Shape;248;p9"/>
          <p:cNvSpPr txBox="1"/>
          <p:nvPr/>
        </p:nvSpPr>
        <p:spPr>
          <a:xfrm>
            <a:off x="1996511" y="4254487"/>
            <a:ext cx="928400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>
                <a:solidFill>
                  <a:srgbClr val="C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Internal forces are represented by internal force diagrams</a:t>
            </a:r>
            <a:endParaRPr sz="1800">
              <a:solidFill>
                <a:srgbClr val="C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0"/>
          <p:cNvSpPr txBox="1"/>
          <p:nvPr/>
        </p:nvSpPr>
        <p:spPr>
          <a:xfrm>
            <a:off x="2425849" y="103097"/>
            <a:ext cx="6474849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Task solving procedure</a:t>
            </a:r>
            <a:endParaRPr b="1" sz="1800">
              <a:solidFill>
                <a:srgbClr val="0070C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6" name="Google Shape;256;p10"/>
          <p:cNvSpPr txBox="1"/>
          <p:nvPr/>
        </p:nvSpPr>
        <p:spPr>
          <a:xfrm>
            <a:off x="2161308" y="891981"/>
            <a:ext cx="926329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draw the support with supports and external load</a:t>
            </a:r>
            <a:endParaRPr b="1" sz="1800">
              <a:solidFill>
                <a:srgbClr val="7030A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57" name="Google Shape;257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13017" y="1446627"/>
            <a:ext cx="4544482" cy="1616614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10"/>
          <p:cNvSpPr txBox="1"/>
          <p:nvPr/>
        </p:nvSpPr>
        <p:spPr>
          <a:xfrm>
            <a:off x="2228968" y="3406995"/>
            <a:ext cx="926329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Let's replace supports with support reactions</a:t>
            </a:r>
            <a:endParaRPr b="1" sz="1800">
              <a:solidFill>
                <a:srgbClr val="7030A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59" name="Google Shape;259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29362" y="3959285"/>
            <a:ext cx="5566512" cy="19074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11"/>
          <p:cNvSpPr txBox="1"/>
          <p:nvPr/>
        </p:nvSpPr>
        <p:spPr>
          <a:xfrm>
            <a:off x="1055861" y="659945"/>
            <a:ext cx="1113613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determine the reactions in the supports using equilibrium conditions</a:t>
            </a:r>
            <a:endParaRPr b="1" sz="1800">
              <a:solidFill>
                <a:srgbClr val="7030A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7" name="Google Shape;267;p11"/>
          <p:cNvSpPr txBox="1"/>
          <p:nvPr/>
        </p:nvSpPr>
        <p:spPr>
          <a:xfrm>
            <a:off x="1154301" y="1539308"/>
            <a:ext cx="1020351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1. ΣXi=0 </a:t>
            </a:r>
            <a:r>
              <a:rPr b="0" i="0" lang="en-US" sz="2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sum of all horizontal forces is equal to zero</a:t>
            </a:r>
            <a:endParaRPr sz="28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8" name="Google Shape;268;p11"/>
          <p:cNvSpPr txBox="1"/>
          <p:nvPr/>
        </p:nvSpPr>
        <p:spPr>
          <a:xfrm>
            <a:off x="1208513" y="2136472"/>
            <a:ext cx="10072005" cy="800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2. ΣYi=0 </a:t>
            </a:r>
            <a:r>
              <a:rPr b="0" i="0" lang="en-US" sz="2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sum of all vertical forces is equal to zero</a:t>
            </a:r>
            <a:endParaRPr sz="28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9" name="Google Shape;269;p11"/>
          <p:cNvSpPr txBox="1"/>
          <p:nvPr/>
        </p:nvSpPr>
        <p:spPr>
          <a:xfrm>
            <a:off x="1208513" y="2785002"/>
            <a:ext cx="10149298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3. ΣMi=0 </a:t>
            </a:r>
            <a:r>
              <a:rPr b="0" i="0" lang="en-US" sz="2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sum of the moments at a point is equal to zero</a:t>
            </a:r>
            <a:endParaRPr sz="28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8741" y="1156819"/>
            <a:ext cx="5568048" cy="2943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48709" y="1156819"/>
            <a:ext cx="6184870" cy="2615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13"/>
          <p:cNvSpPr txBox="1"/>
          <p:nvPr/>
        </p:nvSpPr>
        <p:spPr>
          <a:xfrm>
            <a:off x="1852775" y="181680"/>
            <a:ext cx="9676047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Drawing a diagram of shear forces</a:t>
            </a:r>
            <a:endParaRPr b="1" sz="1800">
              <a:solidFill>
                <a:srgbClr val="0070C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85" name="Google Shape;285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62862" y="974294"/>
            <a:ext cx="3470335" cy="4292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85936" y="4813559"/>
            <a:ext cx="3409356" cy="721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02741" y="943425"/>
            <a:ext cx="1275108" cy="1481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628629" y="962984"/>
            <a:ext cx="1219200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13"/>
          <p:cNvSpPr txBox="1"/>
          <p:nvPr/>
        </p:nvSpPr>
        <p:spPr>
          <a:xfrm>
            <a:off x="6458805" y="937944"/>
            <a:ext cx="4733639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Bending moments</a:t>
            </a:r>
            <a:endParaRPr b="0" i="0" sz="24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</a:t>
            </a:r>
            <a:r>
              <a:rPr lang="en-US" sz="16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r>
              <a:rPr lang="en-US" sz="24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=0 M</a:t>
            </a:r>
            <a:r>
              <a:rPr lang="en-US" sz="16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</a:t>
            </a:r>
            <a:r>
              <a:rPr lang="en-US" sz="24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=0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 z=L/2  M</a:t>
            </a:r>
            <a:r>
              <a:rPr lang="en-US" sz="14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</a:t>
            </a:r>
            <a:r>
              <a:rPr lang="en-US" sz="24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=F/2*L/2=F*L/4</a:t>
            </a:r>
            <a:endParaRPr sz="24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0" name="Google Shape;290;p13"/>
          <p:cNvSpPr txBox="1"/>
          <p:nvPr/>
        </p:nvSpPr>
        <p:spPr>
          <a:xfrm>
            <a:off x="3713016" y="1621921"/>
            <a:ext cx="26962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</a:t>
            </a:r>
            <a:endParaRPr b="1"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1" name="Google Shape;291;p13"/>
          <p:cNvSpPr txBox="1"/>
          <p:nvPr/>
        </p:nvSpPr>
        <p:spPr>
          <a:xfrm>
            <a:off x="6458805" y="2178512"/>
            <a:ext cx="2706190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Transverse forces</a:t>
            </a:r>
            <a:endParaRPr b="0" i="0" sz="24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</a:t>
            </a:r>
            <a:r>
              <a:rPr lang="en-US" sz="16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A-1</a:t>
            </a:r>
            <a:r>
              <a:rPr lang="en-US" sz="24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=F/2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</a:t>
            </a:r>
            <a:r>
              <a:rPr lang="en-US" sz="16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B-1</a:t>
            </a:r>
            <a:r>
              <a:rPr lang="en-US" sz="24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=-F/2</a:t>
            </a:r>
            <a:endParaRPr sz="24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2" name="Google Shape;292;p13"/>
          <p:cNvSpPr txBox="1"/>
          <p:nvPr/>
        </p:nvSpPr>
        <p:spPr>
          <a:xfrm>
            <a:off x="6478910" y="3415016"/>
            <a:ext cx="5117432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Normal forces</a:t>
            </a:r>
            <a:endParaRPr b="0" i="0" sz="24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N=0</a:t>
            </a:r>
            <a:endParaRPr sz="24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99" name="Google Shape;299;p14"/>
          <p:cNvGraphicFramePr/>
          <p:nvPr/>
        </p:nvGraphicFramePr>
        <p:xfrm>
          <a:off x="1877291" y="89795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{7A19F5CD-537F-47D1-85A7-F4A4AADB4F6D}</a:tableStyleId>
              </a:tblPr>
              <a:tblGrid>
                <a:gridCol w="2322175"/>
                <a:gridCol w="6115250"/>
              </a:tblGrid>
              <a:tr h="820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Field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CONSTRUCTION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1533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Chapter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Calculation of construction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</a:tr>
              <a:tr h="1211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Subtitle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Determination of dangerous intersection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15"/>
          <p:cNvSpPr txBox="1"/>
          <p:nvPr/>
        </p:nvSpPr>
        <p:spPr>
          <a:xfrm>
            <a:off x="2262862" y="159489"/>
            <a:ext cx="7029488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dangerous intersection</a:t>
            </a:r>
            <a:endParaRPr b="1" sz="1800">
              <a:solidFill>
                <a:srgbClr val="0070C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07" name="Google Shape;307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62862" y="974294"/>
            <a:ext cx="3470335" cy="4292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85936" y="4813559"/>
            <a:ext cx="3409356" cy="721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488065" y="855481"/>
            <a:ext cx="2449902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15"/>
          <p:cNvSpPr txBox="1"/>
          <p:nvPr/>
        </p:nvSpPr>
        <p:spPr>
          <a:xfrm>
            <a:off x="6594480" y="2405441"/>
            <a:ext cx="4733639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</a:t>
            </a:r>
            <a:r>
              <a:rPr lang="en-US" sz="14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z</a:t>
            </a:r>
            <a:r>
              <a:rPr lang="en-US" sz="24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=F/2*z-F*(</a:t>
            </a:r>
            <a:r>
              <a:rPr lang="en-US" sz="16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Z</a:t>
            </a:r>
            <a:r>
              <a:rPr lang="en-US" sz="24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-L/2)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 z=L/2 M</a:t>
            </a:r>
            <a:r>
              <a:rPr lang="en-US" sz="16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</a:t>
            </a:r>
            <a:r>
              <a:rPr lang="en-US" sz="24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=F/2*L/2=F*L/4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dangerous intersection is at point</a:t>
            </a:r>
            <a:r>
              <a:rPr lang="en-US" sz="24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16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</a:t>
            </a:r>
            <a:endParaRPr sz="1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1" name="Google Shape;311;p15"/>
          <p:cNvSpPr txBox="1"/>
          <p:nvPr/>
        </p:nvSpPr>
        <p:spPr>
          <a:xfrm>
            <a:off x="3713016" y="1621921"/>
            <a:ext cx="26962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</a:t>
            </a:r>
            <a:endParaRPr b="1"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18" name="Google Shape;318;p16"/>
          <p:cNvGraphicFramePr/>
          <p:nvPr/>
        </p:nvGraphicFramePr>
        <p:xfrm>
          <a:off x="1877291" y="89795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{7A19F5CD-537F-47D1-85A7-F4A4AADB4F6D}</a:tableStyleId>
              </a:tblPr>
              <a:tblGrid>
                <a:gridCol w="2322175"/>
                <a:gridCol w="6115250"/>
              </a:tblGrid>
              <a:tr h="820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Field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CONSTRUCTION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1533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Chapter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Calculation of construction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</a:tr>
              <a:tr h="1211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Subtitle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Sizing of axially  stressed bars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17"/>
          <p:cNvSpPr txBox="1"/>
          <p:nvPr/>
        </p:nvSpPr>
        <p:spPr>
          <a:xfrm>
            <a:off x="1379621" y="712015"/>
            <a:ext cx="1059070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determine the reactions in the supports using equilibrium conditions</a:t>
            </a:r>
            <a:endParaRPr b="1" sz="1800">
              <a:solidFill>
                <a:srgbClr val="7030A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6" name="Google Shape;326;p17"/>
          <p:cNvSpPr txBox="1"/>
          <p:nvPr/>
        </p:nvSpPr>
        <p:spPr>
          <a:xfrm>
            <a:off x="1154301" y="1539308"/>
            <a:ext cx="1020351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1. ΣXi=0 </a:t>
            </a:r>
            <a:r>
              <a:rPr b="0" i="0" lang="en-US" sz="2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sum of all horizontal forces is equal to zero</a:t>
            </a:r>
            <a:endParaRPr sz="28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7" name="Google Shape;327;p17"/>
          <p:cNvSpPr txBox="1"/>
          <p:nvPr/>
        </p:nvSpPr>
        <p:spPr>
          <a:xfrm>
            <a:off x="1208513" y="2136472"/>
            <a:ext cx="10072005" cy="800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2. ΣYi=0 </a:t>
            </a:r>
            <a:r>
              <a:rPr b="0" i="0" lang="en-US" sz="2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sum of all vertical forces is equal to zero</a:t>
            </a:r>
            <a:endParaRPr sz="28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8" name="Google Shape;328;p17"/>
          <p:cNvSpPr txBox="1"/>
          <p:nvPr/>
        </p:nvSpPr>
        <p:spPr>
          <a:xfrm>
            <a:off x="1208513" y="2785002"/>
            <a:ext cx="10149298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3. ΣMi=0 </a:t>
            </a:r>
            <a:r>
              <a:rPr b="0" i="0" lang="en-US" sz="2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sum of the moments at a point is equal to zero</a:t>
            </a:r>
            <a:endParaRPr sz="28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18"/>
          <p:cNvSpPr txBox="1"/>
          <p:nvPr/>
        </p:nvSpPr>
        <p:spPr>
          <a:xfrm>
            <a:off x="1217605" y="461656"/>
            <a:ext cx="108942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Axial rod </a:t>
            </a:r>
            <a:r>
              <a:rPr b="1" lang="en-US" sz="24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tension</a:t>
            </a:r>
            <a:r>
              <a:rPr b="1" i="0" lang="en-US" sz="24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is a type of </a:t>
            </a:r>
            <a:r>
              <a:rPr b="1" lang="en-US" sz="24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tension</a:t>
            </a:r>
            <a:r>
              <a:rPr b="1" i="0" lang="en-US" sz="24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where the internal forces are reduced to one normal or axial force, the direction of action of which coincides with the axis of the r</a:t>
            </a:r>
            <a:r>
              <a:rPr b="1" i="0" lang="en-US" sz="24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od</a:t>
            </a:r>
            <a:endParaRPr b="1" sz="1800">
              <a:solidFill>
                <a:srgbClr val="7030A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6" name="Google Shape;336;p18"/>
          <p:cNvSpPr txBox="1"/>
          <p:nvPr/>
        </p:nvSpPr>
        <p:spPr>
          <a:xfrm>
            <a:off x="1247157" y="2228364"/>
            <a:ext cx="10072005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>
                <a:solidFill>
                  <a:srgbClr val="C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 axial stress, the rod can be subjected to pressure or tension. By convention, tension is positive and pressure is negative</a:t>
            </a:r>
            <a:endParaRPr sz="1800">
              <a:solidFill>
                <a:srgbClr val="C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37" name="Google Shape;337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63698" y="4015962"/>
            <a:ext cx="6638925" cy="134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4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19"/>
          <p:cNvSpPr txBox="1"/>
          <p:nvPr/>
        </p:nvSpPr>
        <p:spPr>
          <a:xfrm>
            <a:off x="1217605" y="461656"/>
            <a:ext cx="1089434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</a:t>
            </a:r>
            <a:r>
              <a:rPr b="1" lang="en-US" sz="24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tension</a:t>
            </a:r>
            <a:r>
              <a:rPr b="1" i="0" lang="en-US" sz="24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is positive in the case of </a:t>
            </a:r>
            <a:r>
              <a:rPr b="1" lang="en-US" sz="24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decompression</a:t>
            </a:r>
            <a:r>
              <a:rPr b="1" i="0" lang="en-US" sz="24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while the </a:t>
            </a:r>
            <a:r>
              <a:rPr b="1" lang="en-US" sz="24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tension</a:t>
            </a:r>
            <a:r>
              <a:rPr b="1" i="0" lang="en-US" sz="24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is negative in the case of compression</a:t>
            </a:r>
            <a:endParaRPr b="1" sz="1800">
              <a:solidFill>
                <a:srgbClr val="7030A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5" name="Google Shape;345;p19"/>
          <p:cNvSpPr txBox="1"/>
          <p:nvPr/>
        </p:nvSpPr>
        <p:spPr>
          <a:xfrm>
            <a:off x="1247157" y="1691990"/>
            <a:ext cx="246586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σ</a:t>
            </a:r>
            <a:r>
              <a:rPr lang="en-US" sz="20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z</a:t>
            </a:r>
            <a:r>
              <a:rPr lang="en-US" sz="2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=N</a:t>
            </a:r>
            <a:r>
              <a:rPr lang="en-US" sz="20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(z)</a:t>
            </a:r>
            <a:r>
              <a:rPr lang="en-US" sz="2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/A</a:t>
            </a:r>
            <a:r>
              <a:rPr lang="en-US" sz="20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(z)</a:t>
            </a:r>
            <a:endParaRPr sz="20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46" name="Google Shape;346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24584" y="1292653"/>
            <a:ext cx="4413310" cy="4782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42540" y="1691990"/>
            <a:ext cx="3505200" cy="369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54" name="Google Shape;354;p20"/>
          <p:cNvGraphicFramePr/>
          <p:nvPr/>
        </p:nvGraphicFramePr>
        <p:xfrm>
          <a:off x="1877291" y="89795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{7A19F5CD-537F-47D1-85A7-F4A4AADB4F6D}</a:tableStyleId>
              </a:tblPr>
              <a:tblGrid>
                <a:gridCol w="2322175"/>
                <a:gridCol w="6115250"/>
              </a:tblGrid>
              <a:tr h="820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Field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CONSTRUCTION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1533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Chapter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Calculation of construction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</a:tr>
              <a:tr h="1211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Subtitle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Deformation and tension during bending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Google Shape;35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21"/>
          <p:cNvSpPr txBox="1"/>
          <p:nvPr/>
        </p:nvSpPr>
        <p:spPr>
          <a:xfrm>
            <a:off x="1247157" y="549735"/>
            <a:ext cx="108942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Bending is a type of </a:t>
            </a:r>
            <a:r>
              <a:rPr b="1" lang="en-US" sz="240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tension</a:t>
            </a:r>
            <a:r>
              <a:rPr b="1" i="0" lang="en-US" sz="240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 that occurs in a support that is subjected to forces. The </a:t>
            </a:r>
            <a:r>
              <a:rPr b="1" lang="en-US" sz="240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tension</a:t>
            </a:r>
            <a:r>
              <a:rPr b="1" i="0" lang="en-US" sz="240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 created when longitudinal couplings of forces of the same magnitude and opposite directions act on the ends of the supports is called pure bending.</a:t>
            </a:r>
            <a:endParaRPr b="1" sz="1800">
              <a:solidFill>
                <a:srgbClr val="7030A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62" name="Google Shape;362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98860" y="2441376"/>
            <a:ext cx="6115050" cy="273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22"/>
          <p:cNvSpPr txBox="1"/>
          <p:nvPr/>
        </p:nvSpPr>
        <p:spPr>
          <a:xfrm>
            <a:off x="1297653" y="275545"/>
            <a:ext cx="10894347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Bending by forces occurs if the support is acted upon by forces along the axis of the support cause, in addition to bending moments, transverse forces as well.</a:t>
            </a:r>
            <a:endParaRPr b="1" sz="1800">
              <a:solidFill>
                <a:srgbClr val="7030A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70" name="Google Shape;370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59656" y="1583865"/>
            <a:ext cx="4352925" cy="472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37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23"/>
          <p:cNvSpPr txBox="1"/>
          <p:nvPr/>
        </p:nvSpPr>
        <p:spPr>
          <a:xfrm>
            <a:off x="1297653" y="356299"/>
            <a:ext cx="108942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Bending causes compressive and tensile </a:t>
            </a:r>
            <a:r>
              <a:rPr b="1" lang="en-US" sz="240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pressure</a:t>
            </a:r>
            <a:r>
              <a:rPr b="1" i="0" lang="en-US" sz="240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 in the cross-section of the beam. The highest compressive and tensile </a:t>
            </a:r>
            <a:r>
              <a:rPr b="1" lang="en-US" sz="240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pressure</a:t>
            </a:r>
            <a:r>
              <a:rPr b="1" i="0" lang="en-US" sz="240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 occur at the points furthest from the neutral axis.</a:t>
            </a:r>
            <a:endParaRPr b="1" sz="1800">
              <a:solidFill>
                <a:srgbClr val="7030A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78" name="Google Shape;378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91256" y="2027063"/>
            <a:ext cx="5067300" cy="3305175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23"/>
          <p:cNvSpPr txBox="1"/>
          <p:nvPr/>
        </p:nvSpPr>
        <p:spPr>
          <a:xfrm>
            <a:off x="6260198" y="2250781"/>
            <a:ext cx="5142946" cy="31896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-1065" r="-117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entury Gothic"/>
                <a:ea typeface="Century Gothic"/>
                <a:cs typeface="Century Gothic"/>
                <a:sym typeface="Century Gothic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Google Shape;384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86" name="Google Shape;386;p24"/>
          <p:cNvGraphicFramePr/>
          <p:nvPr/>
        </p:nvGraphicFramePr>
        <p:xfrm>
          <a:off x="1877291" y="28547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{7A19F5CD-537F-47D1-85A7-F4A4AADB4F6D}</a:tableStyleId>
              </a:tblPr>
              <a:tblGrid>
                <a:gridCol w="2322175"/>
                <a:gridCol w="6115250"/>
              </a:tblGrid>
              <a:tr h="820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Field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CONSTRUCTION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1533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Chapter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Calculation of construction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</a:tr>
              <a:tr h="1211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Subtitle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Sizing of various cross-section wooden and steel  bearers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4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Examples</a:t>
                      </a:r>
                      <a:endParaRPr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" name="Google Shape;39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25"/>
          <p:cNvSpPr txBox="1"/>
          <p:nvPr/>
        </p:nvSpPr>
        <p:spPr>
          <a:xfrm>
            <a:off x="1247157" y="549735"/>
            <a:ext cx="108942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Task: A beam of length 4m with one overhang, loaded with a uniform continuous load q and a vertical concentrated force F as in the sketch. Determine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0" i="0" lang="en-US" sz="18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support reactions graphically and analytically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0" i="0" lang="en-US" sz="18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draw diagrams of transverse forces and attack moments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0" i="0" lang="en-US" sz="18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determine the maximum value of the intensity of bending moments and</a:t>
            </a:r>
            <a:endParaRPr b="0" i="0" sz="1800" u="none" strike="noStrik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0" i="0" lang="en-US" sz="18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dimension the beam if it has a square cross-section and if it is of a normal I profile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The permissible bending </a:t>
            </a:r>
            <a:r>
              <a:rPr lang="en-US" sz="1800">
                <a:solidFill>
                  <a:srgbClr val="7030A0"/>
                </a:solidFill>
              </a:rPr>
              <a:t>tension </a:t>
            </a:r>
            <a:r>
              <a:rPr b="0" i="0" lang="en-US" sz="18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for steel is 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Ϭ</a:t>
            </a:r>
            <a:r>
              <a:rPr b="0" i="0" lang="en-US" sz="12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df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=100MNm</a:t>
            </a:r>
            <a:r>
              <a:rPr baseline="30000" lang="en-US" sz="18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US" sz="18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0" i="0" lang="en-US" sz="18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and for wood 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Ϭ</a:t>
            </a:r>
            <a:r>
              <a:rPr b="0" i="0" lang="en-US" sz="12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df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=10MNm</a:t>
            </a:r>
            <a:r>
              <a:rPr baseline="30000" lang="en-US" sz="18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800" u="none" strike="noStrik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Determine the weight ratio of a square section beam and an I profile beam if they are made of the same material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94" name="Google Shape;394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00028" y="2978723"/>
            <a:ext cx="5472181" cy="29132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Google Shape;39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26"/>
          <p:cNvSpPr txBox="1"/>
          <p:nvPr/>
        </p:nvSpPr>
        <p:spPr>
          <a:xfrm>
            <a:off x="1247157" y="549735"/>
            <a:ext cx="10894347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Determination of support reactions</a:t>
            </a:r>
            <a:endParaRPr b="0" i="0" sz="180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0" i="0" lang="en-US" sz="18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graphical</a:t>
            </a:r>
            <a:endParaRPr b="0" i="0" sz="1800" u="none" strike="noStrik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2" name="Google Shape;402;p26"/>
          <p:cNvSpPr txBox="1"/>
          <p:nvPr/>
        </p:nvSpPr>
        <p:spPr>
          <a:xfrm>
            <a:off x="7168551" y="1061049"/>
            <a:ext cx="2048959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Measured values</a:t>
            </a: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r>
              <a:rPr b="0" i="0" lang="en-US" sz="1200" u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b="0" i="0" lang="en-US" sz="1800" u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=10kN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r>
              <a:rPr b="0" i="0" lang="en-US" sz="1200" u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r>
              <a:rPr b="0" i="0" lang="en-US" sz="1800" u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=35kN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03" name="Google Shape;403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70007" y="1984380"/>
            <a:ext cx="10059338" cy="37512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" name="Google Shape;40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27"/>
          <p:cNvSpPr txBox="1"/>
          <p:nvPr/>
        </p:nvSpPr>
        <p:spPr>
          <a:xfrm>
            <a:off x="1247157" y="549735"/>
            <a:ext cx="10894347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Determination of support reactions</a:t>
            </a:r>
            <a:endParaRPr b="0" i="0" sz="180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0" i="0" lang="en-US" sz="18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analytical</a:t>
            </a:r>
            <a:endParaRPr b="0" i="0" sz="1800" u="none" strike="noStrik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11" name="Google Shape;411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6543" y="1473065"/>
            <a:ext cx="10581939" cy="3591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Google Shape;416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28"/>
          <p:cNvSpPr txBox="1"/>
          <p:nvPr/>
        </p:nvSpPr>
        <p:spPr>
          <a:xfrm>
            <a:off x="470781" y="411713"/>
            <a:ext cx="5421062" cy="42473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Diagrams of transverse forces and attack moments</a:t>
            </a:r>
            <a:endParaRPr b="0" i="0" sz="180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b="0" i="0" lang="en-US" sz="1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</a:t>
            </a: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=Y</a:t>
            </a:r>
            <a:r>
              <a:rPr b="0" i="0" lang="en-US" sz="1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=10kN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b="0" i="0" lang="en-US" sz="1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Bl</a:t>
            </a: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=Y</a:t>
            </a:r>
            <a:r>
              <a:rPr b="0" i="0" lang="en-US" sz="1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-Q=10-30=-20kN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b="0" i="0" lang="en-US" sz="1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Bd</a:t>
            </a: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=F=15KN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b="0" i="0" lang="en-US" sz="1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1l</a:t>
            </a: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=F=15kN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r>
              <a:rPr b="0" i="0" lang="en-US" sz="1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=0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r>
              <a:rPr b="0" i="0" lang="en-US" sz="1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=-F*1=-15*1=-15kNm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Arrow size</a:t>
            </a:r>
            <a:endParaRPr b="0" i="0" sz="180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q*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rPr baseline="30000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/8=10*3</a:t>
            </a:r>
            <a:r>
              <a:rPr baseline="30000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/8=90/8=11.25kNm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Determination of the maximum moment</a:t>
            </a:r>
            <a:endParaRPr b="0" i="0" sz="180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642165"/>
                </a:solidFill>
                <a:latin typeface="Arial"/>
                <a:ea typeface="Arial"/>
                <a:cs typeface="Arial"/>
                <a:sym typeface="Arial"/>
              </a:rPr>
              <a:t>Mmax=(M</a:t>
            </a:r>
            <a:r>
              <a:rPr b="0" i="0" lang="en-US" sz="1200" u="none" strike="noStrike">
                <a:solidFill>
                  <a:srgbClr val="642165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r>
              <a:rPr b="0" i="0" lang="en-US" sz="1800" u="none" strike="noStrike">
                <a:solidFill>
                  <a:srgbClr val="642165"/>
                </a:solidFill>
                <a:latin typeface="Arial"/>
                <a:ea typeface="Arial"/>
                <a:cs typeface="Arial"/>
                <a:sym typeface="Arial"/>
              </a:rPr>
              <a:t>)=15kNm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strike="noStrik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419" name="Google Shape;419;p28"/>
          <p:cNvGraphicFramePr/>
          <p:nvPr/>
        </p:nvGraphicFramePr>
        <p:xfrm>
          <a:off x="3919659" y="908050"/>
          <a:ext cx="992846" cy="1153663"/>
        </p:xfrm>
        <a:graphic>
          <a:graphicData uri="http://schemas.openxmlformats.org/presentationml/2006/ole">
            <mc:AlternateContent>
              <mc:Choice Requires="v">
                <p:oleObj r:id="rId6" imgH="1153663" imgW="992846" progId="" spid="_x0000_s1">
                  <p:embed/>
                </p:oleObj>
              </mc:Choice>
              <mc:Fallback>
                <p:oleObj r:id="rId7" imgH="1153663" imgW="992846" progId="">
                  <p:embed/>
                  <p:pic>
                    <p:nvPicPr>
                      <p:cNvPr id="419" name="Google Shape;419;p28"/>
                      <p:cNvPicPr preferRelativeResize="0"/>
                      <p:nvPr/>
                    </p:nvPicPr>
                    <p:blipFill rotWithShape="1">
                      <a:blip r:embed="rId8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3919659" y="908050"/>
                        <a:ext cx="992846" cy="1153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20" name="Google Shape;420;p2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238066" y="33754"/>
            <a:ext cx="4029075" cy="573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" name="Google Shape;42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7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8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p29"/>
          <p:cNvSpPr txBox="1"/>
          <p:nvPr/>
        </p:nvSpPr>
        <p:spPr>
          <a:xfrm>
            <a:off x="1634137" y="117693"/>
            <a:ext cx="9630752" cy="67403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Dimensioning of steel beams</a:t>
            </a:r>
            <a:endParaRPr b="0" i="0" sz="180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- </a:t>
            </a:r>
            <a:r>
              <a:rPr b="0" i="0" lang="en-US" sz="18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for a square cross-section</a:t>
            </a:r>
            <a:endParaRPr b="0" i="0" sz="1800" u="none" strike="noStrik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Necessary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 W</a:t>
            </a:r>
            <a:r>
              <a:rPr b="0" i="0" lang="en-US" sz="12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=M</a:t>
            </a:r>
            <a:r>
              <a:rPr b="0" i="0" lang="en-US" sz="12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max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/Ϭ</a:t>
            </a:r>
            <a:r>
              <a:rPr b="0" i="0" lang="en-US" sz="12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df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=15kNm/(100MN/m</a:t>
            </a:r>
            <a:r>
              <a:rPr baseline="30000" lang="en-US" sz="18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W</a:t>
            </a:r>
            <a:r>
              <a:rPr b="0" i="0" lang="en-US" sz="12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=15000Nm/(100*10</a:t>
            </a:r>
            <a:r>
              <a:rPr baseline="30000" lang="en-US" sz="18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N/m</a:t>
            </a:r>
            <a:r>
              <a:rPr baseline="30000" lang="en-US" sz="18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W</a:t>
            </a:r>
            <a:r>
              <a:rPr b="0" i="0" lang="en-US" sz="12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=150*10</a:t>
            </a:r>
            <a:r>
              <a:rPr baseline="30000" lang="en-US" sz="18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-6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r>
              <a:rPr baseline="30000" lang="en-US" sz="18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800" u="none" strike="noStrik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W</a:t>
            </a:r>
            <a:r>
              <a:rPr b="0" i="0" lang="en-US" sz="12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=150cm</a:t>
            </a:r>
            <a:r>
              <a:rPr baseline="30000" lang="en-US" sz="18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800" u="none" strike="noStrik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baseline="30000" lang="en-US" sz="18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/6=150cm</a:t>
            </a:r>
            <a:r>
              <a:rPr baseline="30000" lang="en-US" sz="18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=&gt; a=9.66cm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b="0" i="0" lang="en-US" sz="12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=9.66</a:t>
            </a:r>
            <a:r>
              <a:rPr baseline="30000" lang="en-US" sz="18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=93.3cm</a:t>
            </a:r>
            <a:r>
              <a:rPr baseline="30000" lang="en-US" sz="18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800" u="none" strike="noStrik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For the required resistance moment in the tables for the normal I profile, we read from the tables that it satisfies </a:t>
            </a:r>
            <a:endParaRPr b="0" i="0" sz="180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NPI180 sa W</a:t>
            </a:r>
            <a:r>
              <a:rPr b="0" i="0" lang="en-US" sz="12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=161cm</a:t>
            </a:r>
            <a:r>
              <a:rPr baseline="30000" lang="en-US" sz="18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 i A</a:t>
            </a:r>
            <a:r>
              <a:rPr b="0" i="0" lang="en-US" sz="12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=27.9cm</a:t>
            </a:r>
            <a:r>
              <a:rPr baseline="30000" lang="en-US" sz="18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800" u="none" strike="noStrik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Weight ratios</a:t>
            </a:r>
            <a:endParaRPr b="0" i="0" sz="180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r>
              <a:rPr b="0" i="0" lang="en-US" sz="12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/G</a:t>
            </a:r>
            <a:r>
              <a:rPr b="0" i="0" lang="en-US" sz="12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=A</a:t>
            </a:r>
            <a:r>
              <a:rPr b="0" i="0" lang="en-US" sz="12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/A</a:t>
            </a:r>
            <a:r>
              <a:rPr b="0" i="0" lang="en-US" sz="12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=93.3/27.9=3.34</a:t>
            </a:r>
            <a:endParaRPr b="0" i="0" sz="1800" u="none" strike="noStrik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Dimensioning of wooden beams</a:t>
            </a:r>
            <a:endParaRPr b="0" i="0" sz="180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- </a:t>
            </a:r>
            <a:r>
              <a:rPr b="0" i="0" lang="en-US" sz="18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for a square cross-section</a:t>
            </a:r>
            <a:endParaRPr b="0" i="0" sz="1800" u="none" strike="noStrik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W</a:t>
            </a:r>
            <a:r>
              <a:rPr b="0" i="0" lang="en-US" sz="12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=M</a:t>
            </a:r>
            <a:r>
              <a:rPr b="0" i="0" lang="en-US" sz="12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max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/Ϭ</a:t>
            </a:r>
            <a:r>
              <a:rPr b="0" i="0" lang="en-US" sz="12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df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=15kNm/(10MN/m</a:t>
            </a:r>
            <a:r>
              <a:rPr baseline="30000" lang="en-US" sz="18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W</a:t>
            </a:r>
            <a:r>
              <a:rPr b="0" i="0" lang="en-US" sz="12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=15000Nm/(10*10</a:t>
            </a:r>
            <a:r>
              <a:rPr baseline="30000" lang="en-US" sz="18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N/m</a:t>
            </a:r>
            <a:r>
              <a:rPr baseline="30000" lang="en-US" sz="18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W</a:t>
            </a:r>
            <a:r>
              <a:rPr b="0" i="0" lang="en-US" sz="12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=1500*10</a:t>
            </a:r>
            <a:r>
              <a:rPr baseline="30000" lang="en-US" sz="18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-6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r>
              <a:rPr baseline="30000" lang="en-US" sz="18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800" u="none" strike="noStrik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W</a:t>
            </a:r>
            <a:r>
              <a:rPr b="0" i="0" lang="en-US" sz="12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=1500cm</a:t>
            </a:r>
            <a:r>
              <a:rPr baseline="30000" lang="en-US" sz="18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800" u="none" strike="noStrik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baseline="30000" lang="en-US" sz="18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/6=1500cm</a:t>
            </a:r>
            <a:r>
              <a:rPr baseline="30000" lang="en-US" sz="18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=&gt; a=20.9cm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b="0" i="0" lang="en-US" sz="12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=20.9</a:t>
            </a:r>
            <a:r>
              <a:rPr baseline="30000" lang="en-US" sz="18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1800" u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=436.81cm</a:t>
            </a:r>
            <a:r>
              <a:rPr baseline="30000" lang="en-US" sz="18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800" u="none" strike="noStrik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strike="noStrik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strike="noStrik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" name="Google Shape;432;g2baf8e24a57_0_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5937748"/>
            <a:ext cx="3103416" cy="684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g2baf8e24a57_0_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220" y="5735635"/>
            <a:ext cx="3811107" cy="10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g2baf8e24a57_0_12"/>
          <p:cNvSpPr txBox="1"/>
          <p:nvPr/>
        </p:nvSpPr>
        <p:spPr>
          <a:xfrm>
            <a:off x="2161308" y="848123"/>
            <a:ext cx="9103800" cy="40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References</a:t>
            </a:r>
            <a:r>
              <a:rPr b="0" i="0" lang="en-US" sz="4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b="0" i="0" sz="40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>
                <a:latin typeface="Calibri"/>
                <a:ea typeface="Calibri"/>
                <a:cs typeface="Calibri"/>
                <a:sym typeface="Calibri"/>
              </a:rPr>
              <a:t>STATIKA I OTPORNOST MATERIJALA za 3. razred gradjevinske škole, autori Stanković – Milošević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>
                <a:latin typeface="Calibri"/>
                <a:ea typeface="Calibri"/>
                <a:cs typeface="Calibri"/>
                <a:sym typeface="Calibri"/>
              </a:rPr>
              <a:t>Katarina, Veličković Dragica, Veličković Bratislav, Jovanović Dragoslav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5" name="Google Shape;435;g2baf8e24a57_0_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430000" y="60960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Wisp">
  <a:themeElements>
    <a:clrScheme name="Orange">
      <a:dk1>
        <a:srgbClr val="000000"/>
      </a:dk1>
      <a:lt1>
        <a:srgbClr val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2022-03-21T20:24:57Z</dcterms:created>
  <dc:creator>x</dc:creator>
</cp:coreProperties>
</file>