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sldIdLst>
    <p:sldId id="2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igst5UPCkKQ9zy1QCDn4BhhQTm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9BD5081B-F9D3-4680-83BA-19B75CC36134}"/>
    <pc:docChg chg="custSel addSld delSld modSld sldOrd">
      <pc:chgData name="Hugo Vernaeve" userId="f0f15cc1-09e3-4878-8150-5656fc37b09c" providerId="ADAL" clId="{9BD5081B-F9D3-4680-83BA-19B75CC36134}" dt="2024-07-23T19:24:02.012" v="10" actId="1076"/>
      <pc:docMkLst>
        <pc:docMk/>
      </pc:docMkLst>
      <pc:sldChg chg="del">
        <pc:chgData name="Hugo Vernaeve" userId="f0f15cc1-09e3-4878-8150-5656fc37b09c" providerId="ADAL" clId="{9BD5081B-F9D3-4680-83BA-19B75CC36134}" dt="2024-07-23T19:22:26.849" v="0" actId="2696"/>
        <pc:sldMkLst>
          <pc:docMk/>
          <pc:sldMk cId="0" sldId="256"/>
        </pc:sldMkLst>
      </pc:sldChg>
      <pc:sldChg chg="addSp modSp add ord">
        <pc:chgData name="Hugo Vernaeve" userId="f0f15cc1-09e3-4878-8150-5656fc37b09c" providerId="ADAL" clId="{9BD5081B-F9D3-4680-83BA-19B75CC36134}" dt="2024-07-23T19:24:02.012" v="10" actId="1076"/>
        <pc:sldMkLst>
          <pc:docMk/>
          <pc:sldMk cId="1079029170" sldId="286"/>
        </pc:sldMkLst>
        <pc:picChg chg="add mod">
          <ac:chgData name="Hugo Vernaeve" userId="f0f15cc1-09e3-4878-8150-5656fc37b09c" providerId="ADAL" clId="{9BD5081B-F9D3-4680-83BA-19B75CC36134}" dt="2024-07-23T19:23:38.402" v="7" actId="1076"/>
          <ac:picMkLst>
            <pc:docMk/>
            <pc:sldMk cId="1079029170" sldId="286"/>
            <ac:picMk id="3" creationId="{1B7E6E80-9A2B-48AA-9024-34B9EEF3D9C4}"/>
          </ac:picMkLst>
        </pc:picChg>
        <pc:picChg chg="add mod">
          <ac:chgData name="Hugo Vernaeve" userId="f0f15cc1-09e3-4878-8150-5656fc37b09c" providerId="ADAL" clId="{9BD5081B-F9D3-4680-83BA-19B75CC36134}" dt="2024-07-23T19:24:02.012" v="10" actId="1076"/>
          <ac:picMkLst>
            <pc:docMk/>
            <pc:sldMk cId="1079029170" sldId="286"/>
            <ac:picMk id="5" creationId="{CD03A9DF-98AF-439F-A2A6-4B7669DA903A}"/>
          </ac:picMkLst>
        </pc:picChg>
      </pc:sldChg>
      <pc:sldMasterChg chg="delSldLayout">
        <pc:chgData name="Hugo Vernaeve" userId="f0f15cc1-09e3-4878-8150-5656fc37b09c" providerId="ADAL" clId="{9BD5081B-F9D3-4680-83BA-19B75CC36134}" dt="2024-07-23T19:22:26.852" v="1" actId="2696"/>
        <pc:sldMasterMkLst>
          <pc:docMk/>
          <pc:sldMasterMk cId="0" sldId="2147483648"/>
        </pc:sldMasterMkLst>
        <pc:sldLayoutChg chg="del">
          <pc:chgData name="Hugo Vernaeve" userId="f0f15cc1-09e3-4878-8150-5656fc37b09c" providerId="ADAL" clId="{9BD5081B-F9D3-4680-83BA-19B75CC36134}" dt="2024-07-23T19:22:26.852" v="1" actId="2696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package" Target="../embeddings/Microsoft_Word_Document.doc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Kdjst2h1a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8dxcp2GyQ4Y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w80aOSf0KU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ygxPWzCiVNU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B7E6E80-9A2B-48AA-9024-34B9EEF3D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621636"/>
            <a:ext cx="8422620" cy="185740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D03A9DF-98AF-439F-A2A6-4B7669DA9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78962"/>
            <a:ext cx="5577228" cy="159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29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graphicFrame>
        <p:nvGraphicFramePr>
          <p:cNvPr id="92" name="Google Shape;92;p2"/>
          <p:cNvGraphicFramePr/>
          <p:nvPr/>
        </p:nvGraphicFramePr>
        <p:xfrm>
          <a:off x="1978167" y="-1243585"/>
          <a:ext cx="8091299" cy="10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8091299" imgH="10800000" progId="Word.Document.12">
                  <p:embed/>
                </p:oleObj>
              </mc:Choice>
              <mc:Fallback>
                <p:oleObj r:id="rId4" imgW="8091299" imgH="10800000" progId="Word.Document.12">
                  <p:embed/>
                  <p:pic>
                    <p:nvPicPr>
                      <p:cNvPr id="92" name="Google Shape;92;p2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978167" y="-1243585"/>
                        <a:ext cx="8091299" cy="1080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/>
        </p:nvSpPr>
        <p:spPr>
          <a:xfrm>
            <a:off x="270933" y="237067"/>
            <a:ext cx="11599334" cy="8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Bricklaying 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There is more to it than just bricks</a:t>
            </a:r>
            <a:endParaRPr sz="60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1: Required tools: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Folding gauge – mason’s pencil.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Level-plumpbob-ruler-hand brush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Maison’wire –line tensioners.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Device/rotating laser-joint nail.</a:t>
            </a:r>
            <a:endParaRPr sz="60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321733" y="1276729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99" name="Google Shape;99;p3"/>
          <p:cNvSpPr/>
          <p:nvPr/>
        </p:nvSpPr>
        <p:spPr>
          <a:xfrm>
            <a:off x="321733" y="318668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321733" y="4097867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302937" y="4978541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321733" y="5861106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220133" y="267927"/>
            <a:ext cx="118364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2: Materials &amp; equipment: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Stones-mortar.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Mortar tubs – profiles.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3: Safety: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Work clothes-safety shoes</a:t>
            </a:r>
            <a:endParaRPr sz="6000">
              <a:solidFill>
                <a:srgbClr val="833C0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Safety helmet- gloves.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Eye &amp; ear protection.</a:t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313267" y="138660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372534" y="2258427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313267" y="4114942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313267" y="498676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313267" y="5971457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 descr="Afmetingen van Terca gevelstenen – Wienerberger aanbo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883" y="254000"/>
            <a:ext cx="2448984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 txBox="1"/>
          <p:nvPr/>
        </p:nvSpPr>
        <p:spPr>
          <a:xfrm>
            <a:off x="0" y="14624"/>
            <a:ext cx="1146645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19" name="Google Shape;119;p5" descr="Afmetingen van Terca gevelstenen – Wienerberger aanbo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6152" y="253999"/>
            <a:ext cx="272098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 descr="Rood HV W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65232" y="253999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5" descr="Waterdicht cement maken | Ecoform Europe - N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5924" y="2764195"/>
            <a:ext cx="2163937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 descr="Simpele uitleg in 3 seconden over mengverhouding betonspeci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34763" y="2764195"/>
            <a:ext cx="1922473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 descr="Stamix® - kant en klare metselmortel | Inter-Be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28605" y="2764195"/>
            <a:ext cx="2163937" cy="14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279918" y="158620"/>
            <a:ext cx="11831217" cy="8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@wienerberger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833C0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        Ecoform Europe     Interbeton</a:t>
            </a:r>
            <a:endParaRPr sz="6000">
              <a:solidFill>
                <a:srgbClr val="833C0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CWS     HPS    Bol.com        First aid kit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833C0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5" descr="Werkkledij voor de bouwsector | CW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65924" y="4621815"/>
            <a:ext cx="1622956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 descr="Hoe kies je de beste werkschoenen voor de bouw? - Steel Blu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52240" y="4621815"/>
            <a:ext cx="1622955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 descr="Handy - Bouwhelm - Helm Geel - Veiligheidshelm voor Volwassenen - 52 tot 62  CM | bol.com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42754" y="4626689"/>
            <a:ext cx="1212455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 descr="Werkhandschoenen van de hoogste kwaliteit | Bowork.nl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23158" y="4651793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 descr="Wanneer moet ik gehoorbescherming gebruiken? | EHBO-koffer.b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187688" y="4701041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 descr="Pictogram oogbescherming verplicht | Beto - uw partner voor bouw en  industrie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075637" y="4734391"/>
            <a:ext cx="1084815" cy="1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/>
        </p:nvSpPr>
        <p:spPr>
          <a:xfrm>
            <a:off x="161726" y="257723"/>
            <a:ext cx="11868600" cy="74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4: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Reference point designated by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teacher.</a:t>
            </a: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Masonry preparation: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Study the assigment.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Determine the construction line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Measure and mark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the construction line.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36" name="Google Shape;136;p6"/>
          <p:cNvSpPr/>
          <p:nvPr/>
        </p:nvSpPr>
        <p:spPr>
          <a:xfrm>
            <a:off x="167951" y="1394118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155510" y="215251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167951" y="3291068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167951" y="4945702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/>
          <p:nvPr/>
        </p:nvSpPr>
        <p:spPr>
          <a:xfrm>
            <a:off x="194733" y="127000"/>
            <a:ext cx="11895667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Place the profiles on the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construction line perpendicularly.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Set the profiles level and plumb.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Use level and plumb.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Use planed wood profiles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aluminium of triango profiles.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Place the profiles with 2 men.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194733" y="41516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194733" y="2146728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194733" y="3029690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194733" y="393283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194733" y="595820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"/>
          <p:cNvSpPr txBox="1"/>
          <p:nvPr/>
        </p:nvSpPr>
        <p:spPr>
          <a:xfrm>
            <a:off x="135467" y="160867"/>
            <a:ext cx="11887200" cy="747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One looks with the spirit level and</a:t>
            </a:r>
            <a:endParaRPr sz="6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issues command.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other must”fetch or bring”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until they are level.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Then final check with the plumb.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Watch this video.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https://youtu.be/Q4kQdxzjnr8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169333" y="36728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135467" y="217068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135467" y="3980520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169333" y="4800601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/>
          <p:nvPr/>
        </p:nvSpPr>
        <p:spPr>
          <a:xfrm>
            <a:off x="143933" y="228600"/>
            <a:ext cx="11946467" cy="747897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Setting up the workplace.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Placing the mortar tubs,distance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     +/- 80cm behind the construction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      line.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Between the tubs we place the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       stones.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/>
          </a:p>
        </p:txBody>
      </p:sp>
      <p:sp>
        <p:nvSpPr>
          <p:cNvPr id="164" name="Google Shape;164;p9"/>
          <p:cNvSpPr/>
          <p:nvPr/>
        </p:nvSpPr>
        <p:spPr>
          <a:xfrm>
            <a:off x="143933" y="228600"/>
            <a:ext cx="914400" cy="9144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143933" y="1566868"/>
            <a:ext cx="978408" cy="48463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237067" y="4806500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"/>
          <p:cNvSpPr txBox="1"/>
          <p:nvPr/>
        </p:nvSpPr>
        <p:spPr>
          <a:xfrm>
            <a:off x="84667" y="152400"/>
            <a:ext cx="12031133" cy="932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Making the mortar and filling the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      tubs with the mortar.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Watch the video’s: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lang="nl-BE" sz="60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https://youtu.be/2Kdjst2h1aA</a:t>
            </a:r>
            <a:endParaRPr sz="6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r>
              <a:rPr lang="nl-BE" sz="60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https://youtu.be/8dxcp2GyQ4Y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endParaRPr sz="60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381000" y="516467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  <p:sp>
        <p:nvSpPr>
          <p:cNvPr id="173" name="Google Shape;173;p10"/>
          <p:cNvSpPr/>
          <p:nvPr/>
        </p:nvSpPr>
        <p:spPr>
          <a:xfrm>
            <a:off x="84667" y="2446608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 txBox="1"/>
          <p:nvPr/>
        </p:nvSpPr>
        <p:spPr>
          <a:xfrm>
            <a:off x="152400" y="177800"/>
            <a:ext cx="11963400" cy="8094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Start the masonry.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1: The inner wall: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First the kim block( ytong) and the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flood barrier.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Than further bricking of the inner</a:t>
            </a:r>
            <a:endParaRPr sz="6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wall.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152400" y="382319"/>
            <a:ext cx="914400" cy="9144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80" name="Google Shape;180;p11"/>
          <p:cNvSpPr/>
          <p:nvPr/>
        </p:nvSpPr>
        <p:spPr>
          <a:xfrm>
            <a:off x="177800" y="1501238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1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177800" y="2378402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177800" y="440203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"/>
          <p:cNvSpPr txBox="1"/>
          <p:nvPr/>
        </p:nvSpPr>
        <p:spPr>
          <a:xfrm>
            <a:off x="127000" y="152400"/>
            <a:ext cx="11980333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When bricklaying, take care of all</a:t>
            </a:r>
            <a:endParaRPr sz="6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provided wall openings.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The inner wall must be full and sat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bricked.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That means, all ribbon and butt</a:t>
            </a:r>
            <a:endParaRPr sz="6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joints must be closed.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Then brush well.</a:t>
            </a:r>
            <a:endParaRPr/>
          </a:p>
        </p:txBody>
      </p:sp>
      <p:sp>
        <p:nvSpPr>
          <p:cNvPr id="188" name="Google Shape;188;p12"/>
          <p:cNvSpPr/>
          <p:nvPr/>
        </p:nvSpPr>
        <p:spPr>
          <a:xfrm>
            <a:off x="262467" y="41791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127000" y="2336799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194734" y="406075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194734" y="5784711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 txBox="1"/>
          <p:nvPr/>
        </p:nvSpPr>
        <p:spPr>
          <a:xfrm>
            <a:off x="135467" y="152400"/>
            <a:ext cx="11895666" cy="90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2: The outer wall( façade).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Lay out the first layer without mortar.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Take into account the butt joints.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Than brick the first layer.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On the first layer you place the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flood barrier.</a:t>
            </a: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 baseline="30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160867" y="279063"/>
            <a:ext cx="914400" cy="914400"/>
          </a:xfrm>
          <a:prstGeom prst="irregularSeal1">
            <a:avLst/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254000" y="1400111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160867" y="309288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160867" y="3900187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201" name="Google Shape;201;p13"/>
          <p:cNvSpPr/>
          <p:nvPr/>
        </p:nvSpPr>
        <p:spPr>
          <a:xfrm>
            <a:off x="128863" y="478565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2700" cap="flat" cmpd="sng">
            <a:solidFill>
              <a:srgbClr val="64341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/>
        </p:nvSpPr>
        <p:spPr>
          <a:xfrm>
            <a:off x="127000" y="237067"/>
            <a:ext cx="11971867" cy="594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3:Tips for bricklaying: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right masonry technique: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3.1.Picking up mortar with the truss.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Important sep, requires a lot of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practice.      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127000" y="372533"/>
            <a:ext cx="914400" cy="9144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208" name="Google Shape;208;p14"/>
          <p:cNvSpPr/>
          <p:nvPr/>
        </p:nvSpPr>
        <p:spPr>
          <a:xfrm>
            <a:off x="127000" y="1643068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127000" y="248383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127000" y="4241800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/>
          </a:p>
        </p:txBody>
      </p:sp>
      <p:pic>
        <p:nvPicPr>
          <p:cNvPr id="211" name="Google Shape;211;p14" descr="Juiste metseltechniek gebruiken - Livi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0454" y="5131451"/>
            <a:ext cx="1836000" cy="1375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/>
          <p:nvPr/>
        </p:nvSpPr>
        <p:spPr>
          <a:xfrm>
            <a:off x="118533" y="169333"/>
            <a:ext cx="11929534" cy="747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3.1.1:Turn “sausages”by scraping up with the side of your trowel.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3.1.2:Then drop the mortar on your trowel again and turn your trowel away from the wall of the tube.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3.1.3:Repeat 3 times until you have an even”sausage” on your trowel.</a:t>
            </a:r>
            <a:endParaRPr sz="6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143933" y="372872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"/>
          <p:cNvSpPr txBox="1"/>
          <p:nvPr/>
        </p:nvSpPr>
        <p:spPr>
          <a:xfrm>
            <a:off x="143933" y="177800"/>
            <a:ext cx="11929534" cy="686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4:Laying down mortar: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4.1:Lay down the mortar in one smooth motion.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4.1.1: For the first layer, lay the mortar slightly thicker.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This way you can remove the unevenness from the concrete floor.</a:t>
            </a: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 txBox="1"/>
          <p:nvPr/>
        </p:nvSpPr>
        <p:spPr>
          <a:xfrm>
            <a:off x="524443" y="499533"/>
            <a:ext cx="11472824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4.1.2:Importantly, the first layer should be perfectly level.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7" descr="9100 juiste metseltechniek kiez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4000" y="2133071"/>
            <a:ext cx="4222750" cy="4081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/>
          <p:nvPr/>
        </p:nvSpPr>
        <p:spPr>
          <a:xfrm>
            <a:off x="135467" y="110067"/>
            <a:ext cx="119634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5: Placing the stones: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5.1:Press the stones into the mortar, flush with the masonry wire.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5.1.1:Use the side of your trowel.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5.1.2:With a cavaty wall, no mortar residue in the cavaty.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Always scrape off the mortar.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/>
          <p:nvPr/>
        </p:nvSpPr>
        <p:spPr>
          <a:xfrm>
            <a:off x="152400" y="177800"/>
            <a:ext cx="12115800" cy="747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Stamix                                Livios.be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Bouwinfo.be               @Wienerberger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39" name="Google Shape;239;p19"/>
          <p:cNvSpPr/>
          <p:nvPr/>
        </p:nvSpPr>
        <p:spPr>
          <a:xfrm>
            <a:off x="5089096" y="575732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9"/>
          <p:cNvSpPr/>
          <p:nvPr/>
        </p:nvSpPr>
        <p:spPr>
          <a:xfrm>
            <a:off x="5150930" y="2760684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/>
          </a:p>
        </p:txBody>
      </p:sp>
      <p:pic>
        <p:nvPicPr>
          <p:cNvPr id="241" name="Google Shape;241;p19" descr="Stamix is ideaal voor het metselen van: | Stamix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156" y="68260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9" descr="Gevel metselen: dit zijn de grootste fouten | WOON. | hln.b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9795" y="687324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9" descr="Metseltechnieken: hoe verwerk je gevelstenen? | Bouwinfo.b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447" y="3834342"/>
            <a:ext cx="26098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 descr="FAQ gevelstenen Wienerberger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69195" y="3739092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"/>
          <p:cNvSpPr txBox="1"/>
          <p:nvPr/>
        </p:nvSpPr>
        <p:spPr>
          <a:xfrm>
            <a:off x="101600" y="143933"/>
            <a:ext cx="11929533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5.1.3:Tighen the butt joints well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6:Different way of bricklaying: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6.1:Lay the “buns”along the entire lenght of the wall.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6.1.1:Iron mortar on the end of the stone.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833C0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/>
          <p:nvPr/>
        </p:nvSpPr>
        <p:spPr>
          <a:xfrm>
            <a:off x="160867" y="31885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 txBox="1"/>
          <p:nvPr/>
        </p:nvSpPr>
        <p:spPr>
          <a:xfrm>
            <a:off x="110067" y="203200"/>
            <a:ext cx="119888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6.1.2:Press the stone down into the mortar and to the side to the already laid stone.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21" descr="9100 juiste metseltechniek kiez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5250" y="1785938"/>
            <a:ext cx="4381500" cy="32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1"/>
          <p:cNvSpPr txBox="1"/>
          <p:nvPr/>
        </p:nvSpPr>
        <p:spPr>
          <a:xfrm>
            <a:off x="110067" y="203199"/>
            <a:ext cx="11988800" cy="747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6.1.2:Press the stone down into the mortar and to the side to the already laid stone.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6.1.3:Tap in with the trowel.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"/>
          <p:cNvSpPr txBox="1"/>
          <p:nvPr/>
        </p:nvSpPr>
        <p:spPr>
          <a:xfrm>
            <a:off x="110067" y="135467"/>
            <a:ext cx="12081933" cy="686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7:Bricklaying straight edge: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7.1:A straight edge can end: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a)With a stretch.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b)With a half a stone.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c)With a three-quarter(tricolored)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For new construction, never end up on ¼ brick.(klezor)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3" descr="Herstel latei/ creëren metselwerk draagbalk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1579" y="382059"/>
            <a:ext cx="6012000" cy="24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 descr="ALLES VOOR PREFAB EN BOUWBEDRIJV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6047" y="3224475"/>
            <a:ext cx="5283063" cy="25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3"/>
          <p:cNvSpPr txBox="1"/>
          <p:nvPr/>
        </p:nvSpPr>
        <p:spPr>
          <a:xfrm>
            <a:off x="397933" y="-245532"/>
            <a:ext cx="11667067" cy="8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Total wall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Straight termination windows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"/>
          <p:cNvSpPr txBox="1"/>
          <p:nvPr/>
        </p:nvSpPr>
        <p:spPr>
          <a:xfrm>
            <a:off x="110067" y="177800"/>
            <a:ext cx="11988800" cy="717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8:Control with the spirit level: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8.1:Check if something is flat/straight.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8.1.1:</a:t>
            </a:r>
            <a:r>
              <a:rPr lang="nl-BE" sz="60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How does the spirit level work?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*A spirit level is a liquid-filled tube with an air bubble.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5"/>
          <p:cNvSpPr txBox="1"/>
          <p:nvPr/>
        </p:nvSpPr>
        <p:spPr>
          <a:xfrm>
            <a:off x="135467" y="160867"/>
            <a:ext cx="118618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*Fluids at rest are perpendicular to the direction of gravity.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*Place the spirit level on the straight end.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*The bubble is between2 dashes.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*Then the straight termination state is level.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/>
        </p:nvSpPr>
        <p:spPr>
          <a:xfrm>
            <a:off x="152400" y="152400"/>
            <a:ext cx="11904133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9:Accuracy of the spirit level.</a:t>
            </a:r>
            <a:endParaRPr sz="60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9.1:Have a tolerance of 0.3mm per m.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9.1.1:This depends on the so-called tolerance of the dragonfly.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9.1.2:Control deviation level?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*Place the spirit level on a plane and draw a line on both sides.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"/>
          <p:cNvSpPr txBox="1"/>
          <p:nvPr/>
        </p:nvSpPr>
        <p:spPr>
          <a:xfrm>
            <a:off x="135467" y="186267"/>
            <a:ext cx="11929533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*Flip the spirit level 180°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*Both positions indicate the same thing.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*Then the spirit level is in order.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*Control vertically is done together with the plumb.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8" descr="STANLEY STHT1-43102 Classic Waterpas - 40cm | bol.c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925" y="406063"/>
            <a:ext cx="272415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8"/>
          <p:cNvSpPr txBox="1"/>
          <p:nvPr/>
        </p:nvSpPr>
        <p:spPr>
          <a:xfrm>
            <a:off x="245533" y="279400"/>
            <a:ext cx="1166706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Stanley                      </a:t>
            </a:r>
            <a:endParaRPr/>
          </a:p>
        </p:txBody>
      </p:sp>
      <p:pic>
        <p:nvPicPr>
          <p:cNvPr id="296" name="Google Shape;296;p28" descr="STABILA 80ASM Waterpas met versterkt profiel, magnetische zool en zware  eindkappen 60cm | Toolspot Dewul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9970" y="798109"/>
            <a:ext cx="3381375" cy="135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 txBox="1"/>
          <p:nvPr/>
        </p:nvSpPr>
        <p:spPr>
          <a:xfrm>
            <a:off x="338667" y="211667"/>
            <a:ext cx="109728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</a:t>
            </a:r>
            <a:endParaRPr/>
          </a:p>
        </p:txBody>
      </p:sp>
      <p:sp>
        <p:nvSpPr>
          <p:cNvPr id="298" name="Google Shape;298;p28"/>
          <p:cNvSpPr txBox="1"/>
          <p:nvPr/>
        </p:nvSpPr>
        <p:spPr>
          <a:xfrm>
            <a:off x="-279400" y="622176"/>
            <a:ext cx="11853334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Stabila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Control spirit level.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28" descr="Het ijken of controleren van een waterpas / schrijfhaak - YouTub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0783" y="3839509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/>
        </p:nvSpPr>
        <p:spPr>
          <a:xfrm>
            <a:off x="169333" y="194733"/>
            <a:ext cx="11870267" cy="747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Watch the video, check spirit level.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lang="nl-BE" sz="6000" u="sng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https://youtu.be/Lw80aOSf0KU</a:t>
            </a:r>
            <a:endParaRPr sz="60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How the use a spirit level, masonry.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       Watch the video            </a:t>
            </a:r>
            <a:r>
              <a:rPr lang="nl-BE" sz="6000" u="sng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https://youtu.be/ygxPWzCiVNU</a:t>
            </a:r>
            <a:endParaRPr sz="60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 txBox="1"/>
          <p:nvPr/>
        </p:nvSpPr>
        <p:spPr>
          <a:xfrm>
            <a:off x="84667" y="177800"/>
            <a:ext cx="11997266" cy="409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Sources: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Wienerberger – Ecoform- Interbeton</a:t>
            </a:r>
            <a:endParaRPr sz="6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You tube – Stabila- Stanley.</a:t>
            </a:r>
            <a:endParaRPr sz="60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1011</Words>
  <Application>Microsoft Office PowerPoint</Application>
  <PresentationFormat>Breedbeeld</PresentationFormat>
  <Paragraphs>197</Paragraphs>
  <Slides>30</Slides>
  <Notes>29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Kantoorthema</vt:lpstr>
      <vt:lpstr>Microsoft Word Document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patrick van der massen</dc:creator>
  <cp:lastModifiedBy>Hugo Vernaeve</cp:lastModifiedBy>
  <cp:revision>1</cp:revision>
  <dcterms:created xsi:type="dcterms:W3CDTF">2023-04-22T09:56:38Z</dcterms:created>
  <dcterms:modified xsi:type="dcterms:W3CDTF">2024-07-23T19:24:06Z</dcterms:modified>
</cp:coreProperties>
</file>