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go Vernaeve" userId="f0f15cc1-09e3-4878-8150-5656fc37b09c" providerId="ADAL" clId="{4BC86A72-CDB8-4C54-9093-2B8D7D91C3BB}"/>
  </pc:docChgLst>
  <pc:docChgLst>
    <pc:chgData name="Hugo Vernaeve" userId="f0f15cc1-09e3-4878-8150-5656fc37b09c" providerId="ADAL" clId="{11CFD11D-3AFB-4CBB-BFCC-D486B1579EA3}"/>
    <pc:docChg chg="addSld modSld sldOrd">
      <pc:chgData name="Hugo Vernaeve" userId="f0f15cc1-09e3-4878-8150-5656fc37b09c" providerId="ADAL" clId="{11CFD11D-3AFB-4CBB-BFCC-D486B1579EA3}" dt="2024-07-23T19:22:02.868" v="8" actId="1076"/>
      <pc:docMkLst>
        <pc:docMk/>
      </pc:docMkLst>
      <pc:sldChg chg="addSp modSp add ord">
        <pc:chgData name="Hugo Vernaeve" userId="f0f15cc1-09e3-4878-8150-5656fc37b09c" providerId="ADAL" clId="{11CFD11D-3AFB-4CBB-BFCC-D486B1579EA3}" dt="2024-07-23T19:22:02.868" v="8" actId="1076"/>
        <pc:sldMkLst>
          <pc:docMk/>
          <pc:sldMk cId="3807770403" sldId="280"/>
        </pc:sldMkLst>
        <pc:picChg chg="add mod">
          <ac:chgData name="Hugo Vernaeve" userId="f0f15cc1-09e3-4878-8150-5656fc37b09c" providerId="ADAL" clId="{11CFD11D-3AFB-4CBB-BFCC-D486B1579EA3}" dt="2024-07-23T19:21:36.476" v="5" actId="1076"/>
          <ac:picMkLst>
            <pc:docMk/>
            <pc:sldMk cId="3807770403" sldId="280"/>
            <ac:picMk id="3" creationId="{58B5A85E-DAC0-4793-92B4-E0AEFE6ABF6E}"/>
          </ac:picMkLst>
        </pc:picChg>
        <pc:picChg chg="add mod">
          <ac:chgData name="Hugo Vernaeve" userId="f0f15cc1-09e3-4878-8150-5656fc37b09c" providerId="ADAL" clId="{11CFD11D-3AFB-4CBB-BFCC-D486B1579EA3}" dt="2024-07-23T19:22:02.868" v="8" actId="1076"/>
          <ac:picMkLst>
            <pc:docMk/>
            <pc:sldMk cId="3807770403" sldId="280"/>
            <ac:picMk id="5" creationId="{41854672-A65D-4541-AE1E-6EBEE4BD04DB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7A1E8F-CBC5-6952-0339-A71AE1908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FFF1109-9C82-3A6E-D99A-242453D6FD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2998FA8-5AD0-A4C0-2F31-BA7216624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F0E95-C4D0-41FE-822E-FC1BB01715F2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B45DA48-27A2-6148-A762-BED238760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72F0592-8085-DDB9-B81B-90C749ACE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1C242-B928-49B8-AE2E-19730A8954A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46200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E42D7B-EBF2-E361-1F66-982716DA8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0BF926-B8F7-2420-1C88-94A97FEFA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E38C690-881D-D516-D023-9BEC8B17B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F0E95-C4D0-41FE-822E-FC1BB01715F2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DADBC09-6F97-1A8E-E678-A0CB3D096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265E66D-47F6-FA11-44CD-A0D69A447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1C242-B928-49B8-AE2E-19730A8954A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2506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BCE695-2FC0-0B8E-8BB4-8B6AC99EC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98A2CC2-3F38-4139-6DBD-763034252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AAC4FCE-4F78-1984-1D9F-AE89A3F74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F0E95-C4D0-41FE-822E-FC1BB01715F2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42E9CB9-B746-3E6A-AE6F-BE7D9A9EA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FF3438-2894-1B60-B3D4-B5D38BC26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1C242-B928-49B8-AE2E-19730A8954A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4173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21FA3A-C825-4575-6009-8318844A0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9FF893-B56F-BE05-5133-9E2163A236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46D7853-04B8-7E61-EF95-4E7B55E36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55055B3-5CBA-F87E-56DB-4946DC186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F0E95-C4D0-41FE-822E-FC1BB01715F2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7D0942B-8BE1-2B35-E7D2-883521840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1C573DD-2AD2-F4FD-7269-E1DF37E00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1C242-B928-49B8-AE2E-19730A8954A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73112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05C3C6-586C-3F60-7D23-D1091BCE8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D941F32-E181-325E-2361-28867A949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3F45141-07A6-D5DB-9F2E-CE0AF6C5F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AEF6E3E-A577-0C65-F411-3F4BF1B559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AC7538C-D27A-087E-5614-0598D60122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2E7934E4-E66D-9E36-973D-84A35CCD6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F0E95-C4D0-41FE-822E-FC1BB01715F2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ADCA680-7D88-5527-C2DB-1166662EF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53E8F77-7546-EE68-46AC-BC8974356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1C242-B928-49B8-AE2E-19730A8954A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4727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B20388-B1E6-F78E-261D-DF8229660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D0353D4-9000-26BC-F409-8E42D6682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F0E95-C4D0-41FE-822E-FC1BB01715F2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3178DB1-05E8-AE9A-CE35-381EA5F21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63EED05-D14E-1401-7381-E2CA3EAAF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1C242-B928-49B8-AE2E-19730A8954A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04317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5498813-5B91-CF6A-1765-4BC705CE8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F0E95-C4D0-41FE-822E-FC1BB01715F2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C52E134-1D30-3D7B-7863-8A30511C0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5CDA2F8-A701-7B2C-1CB4-7C6C83F57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1C242-B928-49B8-AE2E-19730A8954A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47336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DBC8CE-2BC2-3570-2957-590DBF6E8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8798E2E-18DE-7EE3-8A46-0EE59B35A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D521666-192C-7761-D975-9A95457636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68BC69E-BF52-538D-2911-0B15A2BBF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F0E95-C4D0-41FE-822E-FC1BB01715F2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6C6CBB3-F984-AAFA-6064-2144D811F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77DC21A-C92B-D0B8-7C80-57CC33CFA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1C242-B928-49B8-AE2E-19730A8954A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86224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918CC5-292D-03B7-B77C-DB3F9BC99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87069FBC-372B-4339-4CE7-4E8802A80A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D919AA8-282D-3632-E0B4-A0D2FB76D8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D71DC31-DBBC-7A3C-7363-B97150471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F0E95-C4D0-41FE-822E-FC1BB01715F2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1C875D8-6489-1009-955E-4D944745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5D65725-326F-B218-D936-A7E995E3F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1C242-B928-49B8-AE2E-19730A8954A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87137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FA9C70-7418-5E4D-883A-159ABD3BA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7AA4A62-145E-8B24-2AD0-DAEB9D48F5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412090E-47B4-1C69-952C-5ED275529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F0E95-C4D0-41FE-822E-FC1BB01715F2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BC6F18-EF4C-28C2-A160-9FA5C2AD8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C67E798-04E8-80FD-2987-D9E37D8DB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1C242-B928-49B8-AE2E-19730A8954A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82826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0CB2D3B-C48E-9D09-240A-EF1C317B82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7F826E2-6F2E-4720-E792-D3C5F705FA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0529E17-D25E-3F19-5C05-5D857303B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F0E95-C4D0-41FE-822E-FC1BB01715F2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A6670C6-BCBE-2743-A3E9-BC48878BE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19D60D-B292-ABD9-88A5-6CDC2773D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1C242-B928-49B8-AE2E-19730A8954A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8464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4C8B740-E504-D047-1D25-A130407A7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04C9E76-654C-A9F0-530C-886FC230D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9C3088C-1E5B-B5D5-927D-4E0F501D1F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F0E95-C4D0-41FE-822E-FC1BB01715F2}" type="datetimeFigureOut">
              <a:rPr lang="nl-BE" smtClean="0"/>
              <a:t>23/07/2024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D7350DE-9FCD-C549-368C-638CE1426A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14B0F5A-744A-E4CA-80FE-6FA1A13D6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1C242-B928-49B8-AE2E-19730A8954A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90240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8B5A85E-DAC0-4793-92B4-E0AEFE6ABF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94" y="557533"/>
            <a:ext cx="7060676" cy="1557059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1854672-A65D-4541-AE1E-6EBEE4BD0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" y="4358577"/>
            <a:ext cx="5986272" cy="170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70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D0A125E-4DF2-1B81-8A9B-9BAF800EE7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7823544"/>
              </p:ext>
            </p:extLst>
          </p:nvPr>
        </p:nvGraphicFramePr>
        <p:xfrm>
          <a:off x="1237614" y="-1736281"/>
          <a:ext cx="9452049" cy="126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3" imgW="5978644" imgH="7993256" progId="Word.Document.12">
                  <p:embed/>
                </p:oleObj>
              </mc:Choice>
              <mc:Fallback>
                <p:oleObj name="Document" r:id="rId3" imgW="5978644" imgH="7993256" progId="Word.Documen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2D0A125E-4DF2-1B81-8A9B-9BAF800EE7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7614" y="-1736281"/>
                        <a:ext cx="9452049" cy="1263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2524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DC20E98-FEB2-E506-2076-DB73BDEFAF10}"/>
              </a:ext>
            </a:extLst>
          </p:cNvPr>
          <p:cNvSpPr txBox="1"/>
          <p:nvPr/>
        </p:nvSpPr>
        <p:spPr>
          <a:xfrm>
            <a:off x="254000" y="296333"/>
            <a:ext cx="11616267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0" dirty="0"/>
              <a:t>     Outer </a:t>
            </a:r>
            <a:r>
              <a:rPr lang="nl-BE" sz="8000" dirty="0" err="1"/>
              <a:t>cavity</a:t>
            </a:r>
            <a:r>
              <a:rPr lang="nl-BE" sz="8000" dirty="0"/>
              <a:t> </a:t>
            </a:r>
            <a:r>
              <a:rPr lang="nl-BE" sz="8000" dirty="0" err="1"/>
              <a:t>wall</a:t>
            </a:r>
            <a:endParaRPr lang="nl-BE" sz="6000" dirty="0"/>
          </a:p>
          <a:p>
            <a:r>
              <a:rPr lang="nl-BE" sz="5400" dirty="0"/>
              <a:t>              </a:t>
            </a:r>
            <a:r>
              <a:rPr lang="nl-BE" sz="5400" dirty="0" err="1">
                <a:solidFill>
                  <a:srgbClr val="00B0F0"/>
                </a:solidFill>
              </a:rPr>
              <a:t>Facades</a:t>
            </a:r>
            <a:r>
              <a:rPr lang="nl-BE" sz="5400" dirty="0">
                <a:solidFill>
                  <a:srgbClr val="00B0F0"/>
                </a:solidFill>
              </a:rPr>
              <a:t>:</a:t>
            </a:r>
          </a:p>
          <a:p>
            <a:r>
              <a:rPr lang="nl-BE" sz="7200" dirty="0"/>
              <a:t>  </a:t>
            </a:r>
            <a:r>
              <a:rPr lang="nl-BE" sz="5400" dirty="0"/>
              <a:t>   </a:t>
            </a:r>
            <a:r>
              <a:rPr lang="nl-BE" sz="5400" dirty="0">
                <a:solidFill>
                  <a:srgbClr val="00B0F0"/>
                </a:solidFill>
              </a:rPr>
              <a:t>Normally a building consists of 4</a:t>
            </a:r>
          </a:p>
          <a:p>
            <a:r>
              <a:rPr lang="nl-BE" sz="5400" dirty="0">
                <a:solidFill>
                  <a:srgbClr val="00B0F0"/>
                </a:solidFill>
              </a:rPr>
              <a:t>      </a:t>
            </a:r>
            <a:r>
              <a:rPr lang="nl-BE" sz="5400" dirty="0" err="1">
                <a:solidFill>
                  <a:srgbClr val="00B0F0"/>
                </a:solidFill>
              </a:rPr>
              <a:t>facades</a:t>
            </a:r>
            <a:r>
              <a:rPr lang="nl-BE" sz="5400" dirty="0">
                <a:solidFill>
                  <a:srgbClr val="00B0F0"/>
                </a:solidFill>
              </a:rPr>
              <a:t>.</a:t>
            </a:r>
          </a:p>
          <a:p>
            <a:r>
              <a:rPr lang="nl-BE" sz="5400" dirty="0">
                <a:solidFill>
                  <a:srgbClr val="00B0F0"/>
                </a:solidFill>
              </a:rPr>
              <a:t>      1: Front facade – 2: Back facades</a:t>
            </a:r>
          </a:p>
          <a:p>
            <a:r>
              <a:rPr lang="nl-BE" sz="5400" dirty="0">
                <a:solidFill>
                  <a:srgbClr val="00B0F0"/>
                </a:solidFill>
              </a:rPr>
              <a:t>      3 and4: right- and left side facade.</a:t>
            </a:r>
          </a:p>
          <a:p>
            <a:r>
              <a:rPr lang="nl-BE" sz="6000" dirty="0">
                <a:solidFill>
                  <a:srgbClr val="00B0F0"/>
                </a:solidFill>
              </a:rPr>
              <a:t>      </a:t>
            </a:r>
            <a:endParaRPr lang="nl-BE" sz="8000" dirty="0"/>
          </a:p>
        </p:txBody>
      </p:sp>
      <p:sp>
        <p:nvSpPr>
          <p:cNvPr id="3" name="Ster: 5 punten 2">
            <a:extLst>
              <a:ext uri="{FF2B5EF4-FFF2-40B4-BE49-F238E27FC236}">
                <a16:creationId xmlns:a16="http://schemas.microsoft.com/office/drawing/2014/main" id="{E2215AD8-7057-9A0D-B65C-B8B14B119712}"/>
              </a:ext>
            </a:extLst>
          </p:cNvPr>
          <p:cNvSpPr/>
          <p:nvPr/>
        </p:nvSpPr>
        <p:spPr>
          <a:xfrm>
            <a:off x="254000" y="2514600"/>
            <a:ext cx="914400" cy="914400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Ster: 5 punten 3">
            <a:extLst>
              <a:ext uri="{FF2B5EF4-FFF2-40B4-BE49-F238E27FC236}">
                <a16:creationId xmlns:a16="http://schemas.microsoft.com/office/drawing/2014/main" id="{9E6B6752-E8C2-5221-C107-CB9E1A6AB314}"/>
              </a:ext>
            </a:extLst>
          </p:cNvPr>
          <p:cNvSpPr/>
          <p:nvPr/>
        </p:nvSpPr>
        <p:spPr>
          <a:xfrm>
            <a:off x="254000" y="4466914"/>
            <a:ext cx="914400" cy="914400"/>
          </a:xfrm>
          <a:prstGeom prst="star5">
            <a:avLst>
              <a:gd name="adj" fmla="val 15108"/>
              <a:gd name="hf" fmla="val 105146"/>
              <a:gd name="vf" fmla="val 11055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28324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0AF23EBC-72C5-BA53-4BE9-E020F017A553}"/>
              </a:ext>
            </a:extLst>
          </p:cNvPr>
          <p:cNvSpPr txBox="1"/>
          <p:nvPr/>
        </p:nvSpPr>
        <p:spPr>
          <a:xfrm>
            <a:off x="296333" y="270933"/>
            <a:ext cx="1159933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</a:t>
            </a:r>
            <a:r>
              <a:rPr lang="nl-BE" sz="6000" dirty="0">
                <a:solidFill>
                  <a:srgbClr val="00B0F0"/>
                </a:solidFill>
              </a:rPr>
              <a:t>The front facade is also the </a:t>
            </a:r>
          </a:p>
          <a:p>
            <a:r>
              <a:rPr lang="nl-BE" sz="6000" dirty="0">
                <a:solidFill>
                  <a:srgbClr val="00B0F0"/>
                </a:solidFill>
              </a:rPr>
              <a:t>     building line.</a:t>
            </a:r>
          </a:p>
          <a:p>
            <a:r>
              <a:rPr lang="nl-BE" sz="6000" dirty="0">
                <a:solidFill>
                  <a:srgbClr val="00B0F0"/>
                </a:solidFill>
              </a:rPr>
              <a:t>   </a:t>
            </a:r>
            <a:r>
              <a:rPr lang="nl-BE" sz="8000" dirty="0" err="1"/>
              <a:t>Function</a:t>
            </a:r>
            <a:r>
              <a:rPr lang="nl-BE" sz="8000" dirty="0"/>
              <a:t> of </a:t>
            </a:r>
            <a:r>
              <a:rPr lang="nl-BE" sz="8000" dirty="0" err="1"/>
              <a:t>the</a:t>
            </a:r>
            <a:r>
              <a:rPr lang="nl-BE" sz="8000" dirty="0"/>
              <a:t> </a:t>
            </a:r>
            <a:r>
              <a:rPr lang="nl-BE" sz="8000" dirty="0" err="1"/>
              <a:t>facades</a:t>
            </a:r>
            <a:r>
              <a:rPr lang="nl-BE" sz="8000" dirty="0"/>
              <a:t>:</a:t>
            </a:r>
          </a:p>
          <a:p>
            <a:r>
              <a:rPr lang="nl-BE" sz="6000" dirty="0"/>
              <a:t>    </a:t>
            </a:r>
            <a:r>
              <a:rPr lang="nl-BE" sz="6000" dirty="0" err="1">
                <a:solidFill>
                  <a:srgbClr val="00B0F0"/>
                </a:solidFill>
              </a:rPr>
              <a:t>Protection</a:t>
            </a:r>
            <a:r>
              <a:rPr lang="nl-BE" sz="6000" dirty="0">
                <a:solidFill>
                  <a:srgbClr val="00B0F0"/>
                </a:solidFill>
              </a:rPr>
              <a:t> </a:t>
            </a:r>
            <a:r>
              <a:rPr lang="nl-BE" sz="6000" dirty="0" err="1">
                <a:solidFill>
                  <a:srgbClr val="00B0F0"/>
                </a:solidFill>
              </a:rPr>
              <a:t>against</a:t>
            </a:r>
            <a:r>
              <a:rPr lang="nl-BE" sz="6000" dirty="0">
                <a:solidFill>
                  <a:srgbClr val="00B0F0"/>
                </a:solidFill>
              </a:rPr>
              <a:t> wind, </a:t>
            </a:r>
            <a:r>
              <a:rPr lang="nl-BE" sz="6000" dirty="0" err="1">
                <a:solidFill>
                  <a:srgbClr val="00B0F0"/>
                </a:solidFill>
              </a:rPr>
              <a:t>moisture</a:t>
            </a:r>
            <a:endParaRPr lang="nl-BE" sz="6000" dirty="0">
              <a:solidFill>
                <a:srgbClr val="00B0F0"/>
              </a:solidFill>
            </a:endParaRPr>
          </a:p>
          <a:p>
            <a:r>
              <a:rPr lang="nl-BE" sz="6000" dirty="0">
                <a:solidFill>
                  <a:srgbClr val="00B0F0"/>
                </a:solidFill>
              </a:rPr>
              <a:t>    </a:t>
            </a:r>
            <a:r>
              <a:rPr lang="nl-BE" sz="6000" dirty="0" err="1">
                <a:solidFill>
                  <a:srgbClr val="00B0F0"/>
                </a:solidFill>
              </a:rPr>
              <a:t>and</a:t>
            </a:r>
            <a:r>
              <a:rPr lang="nl-BE" sz="6000" dirty="0">
                <a:solidFill>
                  <a:srgbClr val="00B0F0"/>
                </a:solidFill>
              </a:rPr>
              <a:t> </a:t>
            </a:r>
            <a:r>
              <a:rPr lang="nl-BE" sz="6000" dirty="0" err="1">
                <a:solidFill>
                  <a:srgbClr val="00B0F0"/>
                </a:solidFill>
              </a:rPr>
              <a:t>drafts</a:t>
            </a:r>
            <a:r>
              <a:rPr lang="nl-BE" sz="6000" dirty="0">
                <a:solidFill>
                  <a:srgbClr val="00B0F0"/>
                </a:solidFill>
              </a:rPr>
              <a:t>.</a:t>
            </a:r>
          </a:p>
          <a:p>
            <a:endParaRPr lang="nl-BE" sz="6000" dirty="0"/>
          </a:p>
        </p:txBody>
      </p:sp>
      <p:sp>
        <p:nvSpPr>
          <p:cNvPr id="5" name="Ster: 5 punten 4">
            <a:extLst>
              <a:ext uri="{FF2B5EF4-FFF2-40B4-BE49-F238E27FC236}">
                <a16:creationId xmlns:a16="http://schemas.microsoft.com/office/drawing/2014/main" id="{CD9A4A20-A3DB-6721-680D-E93A866E5EAF}"/>
              </a:ext>
            </a:extLst>
          </p:cNvPr>
          <p:cNvSpPr/>
          <p:nvPr/>
        </p:nvSpPr>
        <p:spPr>
          <a:xfrm>
            <a:off x="201209" y="270933"/>
            <a:ext cx="914400" cy="914400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Ster: 5 punten 5">
            <a:extLst>
              <a:ext uri="{FF2B5EF4-FFF2-40B4-BE49-F238E27FC236}">
                <a16:creationId xmlns:a16="http://schemas.microsoft.com/office/drawing/2014/main" id="{F90356C0-AE65-18C4-F209-2450ED5D9C56}"/>
              </a:ext>
            </a:extLst>
          </p:cNvPr>
          <p:cNvSpPr/>
          <p:nvPr/>
        </p:nvSpPr>
        <p:spPr>
          <a:xfrm>
            <a:off x="187265" y="3429000"/>
            <a:ext cx="914400" cy="914400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84202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139DAC0D-9112-F616-2161-4ABBCBE8699C}"/>
              </a:ext>
            </a:extLst>
          </p:cNvPr>
          <p:cNvSpPr txBox="1"/>
          <p:nvPr/>
        </p:nvSpPr>
        <p:spPr>
          <a:xfrm>
            <a:off x="270933" y="304800"/>
            <a:ext cx="11709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</a:t>
            </a:r>
            <a:r>
              <a:rPr lang="nl-BE" sz="6000" dirty="0" err="1">
                <a:solidFill>
                  <a:srgbClr val="00B0F0"/>
                </a:solidFill>
              </a:rPr>
              <a:t>Aesthetic</a:t>
            </a:r>
            <a:r>
              <a:rPr lang="nl-BE" sz="6000" dirty="0">
                <a:solidFill>
                  <a:srgbClr val="00B0F0"/>
                </a:solidFill>
              </a:rPr>
              <a:t> </a:t>
            </a:r>
            <a:r>
              <a:rPr lang="nl-BE" sz="6000" dirty="0" err="1">
                <a:solidFill>
                  <a:srgbClr val="00B0F0"/>
                </a:solidFill>
              </a:rPr>
              <a:t>function</a:t>
            </a:r>
            <a:endParaRPr lang="nl-BE" sz="6000" dirty="0">
              <a:solidFill>
                <a:srgbClr val="00B0F0"/>
              </a:solidFill>
            </a:endParaRPr>
          </a:p>
          <a:p>
            <a:r>
              <a:rPr lang="nl-BE" sz="6000" dirty="0">
                <a:solidFill>
                  <a:srgbClr val="00B0F0"/>
                </a:solidFill>
              </a:rPr>
              <a:t>     Determined by several elements.</a:t>
            </a:r>
          </a:p>
          <a:p>
            <a:r>
              <a:rPr lang="nl-BE" sz="6000" dirty="0">
                <a:solidFill>
                  <a:srgbClr val="00B0F0"/>
                </a:solidFill>
              </a:rPr>
              <a:t>1: The materials used.</a:t>
            </a:r>
          </a:p>
          <a:p>
            <a:r>
              <a:rPr lang="nl-BE" sz="6000" dirty="0">
                <a:solidFill>
                  <a:srgbClr val="00B0F0"/>
                </a:solidFill>
              </a:rPr>
              <a:t>2: The type of </a:t>
            </a:r>
            <a:r>
              <a:rPr lang="nl-BE" sz="6000" dirty="0" err="1">
                <a:solidFill>
                  <a:srgbClr val="00B0F0"/>
                </a:solidFill>
              </a:rPr>
              <a:t>grouting</a:t>
            </a:r>
            <a:r>
              <a:rPr lang="nl-BE" sz="6000" dirty="0">
                <a:solidFill>
                  <a:srgbClr val="00B0F0"/>
                </a:solidFill>
              </a:rPr>
              <a:t>.</a:t>
            </a:r>
          </a:p>
          <a:p>
            <a:r>
              <a:rPr lang="nl-BE" sz="6000" dirty="0">
                <a:solidFill>
                  <a:srgbClr val="00B0F0"/>
                </a:solidFill>
              </a:rPr>
              <a:t>3: The details that can be found.</a:t>
            </a:r>
          </a:p>
        </p:txBody>
      </p:sp>
      <p:sp>
        <p:nvSpPr>
          <p:cNvPr id="3" name="Ster: 5 punten 2">
            <a:extLst>
              <a:ext uri="{FF2B5EF4-FFF2-40B4-BE49-F238E27FC236}">
                <a16:creationId xmlns:a16="http://schemas.microsoft.com/office/drawing/2014/main" id="{8573CF80-9DEF-7737-50AA-BB4BF6AA78A3}"/>
              </a:ext>
            </a:extLst>
          </p:cNvPr>
          <p:cNvSpPr/>
          <p:nvPr/>
        </p:nvSpPr>
        <p:spPr>
          <a:xfrm>
            <a:off x="211667" y="359896"/>
            <a:ext cx="914400" cy="914400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Ster: 5 punten 3">
            <a:extLst>
              <a:ext uri="{FF2B5EF4-FFF2-40B4-BE49-F238E27FC236}">
                <a16:creationId xmlns:a16="http://schemas.microsoft.com/office/drawing/2014/main" id="{DA94F9A4-A5AA-A031-DF28-1FA1DD290286}"/>
              </a:ext>
            </a:extLst>
          </p:cNvPr>
          <p:cNvSpPr/>
          <p:nvPr/>
        </p:nvSpPr>
        <p:spPr>
          <a:xfrm>
            <a:off x="211667" y="1329392"/>
            <a:ext cx="914400" cy="914400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93920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05DA528-E51E-834A-3328-196F7375FA76}"/>
              </a:ext>
            </a:extLst>
          </p:cNvPr>
          <p:cNvSpPr txBox="1"/>
          <p:nvPr/>
        </p:nvSpPr>
        <p:spPr>
          <a:xfrm>
            <a:off x="372533" y="304800"/>
            <a:ext cx="115062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0" dirty="0"/>
              <a:t>                </a:t>
            </a:r>
            <a:r>
              <a:rPr lang="nl-BE" sz="8000" dirty="0" err="1"/>
              <a:t>Materials</a:t>
            </a:r>
            <a:r>
              <a:rPr lang="nl-BE" sz="8000" dirty="0"/>
              <a:t>:</a:t>
            </a:r>
          </a:p>
          <a:p>
            <a:r>
              <a:rPr lang="nl-BE" sz="6000" dirty="0">
                <a:solidFill>
                  <a:schemeClr val="accent4"/>
                </a:solidFill>
              </a:rPr>
              <a:t>1:Facing </a:t>
            </a:r>
            <a:r>
              <a:rPr lang="nl-BE" sz="6000" dirty="0" err="1">
                <a:solidFill>
                  <a:schemeClr val="accent4"/>
                </a:solidFill>
              </a:rPr>
              <a:t>bricks</a:t>
            </a:r>
            <a:endParaRPr lang="nl-BE" sz="6000" dirty="0">
              <a:solidFill>
                <a:schemeClr val="accent4"/>
              </a:solidFill>
            </a:endParaRPr>
          </a:p>
          <a:p>
            <a:r>
              <a:rPr lang="nl-BE" sz="6000" dirty="0">
                <a:solidFill>
                  <a:schemeClr val="accent4"/>
                </a:solidFill>
              </a:rPr>
              <a:t>     We </a:t>
            </a:r>
            <a:r>
              <a:rPr lang="nl-BE" sz="6000" dirty="0" err="1">
                <a:solidFill>
                  <a:schemeClr val="accent4"/>
                </a:solidFill>
              </a:rPr>
              <a:t>already</a:t>
            </a:r>
            <a:r>
              <a:rPr lang="nl-BE" sz="6000" dirty="0">
                <a:solidFill>
                  <a:schemeClr val="accent4"/>
                </a:solidFill>
              </a:rPr>
              <a:t> </a:t>
            </a:r>
            <a:r>
              <a:rPr lang="nl-BE" sz="6000" dirty="0" err="1">
                <a:solidFill>
                  <a:schemeClr val="accent4"/>
                </a:solidFill>
              </a:rPr>
              <a:t>discussed</a:t>
            </a:r>
            <a:r>
              <a:rPr lang="nl-BE" sz="6000" dirty="0">
                <a:solidFill>
                  <a:schemeClr val="accent4"/>
                </a:solidFill>
              </a:rPr>
              <a:t> these in a</a:t>
            </a:r>
          </a:p>
          <a:p>
            <a:r>
              <a:rPr lang="nl-BE" sz="6000" dirty="0">
                <a:solidFill>
                  <a:schemeClr val="accent4"/>
                </a:solidFill>
              </a:rPr>
              <a:t>      </a:t>
            </a:r>
            <a:r>
              <a:rPr lang="nl-BE" sz="6000" dirty="0" err="1">
                <a:solidFill>
                  <a:schemeClr val="accent4"/>
                </a:solidFill>
              </a:rPr>
              <a:t>previous</a:t>
            </a:r>
            <a:r>
              <a:rPr lang="nl-BE" sz="6000" dirty="0">
                <a:solidFill>
                  <a:schemeClr val="accent4"/>
                </a:solidFill>
              </a:rPr>
              <a:t> </a:t>
            </a:r>
            <a:r>
              <a:rPr lang="nl-BE" sz="6000" dirty="0" err="1">
                <a:solidFill>
                  <a:schemeClr val="accent4"/>
                </a:solidFill>
              </a:rPr>
              <a:t>chapter</a:t>
            </a:r>
            <a:r>
              <a:rPr lang="nl-BE" sz="6000" dirty="0">
                <a:solidFill>
                  <a:schemeClr val="accent4"/>
                </a:solidFill>
              </a:rPr>
              <a:t>.</a:t>
            </a:r>
          </a:p>
          <a:p>
            <a:r>
              <a:rPr lang="nl-BE" sz="6000" dirty="0">
                <a:solidFill>
                  <a:schemeClr val="accent4"/>
                </a:solidFill>
              </a:rPr>
              <a:t>     On the next page you can find different images of facing bricks.</a:t>
            </a:r>
          </a:p>
          <a:p>
            <a:r>
              <a:rPr lang="nl-BE" sz="6000" dirty="0"/>
              <a:t>    </a:t>
            </a:r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7E5E97F8-4E21-F29F-422D-E26F4B7AD185}"/>
              </a:ext>
            </a:extLst>
          </p:cNvPr>
          <p:cNvSpPr/>
          <p:nvPr/>
        </p:nvSpPr>
        <p:spPr>
          <a:xfrm>
            <a:off x="372533" y="397933"/>
            <a:ext cx="914400" cy="9144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B7C0BFCA-0891-7ED5-FDFC-3E17B2D830FD}"/>
              </a:ext>
            </a:extLst>
          </p:cNvPr>
          <p:cNvSpPr/>
          <p:nvPr/>
        </p:nvSpPr>
        <p:spPr>
          <a:xfrm>
            <a:off x="308525" y="2675378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3B53AF2D-A125-CDEF-1971-F3E39BA3A314}"/>
              </a:ext>
            </a:extLst>
          </p:cNvPr>
          <p:cNvSpPr/>
          <p:nvPr/>
        </p:nvSpPr>
        <p:spPr>
          <a:xfrm>
            <a:off x="308525" y="4523056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16029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71E8632-D12D-8F71-439D-55515C7E7D50}"/>
              </a:ext>
            </a:extLst>
          </p:cNvPr>
          <p:cNvSpPr txBox="1"/>
          <p:nvPr/>
        </p:nvSpPr>
        <p:spPr>
          <a:xfrm>
            <a:off x="249766" y="308256"/>
            <a:ext cx="11692467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Images of </a:t>
            </a:r>
            <a:r>
              <a:rPr lang="nl-BE" sz="6000" dirty="0" err="1"/>
              <a:t>facing</a:t>
            </a:r>
            <a:r>
              <a:rPr lang="nl-BE" sz="6000" dirty="0"/>
              <a:t> </a:t>
            </a:r>
            <a:r>
              <a:rPr lang="nl-BE" sz="6000" dirty="0" err="1"/>
              <a:t>bricks</a:t>
            </a:r>
            <a:r>
              <a:rPr lang="nl-BE" sz="6000" dirty="0"/>
              <a:t>:</a:t>
            </a:r>
          </a:p>
          <a:p>
            <a:r>
              <a:rPr lang="nl-BE" sz="6000" dirty="0"/>
              <a:t>                               </a:t>
            </a:r>
          </a:p>
          <a:p>
            <a:r>
              <a:rPr lang="nl-BE" sz="6000" dirty="0"/>
              <a:t>                                                </a:t>
            </a:r>
          </a:p>
          <a:p>
            <a:r>
              <a:rPr lang="nl-BE" sz="6000" dirty="0"/>
              <a:t>           Hand-</a:t>
            </a:r>
            <a:r>
              <a:rPr lang="nl-BE" sz="6000" dirty="0" err="1"/>
              <a:t>moulded</a:t>
            </a:r>
            <a:r>
              <a:rPr lang="nl-BE" sz="6000" dirty="0"/>
              <a:t> </a:t>
            </a:r>
            <a:r>
              <a:rPr lang="nl-BE" sz="6000" dirty="0" err="1"/>
              <a:t>stones</a:t>
            </a:r>
            <a:endParaRPr lang="nl-BE" sz="6000" dirty="0"/>
          </a:p>
          <a:p>
            <a:r>
              <a:rPr lang="nl-BE" sz="6000" dirty="0"/>
              <a:t>             @wienerberger</a:t>
            </a:r>
          </a:p>
          <a:p>
            <a:r>
              <a:rPr lang="nl-BE" sz="6000" dirty="0"/>
              <a:t>                                </a:t>
            </a:r>
          </a:p>
          <a:p>
            <a:r>
              <a:rPr lang="nl-BE" sz="6000" dirty="0"/>
              <a:t> </a:t>
            </a:r>
            <a:r>
              <a:rPr lang="nl-BE" sz="6000" dirty="0" err="1"/>
              <a:t>Strict</a:t>
            </a:r>
            <a:r>
              <a:rPr lang="nl-BE" sz="6000" dirty="0"/>
              <a:t> </a:t>
            </a:r>
            <a:r>
              <a:rPr lang="nl-BE" sz="6000" dirty="0" err="1"/>
              <a:t>press</a:t>
            </a:r>
            <a:r>
              <a:rPr lang="nl-BE" sz="6000" dirty="0"/>
              <a:t> </a:t>
            </a:r>
            <a:r>
              <a:rPr lang="nl-BE" sz="6000" dirty="0" err="1"/>
              <a:t>stone</a:t>
            </a:r>
            <a:r>
              <a:rPr lang="nl-BE" sz="6000" dirty="0"/>
              <a:t>     </a:t>
            </a:r>
            <a:r>
              <a:rPr lang="nl-BE" sz="6000" dirty="0" err="1"/>
              <a:t>Molded</a:t>
            </a:r>
            <a:r>
              <a:rPr lang="nl-BE" sz="6000" dirty="0"/>
              <a:t> </a:t>
            </a:r>
            <a:r>
              <a:rPr lang="nl-BE" sz="6000" dirty="0" err="1"/>
              <a:t>brick</a:t>
            </a:r>
            <a:r>
              <a:rPr lang="nl-BE" sz="6000" dirty="0"/>
              <a:t>            </a:t>
            </a:r>
          </a:p>
        </p:txBody>
      </p:sp>
      <p:pic>
        <p:nvPicPr>
          <p:cNvPr id="1026" name="Picture 2" descr="Agora - Terca gevelsteen: in soberheid zit krachtige gevel">
            <a:extLst>
              <a:ext uri="{FF2B5EF4-FFF2-40B4-BE49-F238E27FC236}">
                <a16:creationId xmlns:a16="http://schemas.microsoft.com/office/drawing/2014/main" id="{05EF488D-A8F6-A931-A3AF-6EA1E9DB6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33" y="1278467"/>
            <a:ext cx="1246643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gora Nevelwit HV WF">
            <a:extLst>
              <a:ext uri="{FF2B5EF4-FFF2-40B4-BE49-F238E27FC236}">
                <a16:creationId xmlns:a16="http://schemas.microsoft.com/office/drawing/2014/main" id="{B75D0553-F32E-0414-66B7-F092A092F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944" y="1278467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Rode Terca keramische gevelsteen - Agora Wijnrood ruw generfd, met bezanding">
            <a:extLst>
              <a:ext uri="{FF2B5EF4-FFF2-40B4-BE49-F238E27FC236}">
                <a16:creationId xmlns:a16="http://schemas.microsoft.com/office/drawing/2014/main" id="{539D657A-3A94-04FF-711D-FD19165E6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171" y="1278467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Agora Agaatgrijs HV WF">
            <a:extLst>
              <a:ext uri="{FF2B5EF4-FFF2-40B4-BE49-F238E27FC236}">
                <a16:creationId xmlns:a16="http://schemas.microsoft.com/office/drawing/2014/main" id="{FEE1FBA1-68B9-F7C2-B706-C9AC09754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723" y="1255140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Soorten gevelstenen - Terca bakstenen voor uw gevel">
            <a:extLst>
              <a:ext uri="{FF2B5EF4-FFF2-40B4-BE49-F238E27FC236}">
                <a16:creationId xmlns:a16="http://schemas.microsoft.com/office/drawing/2014/main" id="{3C645CF0-A738-67B9-96AB-6CF44B1A6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01" y="4071182"/>
            <a:ext cx="2162783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erca Amfora keramische gevelstenen">
            <a:extLst>
              <a:ext uri="{FF2B5EF4-FFF2-40B4-BE49-F238E27FC236}">
                <a16:creationId xmlns:a16="http://schemas.microsoft.com/office/drawing/2014/main" id="{1809D2EA-C95A-2714-7A23-DE7A3949B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112" y="4071182"/>
            <a:ext cx="3042439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0095E37A-C009-9A43-82AF-DDA8FF2960BA}"/>
              </a:ext>
            </a:extLst>
          </p:cNvPr>
          <p:cNvCxnSpPr/>
          <p:nvPr/>
        </p:nvCxnSpPr>
        <p:spPr>
          <a:xfrm flipH="1" flipV="1">
            <a:off x="2641600" y="5602860"/>
            <a:ext cx="1117600" cy="32380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EF20D37C-214C-A948-BD0F-68FA39E08616}"/>
              </a:ext>
            </a:extLst>
          </p:cNvPr>
          <p:cNvCxnSpPr>
            <a:cxnSpLocks/>
          </p:cNvCxnSpPr>
          <p:nvPr/>
        </p:nvCxnSpPr>
        <p:spPr>
          <a:xfrm flipV="1">
            <a:off x="6840430" y="5522671"/>
            <a:ext cx="831631" cy="4841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5339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jl: rechts 3">
            <a:extLst>
              <a:ext uri="{FF2B5EF4-FFF2-40B4-BE49-F238E27FC236}">
                <a16:creationId xmlns:a16="http://schemas.microsoft.com/office/drawing/2014/main" id="{36D197AE-0364-E220-66B7-5A4ADAA81C97}"/>
              </a:ext>
            </a:extLst>
          </p:cNvPr>
          <p:cNvSpPr/>
          <p:nvPr/>
        </p:nvSpPr>
        <p:spPr>
          <a:xfrm>
            <a:off x="397934" y="511048"/>
            <a:ext cx="978408" cy="48463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6000" dirty="0"/>
              <a:t>                                                              </a:t>
            </a:r>
          </a:p>
          <a:p>
            <a:pPr algn="ctr"/>
            <a:endParaRPr lang="nl-BE" sz="6000" dirty="0"/>
          </a:p>
          <a:p>
            <a:pPr algn="ctr"/>
            <a:endParaRPr lang="nl-BE" sz="6000" dirty="0"/>
          </a:p>
          <a:p>
            <a:pPr algn="ctr"/>
            <a:endParaRPr lang="nl-BE" sz="6000" dirty="0"/>
          </a:p>
          <a:p>
            <a:pPr algn="ctr"/>
            <a:endParaRPr lang="nl-BE" sz="6000" dirty="0"/>
          </a:p>
          <a:p>
            <a:pPr algn="ctr"/>
            <a:endParaRPr lang="nl-BE" sz="6000" dirty="0"/>
          </a:p>
          <a:p>
            <a:pPr algn="ctr"/>
            <a:endParaRPr lang="nl-BE" sz="6000" dirty="0"/>
          </a:p>
          <a:p>
            <a:pPr algn="ctr"/>
            <a:endParaRPr lang="nl-BE" sz="6000" dirty="0"/>
          </a:p>
          <a:p>
            <a:pPr algn="ctr"/>
            <a:r>
              <a:rPr lang="nl-BE" sz="6000" dirty="0"/>
              <a:t>                                                       </a:t>
            </a:r>
          </a:p>
        </p:txBody>
      </p:sp>
      <p:pic>
        <p:nvPicPr>
          <p:cNvPr id="2052" name="Picture 4" descr="ClickBrick: Een doorbraak in baksteenarchitectuur | Wienerberger">
            <a:extLst>
              <a:ext uri="{FF2B5EF4-FFF2-40B4-BE49-F238E27FC236}">
                <a16:creationId xmlns:a16="http://schemas.microsoft.com/office/drawing/2014/main" id="{D480E03E-ABD0-0ECE-81CF-617FB9418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701" y="51104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lickBrick: Een doorbraak in baksteenarchitectuur | Wienerberger">
            <a:extLst>
              <a:ext uri="{FF2B5EF4-FFF2-40B4-BE49-F238E27FC236}">
                <a16:creationId xmlns:a16="http://schemas.microsoft.com/office/drawing/2014/main" id="{25CBEF09-2A81-2C38-A1C9-632E2901F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344" y="511048"/>
            <a:ext cx="1764000" cy="17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lickBrick: Een doorbraak in baksteenarchitectuur | Wienerberger">
            <a:extLst>
              <a:ext uri="{FF2B5EF4-FFF2-40B4-BE49-F238E27FC236}">
                <a16:creationId xmlns:a16="http://schemas.microsoft.com/office/drawing/2014/main" id="{41045299-01F1-DABA-04D1-5B0A61EDB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235" y="3526178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ircularity">
            <a:extLst>
              <a:ext uri="{FF2B5EF4-FFF2-40B4-BE49-F238E27FC236}">
                <a16:creationId xmlns:a16="http://schemas.microsoft.com/office/drawing/2014/main" id="{0D9A9C8E-DE9A-0D3B-F7C2-BB8761805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50" y="3526178"/>
            <a:ext cx="293370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908D6789-8F95-2011-3A07-5EBA8215C140}"/>
              </a:ext>
            </a:extLst>
          </p:cNvPr>
          <p:cNvSpPr txBox="1"/>
          <p:nvPr/>
        </p:nvSpPr>
        <p:spPr>
          <a:xfrm>
            <a:off x="397935" y="5604933"/>
            <a:ext cx="117940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  </a:t>
            </a:r>
            <a:r>
              <a:rPr lang="nl-BE" sz="6000" dirty="0" err="1"/>
              <a:t>Clickbrick</a:t>
            </a:r>
            <a:r>
              <a:rPr lang="nl-BE" sz="6000" dirty="0"/>
              <a:t>     @wienerberger</a:t>
            </a:r>
          </a:p>
        </p:txBody>
      </p:sp>
    </p:spTree>
    <p:extLst>
      <p:ext uri="{BB962C8B-B14F-4D97-AF65-F5344CB8AC3E}">
        <p14:creationId xmlns:p14="http://schemas.microsoft.com/office/powerpoint/2010/main" val="4098042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224B10CE-E6B3-4483-4D60-80B0C5A0C6A2}"/>
              </a:ext>
            </a:extLst>
          </p:cNvPr>
          <p:cNvSpPr txBox="1"/>
          <p:nvPr/>
        </p:nvSpPr>
        <p:spPr>
          <a:xfrm>
            <a:off x="262467" y="258577"/>
            <a:ext cx="1247140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2: Stone strips:</a:t>
            </a:r>
          </a:p>
          <a:p>
            <a:r>
              <a:rPr lang="nl-BE" sz="5400" dirty="0"/>
              <a:t>      They are real stones, thinly sawn.</a:t>
            </a:r>
          </a:p>
          <a:p>
            <a:r>
              <a:rPr lang="nl-BE" sz="5400" dirty="0"/>
              <a:t>      No visible difference with real stones</a:t>
            </a:r>
          </a:p>
          <a:p>
            <a:r>
              <a:rPr lang="nl-BE" sz="5400"/>
              <a:t>      They </a:t>
            </a:r>
            <a:r>
              <a:rPr lang="nl-BE" sz="5400" dirty="0"/>
              <a:t>are glued to an existing wall.</a:t>
            </a:r>
          </a:p>
          <a:p>
            <a:r>
              <a:rPr lang="nl-BE" sz="5400" dirty="0"/>
              <a:t>     (usually against insulation boards).</a:t>
            </a:r>
          </a:p>
          <a:p>
            <a:r>
              <a:rPr lang="nl-BE" sz="5400" dirty="0"/>
              <a:t>     As an alternative to crepi ( a coat of plaster).</a:t>
            </a:r>
          </a:p>
          <a:p>
            <a:r>
              <a:rPr lang="nl-BE" sz="6000" dirty="0"/>
              <a:t>      </a:t>
            </a:r>
          </a:p>
        </p:txBody>
      </p:sp>
      <p:sp>
        <p:nvSpPr>
          <p:cNvPr id="3" name="Pijl: rechts 2">
            <a:extLst>
              <a:ext uri="{FF2B5EF4-FFF2-40B4-BE49-F238E27FC236}">
                <a16:creationId xmlns:a16="http://schemas.microsoft.com/office/drawing/2014/main" id="{3A1EF4E5-0B6A-02D2-F545-25C38BC9773E}"/>
              </a:ext>
            </a:extLst>
          </p:cNvPr>
          <p:cNvSpPr/>
          <p:nvPr/>
        </p:nvSpPr>
        <p:spPr>
          <a:xfrm>
            <a:off x="174076" y="1506274"/>
            <a:ext cx="978408" cy="4846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CF278522-86F7-EB96-C487-AFE995705096}"/>
              </a:ext>
            </a:extLst>
          </p:cNvPr>
          <p:cNvSpPr/>
          <p:nvPr/>
        </p:nvSpPr>
        <p:spPr>
          <a:xfrm>
            <a:off x="174076" y="2308892"/>
            <a:ext cx="978408" cy="4846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E4D2C34B-CB30-E75F-8005-3D63C523F99B}"/>
              </a:ext>
            </a:extLst>
          </p:cNvPr>
          <p:cNvSpPr/>
          <p:nvPr/>
        </p:nvSpPr>
        <p:spPr>
          <a:xfrm>
            <a:off x="174076" y="3102178"/>
            <a:ext cx="978408" cy="4846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5F3D0404-FF7C-2B94-3288-1B1CF18FB66A}"/>
              </a:ext>
            </a:extLst>
          </p:cNvPr>
          <p:cNvSpPr/>
          <p:nvPr/>
        </p:nvSpPr>
        <p:spPr>
          <a:xfrm>
            <a:off x="175938" y="4711872"/>
            <a:ext cx="978408" cy="4846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13085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75716C1D-CC8D-149F-360B-C9873A2A74E6}"/>
              </a:ext>
            </a:extLst>
          </p:cNvPr>
          <p:cNvSpPr txBox="1"/>
          <p:nvPr/>
        </p:nvSpPr>
        <p:spPr>
          <a:xfrm>
            <a:off x="321733" y="296333"/>
            <a:ext cx="116078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 err="1"/>
              <a:t>Advantages</a:t>
            </a:r>
            <a:r>
              <a:rPr lang="nl-BE" sz="6000" dirty="0"/>
              <a:t> of </a:t>
            </a:r>
            <a:r>
              <a:rPr lang="nl-BE" sz="6000" dirty="0" err="1"/>
              <a:t>stone</a:t>
            </a:r>
            <a:r>
              <a:rPr lang="nl-BE" sz="6000" dirty="0"/>
              <a:t> strips:</a:t>
            </a:r>
          </a:p>
          <a:p>
            <a:r>
              <a:rPr lang="nl-BE" sz="6000" dirty="0"/>
              <a:t>1: Space-</a:t>
            </a:r>
            <a:r>
              <a:rPr lang="nl-BE" sz="6000" dirty="0" err="1"/>
              <a:t>saving</a:t>
            </a:r>
            <a:endParaRPr lang="nl-BE" sz="6000" dirty="0"/>
          </a:p>
          <a:p>
            <a:r>
              <a:rPr lang="nl-BE" sz="6000" dirty="0"/>
              <a:t>2: </a:t>
            </a:r>
            <a:r>
              <a:rPr lang="nl-BE" sz="6000" dirty="0" err="1"/>
              <a:t>Authentic</a:t>
            </a:r>
            <a:r>
              <a:rPr lang="nl-BE" sz="6000" dirty="0"/>
              <a:t> view of </a:t>
            </a:r>
            <a:r>
              <a:rPr lang="nl-BE" sz="6000" dirty="0" err="1"/>
              <a:t>stone</a:t>
            </a:r>
            <a:r>
              <a:rPr lang="nl-BE" sz="6000" dirty="0"/>
              <a:t>.</a:t>
            </a:r>
          </a:p>
          <a:p>
            <a:r>
              <a:rPr lang="nl-BE" sz="6000" dirty="0"/>
              <a:t>3:Quick </a:t>
            </a:r>
            <a:r>
              <a:rPr lang="nl-BE" sz="6000" dirty="0" err="1"/>
              <a:t>installation</a:t>
            </a:r>
            <a:r>
              <a:rPr lang="nl-BE" sz="6000" dirty="0"/>
              <a:t>.</a:t>
            </a:r>
          </a:p>
          <a:p>
            <a:r>
              <a:rPr lang="nl-BE" sz="6000" dirty="0"/>
              <a:t>     There are also stone strips made</a:t>
            </a:r>
          </a:p>
          <a:p>
            <a:r>
              <a:rPr lang="nl-BE" sz="6000" dirty="0"/>
              <a:t>     of ceramic tiles and in natural  </a:t>
            </a:r>
          </a:p>
          <a:p>
            <a:r>
              <a:rPr lang="nl-BE" sz="6000" dirty="0"/>
              <a:t>     </a:t>
            </a:r>
            <a:r>
              <a:rPr lang="nl-BE" sz="6000" dirty="0" err="1"/>
              <a:t>stone</a:t>
            </a:r>
            <a:r>
              <a:rPr lang="nl-BE" sz="6000" dirty="0"/>
              <a:t>.</a:t>
            </a:r>
          </a:p>
        </p:txBody>
      </p:sp>
      <p:sp>
        <p:nvSpPr>
          <p:cNvPr id="3" name="Pijl: rechts 2">
            <a:extLst>
              <a:ext uri="{FF2B5EF4-FFF2-40B4-BE49-F238E27FC236}">
                <a16:creationId xmlns:a16="http://schemas.microsoft.com/office/drawing/2014/main" id="{4DE444AA-0C2B-C7B6-53CF-DFFD445B6536}"/>
              </a:ext>
            </a:extLst>
          </p:cNvPr>
          <p:cNvSpPr/>
          <p:nvPr/>
        </p:nvSpPr>
        <p:spPr>
          <a:xfrm>
            <a:off x="262467" y="4157133"/>
            <a:ext cx="978408" cy="4846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5392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221FE4C-77A0-3B49-596A-5694A3F3BACD}"/>
              </a:ext>
            </a:extLst>
          </p:cNvPr>
          <p:cNvSpPr txBox="1"/>
          <p:nvPr/>
        </p:nvSpPr>
        <p:spPr>
          <a:xfrm>
            <a:off x="321733" y="254000"/>
            <a:ext cx="116332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    Placement </a:t>
            </a:r>
            <a:r>
              <a:rPr lang="nl-BE" sz="6000" dirty="0" err="1"/>
              <a:t>stone</a:t>
            </a:r>
            <a:r>
              <a:rPr lang="nl-BE" sz="6000" dirty="0"/>
              <a:t> strips:</a:t>
            </a:r>
          </a:p>
          <a:p>
            <a:r>
              <a:rPr lang="nl-BE" sz="6000" dirty="0"/>
              <a:t>1: On </a:t>
            </a:r>
            <a:r>
              <a:rPr lang="nl-BE" sz="6000" dirty="0" err="1"/>
              <a:t>insulation</a:t>
            </a:r>
            <a:r>
              <a:rPr lang="nl-BE" sz="6000" dirty="0"/>
              <a:t>:</a:t>
            </a:r>
          </a:p>
          <a:p>
            <a:r>
              <a:rPr lang="nl-BE" sz="6000" dirty="0"/>
              <a:t>     </a:t>
            </a:r>
            <a:r>
              <a:rPr lang="nl-BE" sz="6000" dirty="0" err="1"/>
              <a:t>By</a:t>
            </a:r>
            <a:r>
              <a:rPr lang="nl-BE" sz="6000" dirty="0"/>
              <a:t> bonding</a:t>
            </a:r>
          </a:p>
          <a:p>
            <a:r>
              <a:rPr lang="nl-BE" sz="6000" dirty="0"/>
              <a:t>     </a:t>
            </a:r>
            <a:r>
              <a:rPr lang="nl-BE" sz="6000" dirty="0" err="1"/>
              <a:t>With</a:t>
            </a:r>
            <a:r>
              <a:rPr lang="nl-BE" sz="6000" dirty="0"/>
              <a:t> or without </a:t>
            </a:r>
            <a:r>
              <a:rPr lang="nl-BE" sz="6000" dirty="0" err="1"/>
              <a:t>grout</a:t>
            </a:r>
            <a:r>
              <a:rPr lang="nl-BE" sz="6000" dirty="0"/>
              <a:t>.</a:t>
            </a:r>
          </a:p>
          <a:p>
            <a:r>
              <a:rPr lang="nl-BE" sz="6000" dirty="0"/>
              <a:t>2:On a dry, flat, dust- and </a:t>
            </a:r>
            <a:r>
              <a:rPr lang="nl-BE" sz="6000"/>
              <a:t>grease free surface</a:t>
            </a:r>
            <a:r>
              <a:rPr lang="nl-BE" sz="6000" dirty="0"/>
              <a:t>.</a:t>
            </a:r>
          </a:p>
          <a:p>
            <a:endParaRPr lang="nl-BE" sz="6000" dirty="0"/>
          </a:p>
        </p:txBody>
      </p:sp>
      <p:sp>
        <p:nvSpPr>
          <p:cNvPr id="3" name="Pijl: rechts 2">
            <a:extLst>
              <a:ext uri="{FF2B5EF4-FFF2-40B4-BE49-F238E27FC236}">
                <a16:creationId xmlns:a16="http://schemas.microsoft.com/office/drawing/2014/main" id="{BC33658D-BB6E-B432-4048-FF9B3AA16D26}"/>
              </a:ext>
            </a:extLst>
          </p:cNvPr>
          <p:cNvSpPr/>
          <p:nvPr/>
        </p:nvSpPr>
        <p:spPr>
          <a:xfrm>
            <a:off x="237067" y="2340017"/>
            <a:ext cx="978408" cy="4846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214D0428-E659-C45E-6157-C869B7B5BEBA}"/>
              </a:ext>
            </a:extLst>
          </p:cNvPr>
          <p:cNvSpPr/>
          <p:nvPr/>
        </p:nvSpPr>
        <p:spPr>
          <a:xfrm>
            <a:off x="237067" y="3186684"/>
            <a:ext cx="978408" cy="4846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09063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17899672-AF2D-46A5-53D9-71CEC8167EB0}"/>
              </a:ext>
            </a:extLst>
          </p:cNvPr>
          <p:cNvSpPr txBox="1"/>
          <p:nvPr/>
        </p:nvSpPr>
        <p:spPr>
          <a:xfrm>
            <a:off x="618066" y="23881"/>
            <a:ext cx="11573934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 Images </a:t>
            </a:r>
            <a:r>
              <a:rPr lang="nl-BE" sz="6000" dirty="0" err="1"/>
              <a:t>stone</a:t>
            </a:r>
            <a:r>
              <a:rPr lang="nl-BE" sz="6000" dirty="0"/>
              <a:t> strips:</a:t>
            </a:r>
          </a:p>
          <a:p>
            <a:r>
              <a:rPr lang="nl-BE" sz="6000" dirty="0"/>
              <a:t>    </a:t>
            </a:r>
          </a:p>
          <a:p>
            <a:endParaRPr lang="nl-BE" sz="6000" dirty="0"/>
          </a:p>
          <a:p>
            <a:r>
              <a:rPr lang="nl-BE" sz="6000" dirty="0"/>
              <a:t>                               </a:t>
            </a:r>
          </a:p>
          <a:p>
            <a:r>
              <a:rPr lang="nl-BE" sz="6000" dirty="0"/>
              <a:t> Stone strips                Natural </a:t>
            </a:r>
            <a:r>
              <a:rPr lang="nl-BE" sz="6000" dirty="0" err="1"/>
              <a:t>stone</a:t>
            </a:r>
            <a:endParaRPr lang="nl-BE" sz="6000" dirty="0"/>
          </a:p>
          <a:p>
            <a:r>
              <a:rPr lang="nl-BE" sz="6000" dirty="0"/>
              <a:t> @livios                                strips</a:t>
            </a:r>
          </a:p>
          <a:p>
            <a:r>
              <a:rPr lang="nl-BE" sz="6000" dirty="0"/>
              <a:t>                                  @façade works</a:t>
            </a:r>
          </a:p>
          <a:p>
            <a:endParaRPr lang="nl-BE" sz="6000" dirty="0"/>
          </a:p>
        </p:txBody>
      </p:sp>
      <p:pic>
        <p:nvPicPr>
          <p:cNvPr id="1026" name="Picture 2" descr="Wat is de prijs van gevelbekleding met steenstrips? - Livios">
            <a:extLst>
              <a:ext uri="{FF2B5EF4-FFF2-40B4-BE49-F238E27FC236}">
                <a16:creationId xmlns:a16="http://schemas.microsoft.com/office/drawing/2014/main" id="{00CFE15E-DC89-4A3C-D0A8-79F00FC29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1530846"/>
            <a:ext cx="2981325" cy="223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eenstrips: voordelen, prijs 2023 en plaatsing | Gevelwerken-gids">
            <a:extLst>
              <a:ext uri="{FF2B5EF4-FFF2-40B4-BE49-F238E27FC236}">
                <a16:creationId xmlns:a16="http://schemas.microsoft.com/office/drawing/2014/main" id="{8F8650B4-4AC6-1659-C10E-553E535AB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826" y="1530846"/>
            <a:ext cx="4035861" cy="207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514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176BD957-2D0B-BFAB-DCA7-44E70D8EEB31}"/>
              </a:ext>
            </a:extLst>
          </p:cNvPr>
          <p:cNvSpPr txBox="1"/>
          <p:nvPr/>
        </p:nvSpPr>
        <p:spPr>
          <a:xfrm>
            <a:off x="254000" y="262467"/>
            <a:ext cx="11675533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       Facade plastering:</a:t>
            </a:r>
          </a:p>
          <a:p>
            <a:r>
              <a:rPr lang="nl-BE" sz="6000" dirty="0"/>
              <a:t>      </a:t>
            </a:r>
            <a:r>
              <a:rPr lang="nl-BE" sz="6000" dirty="0" err="1">
                <a:solidFill>
                  <a:srgbClr val="00B050"/>
                </a:solidFill>
              </a:rPr>
              <a:t>Can</a:t>
            </a:r>
            <a:r>
              <a:rPr lang="nl-BE" sz="6000" dirty="0">
                <a:solidFill>
                  <a:srgbClr val="00B050"/>
                </a:solidFill>
              </a:rPr>
              <a:t> </a:t>
            </a:r>
            <a:r>
              <a:rPr lang="nl-BE" sz="6000" dirty="0" err="1">
                <a:solidFill>
                  <a:srgbClr val="00B050"/>
                </a:solidFill>
              </a:rPr>
              <a:t>be</a:t>
            </a:r>
            <a:r>
              <a:rPr lang="nl-BE" sz="6000" dirty="0">
                <a:solidFill>
                  <a:srgbClr val="00B050"/>
                </a:solidFill>
              </a:rPr>
              <a:t> </a:t>
            </a:r>
            <a:r>
              <a:rPr lang="nl-BE" sz="6000" dirty="0" err="1">
                <a:solidFill>
                  <a:srgbClr val="00B050"/>
                </a:solidFill>
              </a:rPr>
              <a:t>used</a:t>
            </a:r>
            <a:r>
              <a:rPr lang="nl-BE" sz="6000" dirty="0">
                <a:solidFill>
                  <a:srgbClr val="00B050"/>
                </a:solidFill>
              </a:rPr>
              <a:t> on </a:t>
            </a:r>
            <a:r>
              <a:rPr lang="nl-BE" sz="6000" dirty="0" err="1">
                <a:solidFill>
                  <a:srgbClr val="00B050"/>
                </a:solidFill>
              </a:rPr>
              <a:t>both</a:t>
            </a:r>
            <a:r>
              <a:rPr lang="nl-BE" sz="6000" dirty="0">
                <a:solidFill>
                  <a:srgbClr val="00B050"/>
                </a:solidFill>
              </a:rPr>
              <a:t> </a:t>
            </a:r>
            <a:r>
              <a:rPr lang="nl-BE" sz="6000" dirty="0" err="1">
                <a:solidFill>
                  <a:srgbClr val="00B050"/>
                </a:solidFill>
              </a:rPr>
              <a:t>old</a:t>
            </a:r>
            <a:r>
              <a:rPr lang="nl-BE" sz="6000" dirty="0">
                <a:solidFill>
                  <a:srgbClr val="00B050"/>
                </a:solidFill>
              </a:rPr>
              <a:t> </a:t>
            </a:r>
            <a:r>
              <a:rPr lang="nl-BE" sz="6000" dirty="0" err="1">
                <a:solidFill>
                  <a:srgbClr val="00B050"/>
                </a:solidFill>
              </a:rPr>
              <a:t>and</a:t>
            </a:r>
            <a:r>
              <a:rPr lang="nl-BE" sz="6000" dirty="0">
                <a:solidFill>
                  <a:srgbClr val="00B050"/>
                </a:solidFill>
              </a:rPr>
              <a:t> new</a:t>
            </a:r>
          </a:p>
          <a:p>
            <a:r>
              <a:rPr lang="nl-BE" sz="6000" dirty="0">
                <a:solidFill>
                  <a:srgbClr val="00B050"/>
                </a:solidFill>
              </a:rPr>
              <a:t>      </a:t>
            </a:r>
            <a:r>
              <a:rPr lang="nl-BE" sz="6000" dirty="0" err="1">
                <a:solidFill>
                  <a:srgbClr val="00B050"/>
                </a:solidFill>
              </a:rPr>
              <a:t>exterior</a:t>
            </a:r>
            <a:r>
              <a:rPr lang="nl-BE" sz="6000" dirty="0">
                <a:solidFill>
                  <a:srgbClr val="00B050"/>
                </a:solidFill>
              </a:rPr>
              <a:t> </a:t>
            </a:r>
            <a:r>
              <a:rPr lang="nl-BE" sz="6000" dirty="0" err="1">
                <a:solidFill>
                  <a:srgbClr val="00B050"/>
                </a:solidFill>
              </a:rPr>
              <a:t>facades</a:t>
            </a:r>
            <a:r>
              <a:rPr lang="nl-BE" sz="6000" dirty="0">
                <a:solidFill>
                  <a:srgbClr val="00B050"/>
                </a:solidFill>
              </a:rPr>
              <a:t>.</a:t>
            </a:r>
          </a:p>
          <a:p>
            <a:r>
              <a:rPr lang="nl-BE" sz="6000" dirty="0"/>
              <a:t>      </a:t>
            </a:r>
            <a:r>
              <a:rPr lang="nl-BE" sz="6000" dirty="0">
                <a:solidFill>
                  <a:srgbClr val="00B050"/>
                </a:solidFill>
              </a:rPr>
              <a:t>The most famous is crepi (a coat 	of plaster).</a:t>
            </a:r>
          </a:p>
          <a:p>
            <a:r>
              <a:rPr lang="nl-BE" sz="6000" dirty="0"/>
              <a:t>      </a:t>
            </a:r>
            <a:r>
              <a:rPr lang="nl-BE" sz="6000" dirty="0">
                <a:solidFill>
                  <a:srgbClr val="00B050"/>
                </a:solidFill>
              </a:rPr>
              <a:t>It is a good combination with</a:t>
            </a:r>
          </a:p>
          <a:p>
            <a:r>
              <a:rPr lang="nl-BE" sz="6000" dirty="0">
                <a:solidFill>
                  <a:srgbClr val="00B050"/>
                </a:solidFill>
              </a:rPr>
              <a:t>      insulation.</a:t>
            </a:r>
          </a:p>
          <a:p>
            <a:endParaRPr lang="nl-BE" sz="6000" dirty="0"/>
          </a:p>
        </p:txBody>
      </p:sp>
      <p:sp>
        <p:nvSpPr>
          <p:cNvPr id="3" name="Explosie: 8 punten 2">
            <a:extLst>
              <a:ext uri="{FF2B5EF4-FFF2-40B4-BE49-F238E27FC236}">
                <a16:creationId xmlns:a16="http://schemas.microsoft.com/office/drawing/2014/main" id="{7CBD7357-6FBB-BF73-D4AF-A97C036060CC}"/>
              </a:ext>
            </a:extLst>
          </p:cNvPr>
          <p:cNvSpPr/>
          <p:nvPr/>
        </p:nvSpPr>
        <p:spPr>
          <a:xfrm>
            <a:off x="262467" y="1265660"/>
            <a:ext cx="914400" cy="914400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Explosie: 8 punten 3">
            <a:extLst>
              <a:ext uri="{FF2B5EF4-FFF2-40B4-BE49-F238E27FC236}">
                <a16:creationId xmlns:a16="http://schemas.microsoft.com/office/drawing/2014/main" id="{A0ED164A-1A75-9275-839A-E1674004E79A}"/>
              </a:ext>
            </a:extLst>
          </p:cNvPr>
          <p:cNvSpPr/>
          <p:nvPr/>
        </p:nvSpPr>
        <p:spPr>
          <a:xfrm>
            <a:off x="262467" y="3083087"/>
            <a:ext cx="914400" cy="914400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Explosie: 8 punten 4">
            <a:extLst>
              <a:ext uri="{FF2B5EF4-FFF2-40B4-BE49-F238E27FC236}">
                <a16:creationId xmlns:a16="http://schemas.microsoft.com/office/drawing/2014/main" id="{01951FF3-E6A3-4BE2-6868-1AE79CB2776E}"/>
              </a:ext>
            </a:extLst>
          </p:cNvPr>
          <p:cNvSpPr/>
          <p:nvPr/>
        </p:nvSpPr>
        <p:spPr>
          <a:xfrm>
            <a:off x="262467" y="4955062"/>
            <a:ext cx="914400" cy="914400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8591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2E007AC-CAA1-BEB1-AE02-A5F4EFAD7A8B}"/>
              </a:ext>
            </a:extLst>
          </p:cNvPr>
          <p:cNvSpPr txBox="1"/>
          <p:nvPr/>
        </p:nvSpPr>
        <p:spPr>
          <a:xfrm>
            <a:off x="397933" y="372533"/>
            <a:ext cx="1154853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800" dirty="0"/>
              <a:t>     There are 2 types of crepi (coat of 	plaster):</a:t>
            </a:r>
          </a:p>
          <a:p>
            <a:r>
              <a:rPr lang="nl-BE" sz="4800" dirty="0">
                <a:solidFill>
                  <a:srgbClr val="00B050"/>
                </a:solidFill>
              </a:rPr>
              <a:t>	1: One with synthetic resin.</a:t>
            </a:r>
          </a:p>
          <a:p>
            <a:r>
              <a:rPr lang="nl-BE" sz="4800" dirty="0">
                <a:solidFill>
                  <a:srgbClr val="00B050"/>
                </a:solidFill>
              </a:rPr>
              <a:t>    	This a flexible product</a:t>
            </a:r>
          </a:p>
          <a:p>
            <a:r>
              <a:rPr lang="nl-BE" sz="4800" dirty="0">
                <a:solidFill>
                  <a:srgbClr val="00B050"/>
                </a:solidFill>
              </a:rPr>
              <a:t>    	The chances of laceration or damage are</a:t>
            </a:r>
          </a:p>
          <a:p>
            <a:r>
              <a:rPr lang="nl-BE" sz="4800" dirty="0">
                <a:solidFill>
                  <a:srgbClr val="00B050"/>
                </a:solidFill>
              </a:rPr>
              <a:t>    	small.</a:t>
            </a:r>
          </a:p>
          <a:p>
            <a:r>
              <a:rPr lang="nl-BE" sz="4800" dirty="0">
                <a:solidFill>
                  <a:srgbClr val="00B050"/>
                </a:solidFill>
              </a:rPr>
              <a:t>    	The wall is protected against moisture 	and frost.</a:t>
            </a:r>
          </a:p>
        </p:txBody>
      </p:sp>
      <p:sp>
        <p:nvSpPr>
          <p:cNvPr id="3" name="Explosie: 8 punten 2">
            <a:extLst>
              <a:ext uri="{FF2B5EF4-FFF2-40B4-BE49-F238E27FC236}">
                <a16:creationId xmlns:a16="http://schemas.microsoft.com/office/drawing/2014/main" id="{65874B2D-2FFC-5DEB-0AD1-898279D55524}"/>
              </a:ext>
            </a:extLst>
          </p:cNvPr>
          <p:cNvSpPr/>
          <p:nvPr/>
        </p:nvSpPr>
        <p:spPr>
          <a:xfrm>
            <a:off x="186266" y="1904895"/>
            <a:ext cx="914400" cy="914400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Explosie: 8 punten 3">
            <a:extLst>
              <a:ext uri="{FF2B5EF4-FFF2-40B4-BE49-F238E27FC236}">
                <a16:creationId xmlns:a16="http://schemas.microsoft.com/office/drawing/2014/main" id="{06BC71EE-2805-9070-75D4-F660D0708F2F}"/>
              </a:ext>
            </a:extLst>
          </p:cNvPr>
          <p:cNvSpPr/>
          <p:nvPr/>
        </p:nvSpPr>
        <p:spPr>
          <a:xfrm>
            <a:off x="211666" y="3400818"/>
            <a:ext cx="914400" cy="914400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Explosie: 8 punten 4">
            <a:extLst>
              <a:ext uri="{FF2B5EF4-FFF2-40B4-BE49-F238E27FC236}">
                <a16:creationId xmlns:a16="http://schemas.microsoft.com/office/drawing/2014/main" id="{356D9F80-D984-F49E-E438-62DC87079BD8}"/>
              </a:ext>
            </a:extLst>
          </p:cNvPr>
          <p:cNvSpPr/>
          <p:nvPr/>
        </p:nvSpPr>
        <p:spPr>
          <a:xfrm>
            <a:off x="211666" y="4844193"/>
            <a:ext cx="914400" cy="914400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41292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299ED870-9DA3-6ACA-1142-0936A2A16954}"/>
              </a:ext>
            </a:extLst>
          </p:cNvPr>
          <p:cNvSpPr txBox="1"/>
          <p:nvPr/>
        </p:nvSpPr>
        <p:spPr>
          <a:xfrm>
            <a:off x="237066" y="254000"/>
            <a:ext cx="119549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	 </a:t>
            </a:r>
            <a:r>
              <a:rPr lang="nl-BE" sz="6000" dirty="0">
                <a:solidFill>
                  <a:srgbClr val="00B050"/>
                </a:solidFill>
              </a:rPr>
              <a:t>It is also excellent to combine with</a:t>
            </a:r>
          </a:p>
          <a:p>
            <a:r>
              <a:rPr lang="nl-BE" sz="6000" dirty="0">
                <a:solidFill>
                  <a:srgbClr val="00B050"/>
                </a:solidFill>
              </a:rPr>
              <a:t>     	 insulation.</a:t>
            </a:r>
          </a:p>
          <a:p>
            <a:r>
              <a:rPr lang="nl-BE" sz="6000" dirty="0"/>
              <a:t>    	</a:t>
            </a:r>
            <a:r>
              <a:rPr lang="nl-BE" sz="6000" dirty="0">
                <a:solidFill>
                  <a:srgbClr val="00B050"/>
                </a:solidFill>
              </a:rPr>
              <a:t>Good attachment to all surfaces.</a:t>
            </a:r>
            <a:endParaRPr lang="nl-BE" sz="6000" dirty="0"/>
          </a:p>
        </p:txBody>
      </p:sp>
      <p:sp>
        <p:nvSpPr>
          <p:cNvPr id="3" name="Explosie: 8 punten 2">
            <a:extLst>
              <a:ext uri="{FF2B5EF4-FFF2-40B4-BE49-F238E27FC236}">
                <a16:creationId xmlns:a16="http://schemas.microsoft.com/office/drawing/2014/main" id="{C6E823C7-AD7A-684A-98C8-D64FBE989212}"/>
              </a:ext>
            </a:extLst>
          </p:cNvPr>
          <p:cNvSpPr/>
          <p:nvPr/>
        </p:nvSpPr>
        <p:spPr>
          <a:xfrm>
            <a:off x="186267" y="389129"/>
            <a:ext cx="914400" cy="914400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  </a:t>
            </a:r>
            <a:r>
              <a:rPr lang="nl-BE" sz="6000" dirty="0"/>
              <a:t>  </a:t>
            </a:r>
            <a:endParaRPr lang="nl-BE" dirty="0"/>
          </a:p>
        </p:txBody>
      </p:sp>
      <p:sp>
        <p:nvSpPr>
          <p:cNvPr id="4" name="Explosie: 8 punten 3">
            <a:extLst>
              <a:ext uri="{FF2B5EF4-FFF2-40B4-BE49-F238E27FC236}">
                <a16:creationId xmlns:a16="http://schemas.microsoft.com/office/drawing/2014/main" id="{7258892F-1400-A4F6-022B-6B28BDAAE83D}"/>
              </a:ext>
            </a:extLst>
          </p:cNvPr>
          <p:cNvSpPr/>
          <p:nvPr/>
        </p:nvSpPr>
        <p:spPr>
          <a:xfrm>
            <a:off x="186267" y="2201922"/>
            <a:ext cx="914400" cy="914400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71862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5039067-CA7B-9EC2-136F-0D146E5DA013}"/>
              </a:ext>
            </a:extLst>
          </p:cNvPr>
          <p:cNvSpPr txBox="1"/>
          <p:nvPr/>
        </p:nvSpPr>
        <p:spPr>
          <a:xfrm>
            <a:off x="203199" y="245533"/>
            <a:ext cx="1198880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dirty="0">
                <a:solidFill>
                  <a:srgbClr val="00B050"/>
                </a:solidFill>
              </a:rPr>
              <a:t>2:Crepi (coat of plaster) based on minerals:</a:t>
            </a:r>
          </a:p>
          <a:p>
            <a:r>
              <a:rPr lang="nl-BE" sz="5400" dirty="0">
                <a:solidFill>
                  <a:srgbClr val="00B050"/>
                </a:solidFill>
              </a:rPr>
              <a:t>    	It’s a natural mixture of sand, lime and</a:t>
            </a:r>
          </a:p>
          <a:p>
            <a:r>
              <a:rPr lang="nl-BE" sz="5400" dirty="0">
                <a:solidFill>
                  <a:srgbClr val="00B050"/>
                </a:solidFill>
              </a:rPr>
              <a:t>     	cement.</a:t>
            </a:r>
          </a:p>
          <a:p>
            <a:r>
              <a:rPr lang="nl-BE" sz="5400" dirty="0">
                <a:solidFill>
                  <a:srgbClr val="00B050"/>
                </a:solidFill>
              </a:rPr>
              <a:t>     	The best option for decorative </a:t>
            </a:r>
          </a:p>
          <a:p>
            <a:r>
              <a:rPr lang="nl-BE" sz="5400" dirty="0">
                <a:solidFill>
                  <a:srgbClr val="00B050"/>
                </a:solidFill>
              </a:rPr>
              <a:t>     	finishing.</a:t>
            </a:r>
          </a:p>
          <a:p>
            <a:r>
              <a:rPr lang="nl-BE" sz="5400" dirty="0">
                <a:solidFill>
                  <a:srgbClr val="00B050"/>
                </a:solidFill>
              </a:rPr>
              <a:t>     	You can apply relief or texture</a:t>
            </a:r>
          </a:p>
          <a:p>
            <a:r>
              <a:rPr lang="nl-BE" sz="5400" dirty="0">
                <a:solidFill>
                  <a:srgbClr val="00B050"/>
                </a:solidFill>
              </a:rPr>
              <a:t>     	with this one.</a:t>
            </a:r>
          </a:p>
        </p:txBody>
      </p:sp>
      <p:sp>
        <p:nvSpPr>
          <p:cNvPr id="3" name="Pijl: rechts 2">
            <a:extLst>
              <a:ext uri="{FF2B5EF4-FFF2-40B4-BE49-F238E27FC236}">
                <a16:creationId xmlns:a16="http://schemas.microsoft.com/office/drawing/2014/main" id="{2082B580-F65C-2ECB-4974-3E2AD311B650}"/>
              </a:ext>
            </a:extLst>
          </p:cNvPr>
          <p:cNvSpPr/>
          <p:nvPr/>
        </p:nvSpPr>
        <p:spPr>
          <a:xfrm>
            <a:off x="101600" y="2199297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1FCE9BE9-015C-563C-791A-B88E5ADD7DDA}"/>
              </a:ext>
            </a:extLst>
          </p:cNvPr>
          <p:cNvSpPr/>
          <p:nvPr/>
        </p:nvSpPr>
        <p:spPr>
          <a:xfrm>
            <a:off x="101600" y="3824600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0B9594F0-3426-C6BA-E46D-103074908268}"/>
              </a:ext>
            </a:extLst>
          </p:cNvPr>
          <p:cNvSpPr/>
          <p:nvPr/>
        </p:nvSpPr>
        <p:spPr>
          <a:xfrm>
            <a:off x="101600" y="5449904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49409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CD21270-B48F-1AF0-AE8E-793EF8D2B338}"/>
              </a:ext>
            </a:extLst>
          </p:cNvPr>
          <p:cNvSpPr txBox="1"/>
          <p:nvPr/>
        </p:nvSpPr>
        <p:spPr>
          <a:xfrm>
            <a:off x="211667" y="135467"/>
            <a:ext cx="118448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	</a:t>
            </a:r>
            <a:r>
              <a:rPr lang="nl-BE" sz="6000" dirty="0">
                <a:solidFill>
                  <a:srgbClr val="00B050"/>
                </a:solidFill>
              </a:rPr>
              <a:t>It also offers weather protection.</a:t>
            </a:r>
          </a:p>
          <a:p>
            <a:r>
              <a:rPr lang="nl-BE" sz="6000" dirty="0"/>
              <a:t>     	</a:t>
            </a:r>
            <a:r>
              <a:rPr lang="nl-BE" sz="6000" dirty="0">
                <a:solidFill>
                  <a:srgbClr val="00B050"/>
                </a:solidFill>
              </a:rPr>
              <a:t>It is a bit more stiff than synthetic 	resin</a:t>
            </a:r>
          </a:p>
          <a:p>
            <a:r>
              <a:rPr lang="nl-BE" sz="6000" dirty="0">
                <a:solidFill>
                  <a:srgbClr val="00B050"/>
                </a:solidFill>
              </a:rPr>
              <a:t>	It is best applied in a quiet </a:t>
            </a:r>
          </a:p>
          <a:p>
            <a:r>
              <a:rPr lang="nl-BE" sz="6000" dirty="0">
                <a:solidFill>
                  <a:srgbClr val="00B050"/>
                </a:solidFill>
              </a:rPr>
              <a:t>     environment.</a:t>
            </a:r>
          </a:p>
          <a:p>
            <a:r>
              <a:rPr lang="nl-BE" sz="6000" dirty="0"/>
              <a:t>     </a:t>
            </a:r>
          </a:p>
        </p:txBody>
      </p:sp>
      <p:sp>
        <p:nvSpPr>
          <p:cNvPr id="3" name="Pijl: rechts 2">
            <a:extLst>
              <a:ext uri="{FF2B5EF4-FFF2-40B4-BE49-F238E27FC236}">
                <a16:creationId xmlns:a16="http://schemas.microsoft.com/office/drawing/2014/main" id="{7F7DD76A-D1DD-BF93-2443-884FEAF06479}"/>
              </a:ext>
            </a:extLst>
          </p:cNvPr>
          <p:cNvSpPr/>
          <p:nvPr/>
        </p:nvSpPr>
        <p:spPr>
          <a:xfrm>
            <a:off x="135467" y="418116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B6BC66E4-AC14-D05D-E724-4432496F9383}"/>
              </a:ext>
            </a:extLst>
          </p:cNvPr>
          <p:cNvSpPr/>
          <p:nvPr/>
        </p:nvSpPr>
        <p:spPr>
          <a:xfrm>
            <a:off x="135467" y="1469575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EDE27BC6-5564-B259-161A-CD4312F72E22}"/>
              </a:ext>
            </a:extLst>
          </p:cNvPr>
          <p:cNvSpPr/>
          <p:nvPr/>
        </p:nvSpPr>
        <p:spPr>
          <a:xfrm>
            <a:off x="211667" y="3005666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38277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B73CD5B1-2DE1-06DD-7256-97C608435BFE}"/>
              </a:ext>
            </a:extLst>
          </p:cNvPr>
          <p:cNvSpPr txBox="1"/>
          <p:nvPr/>
        </p:nvSpPr>
        <p:spPr>
          <a:xfrm>
            <a:off x="279400" y="211666"/>
            <a:ext cx="11751733" cy="9725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dirty="0"/>
              <a:t>           </a:t>
            </a:r>
            <a:r>
              <a:rPr lang="nl-BE" sz="7200" dirty="0"/>
              <a:t> </a:t>
            </a:r>
            <a:r>
              <a:rPr lang="nl-BE" sz="7200" dirty="0" err="1"/>
              <a:t>Advantages</a:t>
            </a:r>
            <a:r>
              <a:rPr lang="nl-BE" sz="7200" dirty="0"/>
              <a:t> </a:t>
            </a:r>
            <a:r>
              <a:rPr lang="nl-BE" sz="7200" dirty="0" err="1"/>
              <a:t>and</a:t>
            </a:r>
            <a:endParaRPr lang="nl-BE" sz="7200" dirty="0"/>
          </a:p>
          <a:p>
            <a:r>
              <a:rPr lang="nl-BE" sz="7200" dirty="0"/>
              <a:t>     disadvantages of crepi (a 			coat of plaster)</a:t>
            </a:r>
            <a:endParaRPr lang="nl-BE" sz="5400" dirty="0"/>
          </a:p>
          <a:p>
            <a:r>
              <a:rPr lang="nl-BE" sz="5400" dirty="0">
                <a:solidFill>
                  <a:srgbClr val="00B050"/>
                </a:solidFill>
              </a:rPr>
              <a:t>		1:Advantages:</a:t>
            </a:r>
          </a:p>
          <a:p>
            <a:r>
              <a:rPr lang="nl-BE" sz="5400" dirty="0">
                <a:solidFill>
                  <a:srgbClr val="00B050"/>
                </a:solidFill>
              </a:rPr>
              <a:t>     		Protection against moisture.</a:t>
            </a:r>
          </a:p>
          <a:p>
            <a:r>
              <a:rPr lang="nl-BE" sz="5400" dirty="0">
                <a:solidFill>
                  <a:srgbClr val="00B050"/>
                </a:solidFill>
              </a:rPr>
              <a:t>     		Energy-saving and many colors.</a:t>
            </a:r>
          </a:p>
          <a:p>
            <a:r>
              <a:rPr lang="nl-BE" sz="5400" dirty="0">
                <a:solidFill>
                  <a:srgbClr val="00B050"/>
                </a:solidFill>
              </a:rPr>
              <a:t>    		Fits all homes.</a:t>
            </a:r>
          </a:p>
          <a:p>
            <a:endParaRPr lang="nl-BE" sz="5400" dirty="0">
              <a:solidFill>
                <a:srgbClr val="00B050"/>
              </a:solidFill>
            </a:endParaRPr>
          </a:p>
          <a:p>
            <a:endParaRPr lang="nl-BE" sz="7200" dirty="0">
              <a:solidFill>
                <a:srgbClr val="00B050"/>
              </a:solidFill>
            </a:endParaRPr>
          </a:p>
          <a:p>
            <a:endParaRPr lang="nl-BE" sz="5400" dirty="0">
              <a:solidFill>
                <a:srgbClr val="00B050"/>
              </a:solidFill>
            </a:endParaRPr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2CBC92EE-6496-37E3-0771-B0C3FE5C1DF6}"/>
              </a:ext>
            </a:extLst>
          </p:cNvPr>
          <p:cNvSpPr/>
          <p:nvPr/>
        </p:nvSpPr>
        <p:spPr>
          <a:xfrm>
            <a:off x="929471" y="4589903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Pijl: rechts 6">
            <a:extLst>
              <a:ext uri="{FF2B5EF4-FFF2-40B4-BE49-F238E27FC236}">
                <a16:creationId xmlns:a16="http://schemas.microsoft.com/office/drawing/2014/main" id="{8E2E8EE9-9539-EFFE-0AB3-18E59C7FC713}"/>
              </a:ext>
            </a:extLst>
          </p:cNvPr>
          <p:cNvSpPr/>
          <p:nvPr/>
        </p:nvSpPr>
        <p:spPr>
          <a:xfrm>
            <a:off x="973667" y="5345468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Pijl: rechts 7">
            <a:extLst>
              <a:ext uri="{FF2B5EF4-FFF2-40B4-BE49-F238E27FC236}">
                <a16:creationId xmlns:a16="http://schemas.microsoft.com/office/drawing/2014/main" id="{75EC3675-A805-89D0-7637-5452FD266362}"/>
              </a:ext>
            </a:extLst>
          </p:cNvPr>
          <p:cNvSpPr/>
          <p:nvPr/>
        </p:nvSpPr>
        <p:spPr>
          <a:xfrm>
            <a:off x="973667" y="6161702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92268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77832994-CA18-B4B1-799B-71129F47140E}"/>
              </a:ext>
            </a:extLst>
          </p:cNvPr>
          <p:cNvSpPr txBox="1"/>
          <p:nvPr/>
        </p:nvSpPr>
        <p:spPr>
          <a:xfrm>
            <a:off x="372534" y="151179"/>
            <a:ext cx="11717867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>
                <a:solidFill>
                  <a:srgbClr val="00B050"/>
                </a:solidFill>
              </a:rPr>
              <a:t>2: </a:t>
            </a:r>
            <a:r>
              <a:rPr lang="nl-BE" sz="6000" dirty="0" err="1">
                <a:solidFill>
                  <a:srgbClr val="00B050"/>
                </a:solidFill>
              </a:rPr>
              <a:t>Disadvantages</a:t>
            </a:r>
            <a:r>
              <a:rPr lang="nl-BE" sz="6000" dirty="0">
                <a:solidFill>
                  <a:srgbClr val="00B050"/>
                </a:solidFill>
              </a:rPr>
              <a:t>: </a:t>
            </a:r>
          </a:p>
          <a:p>
            <a:r>
              <a:rPr lang="nl-BE" sz="6000" dirty="0">
                <a:solidFill>
                  <a:srgbClr val="00B050"/>
                </a:solidFill>
              </a:rPr>
              <a:t>     Difficult to clean.</a:t>
            </a:r>
          </a:p>
          <a:p>
            <a:r>
              <a:rPr lang="nl-BE" sz="6000" dirty="0">
                <a:solidFill>
                  <a:srgbClr val="00B050"/>
                </a:solidFill>
              </a:rPr>
              <a:t>     The color can change.</a:t>
            </a:r>
          </a:p>
          <a:p>
            <a:r>
              <a:rPr lang="nl-BE" sz="6000" dirty="0">
                <a:solidFill>
                  <a:srgbClr val="00B050"/>
                </a:solidFill>
              </a:rPr>
              <a:t>                                           </a:t>
            </a:r>
          </a:p>
          <a:p>
            <a:r>
              <a:rPr lang="nl-BE" sz="6000" dirty="0">
                <a:solidFill>
                  <a:srgbClr val="00B050"/>
                </a:solidFill>
              </a:rPr>
              <a:t>                          </a:t>
            </a:r>
          </a:p>
          <a:p>
            <a:r>
              <a:rPr lang="nl-BE" sz="6000" dirty="0">
                <a:solidFill>
                  <a:srgbClr val="00B050"/>
                </a:solidFill>
              </a:rPr>
              <a:t> Crepi.be      Pinterest       Crepi.be</a:t>
            </a:r>
          </a:p>
          <a:p>
            <a:r>
              <a:rPr lang="nl-BE" sz="6000" dirty="0">
                <a:solidFill>
                  <a:srgbClr val="00B050"/>
                </a:solidFill>
              </a:rPr>
              <a:t>          White </a:t>
            </a:r>
            <a:r>
              <a:rPr lang="nl-BE" sz="6000" dirty="0" err="1">
                <a:solidFill>
                  <a:srgbClr val="00B050"/>
                </a:solidFill>
              </a:rPr>
              <a:t>crepy</a:t>
            </a:r>
            <a:r>
              <a:rPr lang="nl-BE" sz="6000" dirty="0">
                <a:solidFill>
                  <a:srgbClr val="00B050"/>
                </a:solidFill>
              </a:rPr>
              <a:t>             Black </a:t>
            </a:r>
            <a:r>
              <a:rPr lang="nl-BE" sz="6000" dirty="0" err="1">
                <a:solidFill>
                  <a:srgbClr val="00B050"/>
                </a:solidFill>
              </a:rPr>
              <a:t>crepy</a:t>
            </a:r>
            <a:endParaRPr lang="nl-BE" sz="6000" dirty="0">
              <a:solidFill>
                <a:srgbClr val="00B050"/>
              </a:solidFill>
            </a:endParaRPr>
          </a:p>
          <a:p>
            <a:r>
              <a:rPr lang="nl-BE" sz="6000" dirty="0">
                <a:solidFill>
                  <a:srgbClr val="00B050"/>
                </a:solidFill>
              </a:rPr>
              <a:t>   </a:t>
            </a:r>
          </a:p>
        </p:txBody>
      </p:sp>
      <p:sp>
        <p:nvSpPr>
          <p:cNvPr id="3" name="Pijl: rechts 2">
            <a:extLst>
              <a:ext uri="{FF2B5EF4-FFF2-40B4-BE49-F238E27FC236}">
                <a16:creationId xmlns:a16="http://schemas.microsoft.com/office/drawing/2014/main" id="{914F89E5-5F1A-D303-50F8-5FBF20BB8322}"/>
              </a:ext>
            </a:extLst>
          </p:cNvPr>
          <p:cNvSpPr/>
          <p:nvPr/>
        </p:nvSpPr>
        <p:spPr>
          <a:xfrm>
            <a:off x="254000" y="1376724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CF2B842D-E521-1584-C566-C98E4FBDECF2}"/>
              </a:ext>
            </a:extLst>
          </p:cNvPr>
          <p:cNvSpPr/>
          <p:nvPr/>
        </p:nvSpPr>
        <p:spPr>
          <a:xfrm>
            <a:off x="254000" y="2250756"/>
            <a:ext cx="978408" cy="4846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26" name="Picture 2" descr="Prijs crepi per m2: Soorten crepi + tarieven 2023">
            <a:extLst>
              <a:ext uri="{FF2B5EF4-FFF2-40B4-BE49-F238E27FC236}">
                <a16:creationId xmlns:a16="http://schemas.microsoft.com/office/drawing/2014/main" id="{DC64DD28-2C17-F219-77B1-AF7998A80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4" y="312478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oderne woning in houtskeletbouw, gevel in witte crepi en garagepoort in  cederhout, plat dak, strakke… | Moderne gevels, Moderne huizen ontwerpen,  Architectuur huis">
            <a:extLst>
              <a:ext uri="{FF2B5EF4-FFF2-40B4-BE49-F238E27FC236}">
                <a16:creationId xmlns:a16="http://schemas.microsoft.com/office/drawing/2014/main" id="{2646FCB1-6ECF-0E9F-784D-049B1FA23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675" y="3115263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Zwarte crepi: Voordelen, Prijs &amp; Inspirerende voorbeelden">
            <a:extLst>
              <a:ext uri="{FF2B5EF4-FFF2-40B4-BE49-F238E27FC236}">
                <a16:creationId xmlns:a16="http://schemas.microsoft.com/office/drawing/2014/main" id="{5BB041E0-79F9-018A-EEF5-E12CEE73D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275" y="311526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421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F58ED94D-603B-5FFE-7C65-F13DB19A2ABB}"/>
              </a:ext>
            </a:extLst>
          </p:cNvPr>
          <p:cNvSpPr txBox="1"/>
          <p:nvPr/>
        </p:nvSpPr>
        <p:spPr>
          <a:xfrm>
            <a:off x="203200" y="149684"/>
            <a:ext cx="11785600" cy="963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          </a:t>
            </a:r>
            <a:r>
              <a:rPr lang="nl-BE" sz="8000" dirty="0"/>
              <a:t>Spray </a:t>
            </a:r>
            <a:r>
              <a:rPr lang="nl-BE" sz="8000" dirty="0" err="1"/>
              <a:t>cork</a:t>
            </a:r>
            <a:endParaRPr lang="nl-BE" sz="6000" dirty="0"/>
          </a:p>
          <a:p>
            <a:r>
              <a:rPr lang="nl-BE" sz="6000" dirty="0"/>
              <a:t>    </a:t>
            </a:r>
            <a:r>
              <a:rPr lang="nl-BE" sz="6000" dirty="0" err="1">
                <a:solidFill>
                  <a:srgbClr val="FFC000"/>
                </a:solidFill>
              </a:rPr>
              <a:t>What</a:t>
            </a:r>
            <a:r>
              <a:rPr lang="nl-BE" sz="6000" dirty="0">
                <a:solidFill>
                  <a:srgbClr val="FFC000"/>
                </a:solidFill>
              </a:rPr>
              <a:t> is spray </a:t>
            </a:r>
            <a:r>
              <a:rPr lang="nl-BE" sz="6000" dirty="0" err="1">
                <a:solidFill>
                  <a:srgbClr val="FFC000"/>
                </a:solidFill>
              </a:rPr>
              <a:t>cork</a:t>
            </a:r>
            <a:r>
              <a:rPr lang="nl-BE" sz="6000" dirty="0">
                <a:solidFill>
                  <a:srgbClr val="FFC000"/>
                </a:solidFill>
              </a:rPr>
              <a:t>?</a:t>
            </a:r>
          </a:p>
          <a:p>
            <a:r>
              <a:rPr lang="nl-BE" sz="6000" dirty="0"/>
              <a:t>   </a:t>
            </a:r>
            <a:r>
              <a:rPr lang="nl-BE" sz="6000" dirty="0">
                <a:solidFill>
                  <a:srgbClr val="7030A0"/>
                </a:solidFill>
              </a:rPr>
              <a:t>Facade cladding made of cork</a:t>
            </a:r>
          </a:p>
          <a:p>
            <a:r>
              <a:rPr lang="nl-BE" sz="6000" dirty="0">
                <a:solidFill>
                  <a:srgbClr val="7030A0"/>
                </a:solidFill>
              </a:rPr>
              <a:t>   </a:t>
            </a:r>
            <a:r>
              <a:rPr lang="nl-BE" sz="6000" dirty="0" err="1">
                <a:solidFill>
                  <a:srgbClr val="7030A0"/>
                </a:solidFill>
              </a:rPr>
              <a:t>granules</a:t>
            </a:r>
            <a:r>
              <a:rPr lang="nl-BE" sz="6000" dirty="0">
                <a:solidFill>
                  <a:srgbClr val="7030A0"/>
                </a:solidFill>
              </a:rPr>
              <a:t> or </a:t>
            </a:r>
            <a:r>
              <a:rPr lang="nl-BE" sz="6000" dirty="0" err="1">
                <a:solidFill>
                  <a:srgbClr val="7030A0"/>
                </a:solidFill>
              </a:rPr>
              <a:t>cork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granulates</a:t>
            </a:r>
            <a:r>
              <a:rPr lang="nl-BE" sz="6000" dirty="0">
                <a:solidFill>
                  <a:srgbClr val="7030A0"/>
                </a:solidFill>
              </a:rPr>
              <a:t>.</a:t>
            </a:r>
          </a:p>
          <a:p>
            <a:r>
              <a:rPr lang="nl-BE" sz="6000" dirty="0"/>
              <a:t>   </a:t>
            </a:r>
            <a:r>
              <a:rPr lang="nl-BE" sz="6000" dirty="0" err="1">
                <a:solidFill>
                  <a:srgbClr val="7030A0"/>
                </a:solidFill>
              </a:rPr>
              <a:t>With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acrylic</a:t>
            </a:r>
            <a:r>
              <a:rPr lang="nl-BE" sz="6000" dirty="0">
                <a:solidFill>
                  <a:srgbClr val="7030A0"/>
                </a:solidFill>
              </a:rPr>
              <a:t> resin </a:t>
            </a:r>
            <a:r>
              <a:rPr lang="nl-BE" sz="6000" dirty="0" err="1">
                <a:solidFill>
                  <a:srgbClr val="7030A0"/>
                </a:solidFill>
              </a:rPr>
              <a:t>and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vegetal</a:t>
            </a:r>
            <a:r>
              <a:rPr lang="nl-BE" sz="6000" dirty="0">
                <a:solidFill>
                  <a:srgbClr val="7030A0"/>
                </a:solidFill>
              </a:rPr>
              <a:t> </a:t>
            </a:r>
            <a:r>
              <a:rPr lang="nl-BE" sz="6000" dirty="0" err="1">
                <a:solidFill>
                  <a:srgbClr val="7030A0"/>
                </a:solidFill>
              </a:rPr>
              <a:t>oils</a:t>
            </a:r>
            <a:r>
              <a:rPr lang="nl-BE" sz="6000" dirty="0">
                <a:solidFill>
                  <a:srgbClr val="7030A0"/>
                </a:solidFill>
              </a:rPr>
              <a:t>.</a:t>
            </a:r>
          </a:p>
          <a:p>
            <a:r>
              <a:rPr lang="nl-BE" sz="6000" dirty="0"/>
              <a:t>   </a:t>
            </a:r>
            <a:r>
              <a:rPr lang="nl-BE" sz="6000" dirty="0">
                <a:solidFill>
                  <a:srgbClr val="7030A0"/>
                </a:solidFill>
              </a:rPr>
              <a:t>Sometimes there is an addition of pigments.</a:t>
            </a:r>
          </a:p>
          <a:p>
            <a:endParaRPr lang="nl-BE" sz="6000" dirty="0"/>
          </a:p>
          <a:p>
            <a:r>
              <a:rPr lang="nl-BE" sz="6000" dirty="0"/>
              <a:t>     </a:t>
            </a:r>
          </a:p>
          <a:p>
            <a:r>
              <a:rPr lang="nl-BE" sz="6000" dirty="0"/>
              <a:t>      </a:t>
            </a:r>
          </a:p>
        </p:txBody>
      </p:sp>
      <p:sp>
        <p:nvSpPr>
          <p:cNvPr id="13" name="Pijl: punthaak 12">
            <a:extLst>
              <a:ext uri="{FF2B5EF4-FFF2-40B4-BE49-F238E27FC236}">
                <a16:creationId xmlns:a16="http://schemas.microsoft.com/office/drawing/2014/main" id="{8EC3B2A0-05A2-E76D-5B7B-54C11BBE356A}"/>
              </a:ext>
            </a:extLst>
          </p:cNvPr>
          <p:cNvSpPr/>
          <p:nvPr/>
        </p:nvSpPr>
        <p:spPr>
          <a:xfrm>
            <a:off x="248750" y="1698517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4" name="Pijl: punthaak 13">
            <a:extLst>
              <a:ext uri="{FF2B5EF4-FFF2-40B4-BE49-F238E27FC236}">
                <a16:creationId xmlns:a16="http://schemas.microsoft.com/office/drawing/2014/main" id="{A94DFE82-CADA-85F9-659A-A89DA22D98BE}"/>
              </a:ext>
            </a:extLst>
          </p:cNvPr>
          <p:cNvSpPr/>
          <p:nvPr/>
        </p:nvSpPr>
        <p:spPr>
          <a:xfrm>
            <a:off x="248750" y="2611448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5" name="Pijl: punthaak 14">
            <a:extLst>
              <a:ext uri="{FF2B5EF4-FFF2-40B4-BE49-F238E27FC236}">
                <a16:creationId xmlns:a16="http://schemas.microsoft.com/office/drawing/2014/main" id="{BDF0D3B9-0E71-8CCB-29DC-E5358B5401A1}"/>
              </a:ext>
            </a:extLst>
          </p:cNvPr>
          <p:cNvSpPr/>
          <p:nvPr/>
        </p:nvSpPr>
        <p:spPr>
          <a:xfrm>
            <a:off x="248750" y="4481755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6" name="Pijl: punthaak 15">
            <a:extLst>
              <a:ext uri="{FF2B5EF4-FFF2-40B4-BE49-F238E27FC236}">
                <a16:creationId xmlns:a16="http://schemas.microsoft.com/office/drawing/2014/main" id="{7400B428-0B4A-1C25-1061-079555895E08}"/>
              </a:ext>
            </a:extLst>
          </p:cNvPr>
          <p:cNvSpPr/>
          <p:nvPr/>
        </p:nvSpPr>
        <p:spPr>
          <a:xfrm>
            <a:off x="248750" y="5394686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771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6BEDE452-A32A-01C1-142C-D64C75E6FBDF}"/>
              </a:ext>
            </a:extLst>
          </p:cNvPr>
          <p:cNvSpPr txBox="1"/>
          <p:nvPr/>
        </p:nvSpPr>
        <p:spPr>
          <a:xfrm>
            <a:off x="194733" y="228600"/>
            <a:ext cx="11684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</a:t>
            </a:r>
            <a:r>
              <a:rPr lang="nl-BE" sz="6000" dirty="0">
                <a:solidFill>
                  <a:srgbClr val="7030A0"/>
                </a:solidFill>
              </a:rPr>
              <a:t>It gives gives either a rough or a </a:t>
            </a:r>
          </a:p>
          <a:p>
            <a:r>
              <a:rPr lang="nl-BE" sz="6000" dirty="0">
                <a:solidFill>
                  <a:srgbClr val="7030A0"/>
                </a:solidFill>
              </a:rPr>
              <a:t>   </a:t>
            </a:r>
            <a:r>
              <a:rPr lang="nl-BE" sz="6000" dirty="0" err="1">
                <a:solidFill>
                  <a:srgbClr val="7030A0"/>
                </a:solidFill>
              </a:rPr>
              <a:t>smooth</a:t>
            </a:r>
            <a:r>
              <a:rPr lang="nl-BE" sz="6000" dirty="0">
                <a:solidFill>
                  <a:srgbClr val="7030A0"/>
                </a:solidFill>
              </a:rPr>
              <a:t> finish.</a:t>
            </a:r>
          </a:p>
          <a:p>
            <a:r>
              <a:rPr lang="nl-BE" sz="6000" dirty="0"/>
              <a:t>   </a:t>
            </a:r>
            <a:r>
              <a:rPr lang="nl-BE" sz="6000" dirty="0">
                <a:solidFill>
                  <a:srgbClr val="7030A0"/>
                </a:solidFill>
              </a:rPr>
              <a:t>Rough finish= rural appearance.</a:t>
            </a:r>
          </a:p>
          <a:p>
            <a:r>
              <a:rPr lang="nl-BE" sz="6000" dirty="0">
                <a:solidFill>
                  <a:srgbClr val="7030A0"/>
                </a:solidFill>
              </a:rPr>
              <a:t>   </a:t>
            </a:r>
            <a:r>
              <a:rPr lang="nl-BE" sz="6000" dirty="0" err="1">
                <a:solidFill>
                  <a:srgbClr val="7030A0"/>
                </a:solidFill>
              </a:rPr>
              <a:t>Smooth</a:t>
            </a:r>
            <a:r>
              <a:rPr lang="nl-BE" sz="6000" dirty="0">
                <a:solidFill>
                  <a:srgbClr val="7030A0"/>
                </a:solidFill>
              </a:rPr>
              <a:t> finish= modern homes.</a:t>
            </a:r>
          </a:p>
          <a:p>
            <a:endParaRPr lang="nl-BE" sz="6000" dirty="0"/>
          </a:p>
        </p:txBody>
      </p:sp>
      <p:sp>
        <p:nvSpPr>
          <p:cNvPr id="3" name="Pijl: punthaak 2">
            <a:extLst>
              <a:ext uri="{FF2B5EF4-FFF2-40B4-BE49-F238E27FC236}">
                <a16:creationId xmlns:a16="http://schemas.microsoft.com/office/drawing/2014/main" id="{FA169F9F-83CC-B839-9E97-6951D0233C65}"/>
              </a:ext>
            </a:extLst>
          </p:cNvPr>
          <p:cNvSpPr/>
          <p:nvPr/>
        </p:nvSpPr>
        <p:spPr>
          <a:xfrm>
            <a:off x="313267" y="504952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4" name="Pijl: punthaak 3">
            <a:extLst>
              <a:ext uri="{FF2B5EF4-FFF2-40B4-BE49-F238E27FC236}">
                <a16:creationId xmlns:a16="http://schemas.microsoft.com/office/drawing/2014/main" id="{B4C54020-3C24-C435-DDA8-40EF298304E9}"/>
              </a:ext>
            </a:extLst>
          </p:cNvPr>
          <p:cNvSpPr/>
          <p:nvPr/>
        </p:nvSpPr>
        <p:spPr>
          <a:xfrm>
            <a:off x="313267" y="2340774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6" name="Pijl: punthaak 5">
            <a:extLst>
              <a:ext uri="{FF2B5EF4-FFF2-40B4-BE49-F238E27FC236}">
                <a16:creationId xmlns:a16="http://schemas.microsoft.com/office/drawing/2014/main" id="{3790509F-02AB-F910-1E76-5C62CCC87555}"/>
              </a:ext>
            </a:extLst>
          </p:cNvPr>
          <p:cNvSpPr/>
          <p:nvPr/>
        </p:nvSpPr>
        <p:spPr>
          <a:xfrm>
            <a:off x="313267" y="3186684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019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63D7FD3F-E3FB-12A8-0E83-7BC6D779811E}"/>
              </a:ext>
            </a:extLst>
          </p:cNvPr>
          <p:cNvSpPr txBox="1"/>
          <p:nvPr/>
        </p:nvSpPr>
        <p:spPr>
          <a:xfrm>
            <a:off x="169333" y="211667"/>
            <a:ext cx="121412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7200" dirty="0" err="1"/>
              <a:t>Advantages-disadvantages</a:t>
            </a:r>
            <a:r>
              <a:rPr lang="nl-BE" sz="7200" dirty="0"/>
              <a:t>.</a:t>
            </a:r>
          </a:p>
          <a:p>
            <a:r>
              <a:rPr lang="nl-BE" sz="5400" dirty="0">
                <a:solidFill>
                  <a:srgbClr val="7030A0"/>
                </a:solidFill>
              </a:rPr>
              <a:t>1:Advantages:</a:t>
            </a:r>
          </a:p>
          <a:p>
            <a:r>
              <a:rPr lang="nl-BE" sz="5400" dirty="0">
                <a:solidFill>
                  <a:srgbClr val="7030A0"/>
                </a:solidFill>
              </a:rPr>
              <a:t>  	An environmentally friendly way of    	facade cladding.</a:t>
            </a:r>
          </a:p>
          <a:p>
            <a:r>
              <a:rPr lang="nl-BE" sz="5400" dirty="0">
                <a:solidFill>
                  <a:srgbClr val="7030A0"/>
                </a:solidFill>
              </a:rPr>
              <a:t>  	Easy to apply.</a:t>
            </a:r>
          </a:p>
          <a:p>
            <a:r>
              <a:rPr lang="nl-BE" sz="5400" dirty="0">
                <a:solidFill>
                  <a:srgbClr val="7030A0"/>
                </a:solidFill>
              </a:rPr>
              <a:t> 	It can be applied to all types of </a:t>
            </a:r>
          </a:p>
          <a:p>
            <a:r>
              <a:rPr lang="nl-BE" sz="5400" dirty="0">
                <a:solidFill>
                  <a:srgbClr val="7030A0"/>
                </a:solidFill>
              </a:rPr>
              <a:t>  	surfaces.</a:t>
            </a:r>
          </a:p>
        </p:txBody>
      </p:sp>
      <p:sp>
        <p:nvSpPr>
          <p:cNvPr id="3" name="Pijl: punthaak 2">
            <a:extLst>
              <a:ext uri="{FF2B5EF4-FFF2-40B4-BE49-F238E27FC236}">
                <a16:creationId xmlns:a16="http://schemas.microsoft.com/office/drawing/2014/main" id="{A517FE53-D26C-FB8C-A4C3-8F6DA3C3047E}"/>
              </a:ext>
            </a:extLst>
          </p:cNvPr>
          <p:cNvSpPr/>
          <p:nvPr/>
        </p:nvSpPr>
        <p:spPr>
          <a:xfrm>
            <a:off x="268565" y="2521736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Pijl: punthaak 3">
            <a:extLst>
              <a:ext uri="{FF2B5EF4-FFF2-40B4-BE49-F238E27FC236}">
                <a16:creationId xmlns:a16="http://schemas.microsoft.com/office/drawing/2014/main" id="{8AB4ABD7-0A47-57BF-8ED0-E112C31F429D}"/>
              </a:ext>
            </a:extLst>
          </p:cNvPr>
          <p:cNvSpPr/>
          <p:nvPr/>
        </p:nvSpPr>
        <p:spPr>
          <a:xfrm>
            <a:off x="237579" y="4099006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5" name="Pijl: punthaak 4">
            <a:extLst>
              <a:ext uri="{FF2B5EF4-FFF2-40B4-BE49-F238E27FC236}">
                <a16:creationId xmlns:a16="http://schemas.microsoft.com/office/drawing/2014/main" id="{0BFDD0A8-DBD7-C0B0-A817-22C73959E81F}"/>
              </a:ext>
            </a:extLst>
          </p:cNvPr>
          <p:cNvSpPr/>
          <p:nvPr/>
        </p:nvSpPr>
        <p:spPr>
          <a:xfrm>
            <a:off x="268565" y="4831805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480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08B1565-FE1F-26CA-C7BA-7AF1A2665918}"/>
              </a:ext>
            </a:extLst>
          </p:cNvPr>
          <p:cNvSpPr txBox="1"/>
          <p:nvPr/>
        </p:nvSpPr>
        <p:spPr>
          <a:xfrm>
            <a:off x="203200" y="270933"/>
            <a:ext cx="117856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dirty="0"/>
              <a:t>  	</a:t>
            </a:r>
            <a:r>
              <a:rPr lang="nl-BE" sz="5400" dirty="0">
                <a:solidFill>
                  <a:srgbClr val="7030A0"/>
                </a:solidFill>
              </a:rPr>
              <a:t>Spray cork also has an insulating</a:t>
            </a:r>
          </a:p>
          <a:p>
            <a:r>
              <a:rPr lang="nl-BE" sz="5400" dirty="0">
                <a:solidFill>
                  <a:srgbClr val="7030A0"/>
                </a:solidFill>
              </a:rPr>
              <a:t>  	effect, thermally and </a:t>
            </a:r>
          </a:p>
          <a:p>
            <a:r>
              <a:rPr lang="nl-BE" sz="5400" dirty="0">
                <a:solidFill>
                  <a:srgbClr val="7030A0"/>
                </a:solidFill>
              </a:rPr>
              <a:t>  	acoustically.</a:t>
            </a:r>
          </a:p>
          <a:p>
            <a:r>
              <a:rPr lang="nl-BE" sz="5400" dirty="0"/>
              <a:t>  	</a:t>
            </a:r>
            <a:r>
              <a:rPr lang="nl-BE" sz="5400" dirty="0">
                <a:solidFill>
                  <a:srgbClr val="7030A0"/>
                </a:solidFill>
              </a:rPr>
              <a:t>The insulating effect helps replace</a:t>
            </a:r>
          </a:p>
          <a:p>
            <a:r>
              <a:rPr lang="nl-BE" sz="5400" dirty="0">
                <a:solidFill>
                  <a:srgbClr val="7030A0"/>
                </a:solidFill>
              </a:rPr>
              <a:t>   	cold bridges.</a:t>
            </a:r>
          </a:p>
          <a:p>
            <a:r>
              <a:rPr lang="nl-BE" sz="5400" dirty="0"/>
              <a:t>  	</a:t>
            </a:r>
            <a:r>
              <a:rPr lang="nl-BE" sz="5400" dirty="0">
                <a:solidFill>
                  <a:srgbClr val="7030A0"/>
                </a:solidFill>
              </a:rPr>
              <a:t>It also has a moisture-resistant effect.</a:t>
            </a:r>
          </a:p>
          <a:p>
            <a:r>
              <a:rPr lang="nl-BE" sz="5400" dirty="0"/>
              <a:t>  	</a:t>
            </a:r>
            <a:r>
              <a:rPr lang="nl-BE" sz="5400" dirty="0">
                <a:solidFill>
                  <a:srgbClr val="7030A0"/>
                </a:solidFill>
              </a:rPr>
              <a:t>Many decorative possibilities.</a:t>
            </a:r>
            <a:endParaRPr lang="nl-BE" sz="5400" dirty="0"/>
          </a:p>
        </p:txBody>
      </p:sp>
      <p:sp>
        <p:nvSpPr>
          <p:cNvPr id="3" name="Pijl: punthaak 2">
            <a:extLst>
              <a:ext uri="{FF2B5EF4-FFF2-40B4-BE49-F238E27FC236}">
                <a16:creationId xmlns:a16="http://schemas.microsoft.com/office/drawing/2014/main" id="{F8B498B6-01BA-6E9B-51AB-8083D9F9DA04}"/>
              </a:ext>
            </a:extLst>
          </p:cNvPr>
          <p:cNvSpPr/>
          <p:nvPr/>
        </p:nvSpPr>
        <p:spPr>
          <a:xfrm>
            <a:off x="265684" y="536448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4" name="Pijl: punthaak 3">
            <a:extLst>
              <a:ext uri="{FF2B5EF4-FFF2-40B4-BE49-F238E27FC236}">
                <a16:creationId xmlns:a16="http://schemas.microsoft.com/office/drawing/2014/main" id="{7E7BB612-91EF-A672-B1AA-0D2C147632E5}"/>
              </a:ext>
            </a:extLst>
          </p:cNvPr>
          <p:cNvSpPr/>
          <p:nvPr/>
        </p:nvSpPr>
        <p:spPr>
          <a:xfrm>
            <a:off x="265684" y="3186684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5" name="Pijl: punthaak 4">
            <a:extLst>
              <a:ext uri="{FF2B5EF4-FFF2-40B4-BE49-F238E27FC236}">
                <a16:creationId xmlns:a16="http://schemas.microsoft.com/office/drawing/2014/main" id="{18C27B3F-BB65-F1F6-6084-57CCF5892369}"/>
              </a:ext>
            </a:extLst>
          </p:cNvPr>
          <p:cNvSpPr/>
          <p:nvPr/>
        </p:nvSpPr>
        <p:spPr>
          <a:xfrm>
            <a:off x="265684" y="4632960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6" name="Pijl: punthaak 5">
            <a:extLst>
              <a:ext uri="{FF2B5EF4-FFF2-40B4-BE49-F238E27FC236}">
                <a16:creationId xmlns:a16="http://schemas.microsoft.com/office/drawing/2014/main" id="{46F34B7C-DDCC-9CC2-365B-585AF2DE2F73}"/>
              </a:ext>
            </a:extLst>
          </p:cNvPr>
          <p:cNvSpPr/>
          <p:nvPr/>
        </p:nvSpPr>
        <p:spPr>
          <a:xfrm>
            <a:off x="265684" y="5406601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627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DA767CF7-B7B1-FB96-5540-7B0B32C4C461}"/>
              </a:ext>
            </a:extLst>
          </p:cNvPr>
          <p:cNvSpPr txBox="1"/>
          <p:nvPr/>
        </p:nvSpPr>
        <p:spPr>
          <a:xfrm>
            <a:off x="203200" y="203200"/>
            <a:ext cx="13038667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	</a:t>
            </a:r>
            <a:r>
              <a:rPr lang="nl-BE" sz="6000" dirty="0">
                <a:solidFill>
                  <a:srgbClr val="7030A0"/>
                </a:solidFill>
              </a:rPr>
              <a:t>Spray cork is elastic.</a:t>
            </a:r>
          </a:p>
          <a:p>
            <a:r>
              <a:rPr lang="nl-BE" sz="6000" dirty="0"/>
              <a:t>  	</a:t>
            </a:r>
            <a:r>
              <a:rPr lang="nl-BE" sz="6000" dirty="0">
                <a:solidFill>
                  <a:srgbClr val="7030A0"/>
                </a:solidFill>
              </a:rPr>
              <a:t>It has an high resistance to 	laceration and damage.</a:t>
            </a:r>
          </a:p>
          <a:p>
            <a:r>
              <a:rPr lang="nl-BE" sz="6000" dirty="0"/>
              <a:t>  	</a:t>
            </a:r>
            <a:r>
              <a:rPr lang="nl-BE" sz="6000" dirty="0">
                <a:solidFill>
                  <a:srgbClr val="7030A0"/>
                </a:solidFill>
              </a:rPr>
              <a:t>It’s fire resistant.</a:t>
            </a:r>
          </a:p>
          <a:p>
            <a:r>
              <a:rPr lang="nl-BE" sz="6000" dirty="0">
                <a:solidFill>
                  <a:srgbClr val="7030A0"/>
                </a:solidFill>
              </a:rPr>
              <a:t>2: </a:t>
            </a:r>
            <a:r>
              <a:rPr lang="nl-BE" sz="6000" dirty="0" err="1">
                <a:solidFill>
                  <a:srgbClr val="7030A0"/>
                </a:solidFill>
              </a:rPr>
              <a:t>Disadvantages</a:t>
            </a:r>
            <a:r>
              <a:rPr lang="nl-BE" sz="6000" dirty="0">
                <a:solidFill>
                  <a:srgbClr val="7030A0"/>
                </a:solidFill>
              </a:rPr>
              <a:t>:</a:t>
            </a:r>
          </a:p>
          <a:p>
            <a:r>
              <a:rPr lang="nl-BE" sz="6000" dirty="0"/>
              <a:t>    </a:t>
            </a:r>
            <a:r>
              <a:rPr lang="nl-BE" sz="6000" dirty="0">
                <a:solidFill>
                  <a:srgbClr val="7030A0"/>
                </a:solidFill>
              </a:rPr>
              <a:t>It does not work for a 100% as insulation.</a:t>
            </a:r>
          </a:p>
          <a:p>
            <a:endParaRPr lang="nl-BE" sz="6000" dirty="0"/>
          </a:p>
        </p:txBody>
      </p:sp>
      <p:sp>
        <p:nvSpPr>
          <p:cNvPr id="3" name="Pijl: punthaak 2">
            <a:extLst>
              <a:ext uri="{FF2B5EF4-FFF2-40B4-BE49-F238E27FC236}">
                <a16:creationId xmlns:a16="http://schemas.microsoft.com/office/drawing/2014/main" id="{21B79661-79F2-6F35-B657-776B013E62E5}"/>
              </a:ext>
            </a:extLst>
          </p:cNvPr>
          <p:cNvSpPr/>
          <p:nvPr/>
        </p:nvSpPr>
        <p:spPr>
          <a:xfrm>
            <a:off x="259250" y="493003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Pijl: punthaak 3">
            <a:extLst>
              <a:ext uri="{FF2B5EF4-FFF2-40B4-BE49-F238E27FC236}">
                <a16:creationId xmlns:a16="http://schemas.microsoft.com/office/drawing/2014/main" id="{396C7D11-C9D9-7B0D-1F7C-C741EA7367B0}"/>
              </a:ext>
            </a:extLst>
          </p:cNvPr>
          <p:cNvSpPr/>
          <p:nvPr/>
        </p:nvSpPr>
        <p:spPr>
          <a:xfrm>
            <a:off x="239099" y="1267438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5" name="Pijl: punthaak 4">
            <a:extLst>
              <a:ext uri="{FF2B5EF4-FFF2-40B4-BE49-F238E27FC236}">
                <a16:creationId xmlns:a16="http://schemas.microsoft.com/office/drawing/2014/main" id="{178DA128-9163-541E-7206-73F94D5EA282}"/>
              </a:ext>
            </a:extLst>
          </p:cNvPr>
          <p:cNvSpPr/>
          <p:nvPr/>
        </p:nvSpPr>
        <p:spPr>
          <a:xfrm>
            <a:off x="237067" y="3073400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6" name="Pijl: punthaak 5">
            <a:extLst>
              <a:ext uri="{FF2B5EF4-FFF2-40B4-BE49-F238E27FC236}">
                <a16:creationId xmlns:a16="http://schemas.microsoft.com/office/drawing/2014/main" id="{F4D63D40-25B3-ADAB-2E10-7C3BCFE668C4}"/>
              </a:ext>
            </a:extLst>
          </p:cNvPr>
          <p:cNvSpPr/>
          <p:nvPr/>
        </p:nvSpPr>
        <p:spPr>
          <a:xfrm>
            <a:off x="203200" y="5105931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3520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D4AFEA11-9BB5-8297-EC9A-952723BA919E}"/>
              </a:ext>
            </a:extLst>
          </p:cNvPr>
          <p:cNvSpPr txBox="1"/>
          <p:nvPr/>
        </p:nvSpPr>
        <p:spPr>
          <a:xfrm>
            <a:off x="262467" y="270932"/>
            <a:ext cx="1185333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  </a:t>
            </a:r>
            <a:r>
              <a:rPr lang="nl-BE" sz="6000"/>
              <a:t>	</a:t>
            </a:r>
            <a:r>
              <a:rPr lang="nl-BE" sz="6000">
                <a:solidFill>
                  <a:srgbClr val="7030A0"/>
                </a:solidFill>
              </a:rPr>
              <a:t>Only applicable to facades in good 	condition</a:t>
            </a:r>
          </a:p>
          <a:p>
            <a:pPr lvl="2"/>
            <a:r>
              <a:rPr lang="nl-BE" sz="6000">
                <a:solidFill>
                  <a:srgbClr val="7030A0"/>
                </a:solidFill>
              </a:rPr>
              <a:t>Is expensive, but pays for itself</a:t>
            </a:r>
          </a:p>
          <a:p>
            <a:endParaRPr lang="nl-BE" sz="6000" dirty="0">
              <a:solidFill>
                <a:srgbClr val="7030A0"/>
              </a:solidFill>
            </a:endParaRPr>
          </a:p>
          <a:p>
            <a:r>
              <a:rPr lang="nl-BE" sz="6000" dirty="0"/>
              <a:t>                                   </a:t>
            </a:r>
          </a:p>
          <a:p>
            <a:r>
              <a:rPr lang="nl-BE" sz="6000" dirty="0"/>
              <a:t>   MEC DECOR    WWW.Spuit-kurk.be</a:t>
            </a:r>
          </a:p>
        </p:txBody>
      </p:sp>
      <p:sp>
        <p:nvSpPr>
          <p:cNvPr id="3" name="Pijl: punthaak 2">
            <a:extLst>
              <a:ext uri="{FF2B5EF4-FFF2-40B4-BE49-F238E27FC236}">
                <a16:creationId xmlns:a16="http://schemas.microsoft.com/office/drawing/2014/main" id="{25ED3F35-3712-8EF2-B550-A0C59F2C7521}"/>
              </a:ext>
            </a:extLst>
          </p:cNvPr>
          <p:cNvSpPr/>
          <p:nvPr/>
        </p:nvSpPr>
        <p:spPr>
          <a:xfrm>
            <a:off x="414867" y="536448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pic>
        <p:nvPicPr>
          <p:cNvPr id="1026" name="Picture 2" descr="MEC Decor | Spuitkurk gevel">
            <a:extLst>
              <a:ext uri="{FF2B5EF4-FFF2-40B4-BE49-F238E27FC236}">
                <a16:creationId xmlns:a16="http://schemas.microsoft.com/office/drawing/2014/main" id="{4CCE2A42-2477-8894-D4A7-1B9F7F85D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925" y="3270439"/>
            <a:ext cx="2795557" cy="156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puitkurk: eigenschappen, voordelen en nadelen, en prijzen">
            <a:extLst>
              <a:ext uri="{FF2B5EF4-FFF2-40B4-BE49-F238E27FC236}">
                <a16:creationId xmlns:a16="http://schemas.microsoft.com/office/drawing/2014/main" id="{0674CF3D-0B02-4248-75D4-A0CA31CDC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26" y="3270439"/>
            <a:ext cx="2795558" cy="156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jl: punthaak 5">
            <a:extLst>
              <a:ext uri="{FF2B5EF4-FFF2-40B4-BE49-F238E27FC236}">
                <a16:creationId xmlns:a16="http://schemas.microsoft.com/office/drawing/2014/main" id="{34FC2E70-3D2A-4768-821B-A96B3663A965}"/>
              </a:ext>
            </a:extLst>
          </p:cNvPr>
          <p:cNvSpPr/>
          <p:nvPr/>
        </p:nvSpPr>
        <p:spPr>
          <a:xfrm>
            <a:off x="381112" y="2383106"/>
            <a:ext cx="484632" cy="4846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18160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790</Words>
  <Application>Microsoft Office PowerPoint</Application>
  <PresentationFormat>Breedbeeld</PresentationFormat>
  <Paragraphs>147</Paragraphs>
  <Slides>25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Kantoorthema</vt:lpstr>
      <vt:lpstr>Document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patrick van der massen</dc:creator>
  <cp:lastModifiedBy>Hugo Vernaeve</cp:lastModifiedBy>
  <cp:revision>11</cp:revision>
  <dcterms:created xsi:type="dcterms:W3CDTF">2023-04-13T09:02:03Z</dcterms:created>
  <dcterms:modified xsi:type="dcterms:W3CDTF">2024-07-23T19:22:07Z</dcterms:modified>
</cp:coreProperties>
</file>