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Vernaeve" userId="f0f15cc1-09e3-4878-8150-5656fc37b09c" providerId="ADAL" clId="{1BF07FF7-A22C-4F43-80F1-80D4E12CA2AD}"/>
    <pc:docChg chg="modSld">
      <pc:chgData name="Hugo Vernaeve" userId="f0f15cc1-09e3-4878-8150-5656fc37b09c" providerId="ADAL" clId="{1BF07FF7-A22C-4F43-80F1-80D4E12CA2AD}" dt="2024-07-23T19:20:28.428" v="2" actId="1076"/>
      <pc:docMkLst>
        <pc:docMk/>
      </pc:docMkLst>
      <pc:sldChg chg="addSp modSp">
        <pc:chgData name="Hugo Vernaeve" userId="f0f15cc1-09e3-4878-8150-5656fc37b09c" providerId="ADAL" clId="{1BF07FF7-A22C-4F43-80F1-80D4E12CA2AD}" dt="2024-07-23T19:20:28.428" v="2" actId="1076"/>
        <pc:sldMkLst>
          <pc:docMk/>
          <pc:sldMk cId="540355572" sldId="257"/>
        </pc:sldMkLst>
        <pc:picChg chg="add mod">
          <ac:chgData name="Hugo Vernaeve" userId="f0f15cc1-09e3-4878-8150-5656fc37b09c" providerId="ADAL" clId="{1BF07FF7-A22C-4F43-80F1-80D4E12CA2AD}" dt="2024-07-23T19:20:28.428" v="2" actId="1076"/>
          <ac:picMkLst>
            <pc:docMk/>
            <pc:sldMk cId="540355572" sldId="257"/>
            <ac:picMk id="3" creationId="{720B4E87-9131-4E11-B676-3B4FC04AFCB0}"/>
          </ac:picMkLst>
        </pc:picChg>
      </pc:sldChg>
    </pc:docChg>
  </pc:docChgLst>
  <pc:docChgLst>
    <pc:chgData name="Hugo Vernaeve" userId="f0f15cc1-09e3-4878-8150-5656fc37b09c" providerId="ADAL" clId="{ABBFACE6-481B-4E90-BF5C-99818BA0731B}"/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AFFB1-9534-7795-82F8-95569C3B7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1D6A7E-8B4F-5784-5E9B-7035E1297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7A8510-64D9-E8A5-BD18-AF52E8FF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A79527-50C4-D081-4EAD-FA46A20A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0AB34A-4977-6B7E-212A-8AEF1146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8437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56A87-92A9-8C1D-4300-E96B29255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D89AC3-950C-02A7-3D72-EC90AB9EC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21D135-6AAE-BD96-7FA5-70E4405B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FC2051-3B6A-47A1-6FEA-29AF8BC8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FB2F5C-FBD0-349D-78A0-5FC58EE72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669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83E22-BF0F-2D99-81B2-6E05802E2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8BAAEA-1EBE-7609-0E7E-57F1FE8C0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2337F8-A1AF-CD9B-9E69-2347D06FB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1BB4C-5BC6-4E15-C84E-F03DCFA5C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7552CF-8CF1-C42C-9D29-03809D9D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6695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72FA7-95D3-8568-D60A-1815E422A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57CA0C-5629-5EC6-B483-09FDC4416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0CABB1-BB52-B771-6DCC-A42A53284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0A60857-C26E-3554-6E92-CC1F44EB0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25C4AD-1010-4EB8-C467-8BE4D4082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44D8F85-6B3A-234F-1D98-A6FBF8A77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2250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E56BB-83DF-C496-5753-91E72EA68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005F611-AD01-E63C-5DCC-C61AC0F85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1044C7B-F57B-FCDE-BEF7-053C4EB36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B931B01-F1A1-3D2F-307A-8EEDF3721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C17227E-65D5-C8D8-280F-4C57B1539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3FFEFB1-2501-A005-31E4-0B1645923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958FCCF-52E0-5029-810D-59BD26319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3C78658-B157-129D-646F-95EC4A7C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667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D44E76-45E3-B47C-7BA7-4A897EDF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B7F69E5-DF01-FAC0-DD97-FAA4C0570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80E2A65-E287-CFD5-7096-13348DBB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8C5F6BC-39E9-00D4-DC14-E40D75133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987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DF6555-E7D4-1F87-FA3B-54DAC91F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ECF1460-FCF7-2C4C-C3EB-2FE8940B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2286AF-896D-4A6E-5D19-18CB63F25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7620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B40EF-9FE4-0A05-0FC6-C1DC610F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FF27B7-BF35-FB37-F1FC-84EA9DFC2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02C6C6-0EBE-51E7-EA77-28D8E165F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D52DAB4-8BA0-8D29-CB6C-0C13B16F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A11217-926D-7DED-0B9E-3077E5FAE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586DB5E-38FF-5C2D-A9CA-E8C9F693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461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A1F224-3311-8AE5-2D33-E130484A3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80A298A-B897-DA8C-D3C4-6FF65DBD54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8572C35-0D37-0A03-812D-60DC3E889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BA5E0D6-CDC5-0D03-9722-4B1D737C7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9757038-3230-41F2-1CD3-B403BA94D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5E79112-6820-8450-0CDF-BBBF7E92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9605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7F0DA-4DF7-499D-2EBC-9B6E6860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A6DDD6-F973-9DD2-8634-0646572A1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D21C88-3D25-F90D-D44A-D0D623EC5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90F3E5-7BEF-1378-A275-8DB88926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63BAB17-E984-0FEA-B385-6725510E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734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4B65BF0-05C5-A9BA-DDBA-E24515D2A0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A118871-1F91-0E1E-4234-342E17F0E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77B125-0EAA-E040-04C4-0E547B69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62ED57-5789-49EA-7650-33C07AB8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E9EE85-12AE-41A1-081A-D17D3A929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33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49E643-07E0-E3E0-1E3F-13728C596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C736ED-DB77-EB51-6791-772DEAD13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351758-625E-1F6A-68CE-06E9D7D69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63238-1821-4F81-B156-797CA481A840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4F90FF-6744-E348-76AD-F3FCD83AF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2C330C-75C1-1BDE-486B-F9A254400A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F331A-3D05-4A92-A2CB-87B6F88498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232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FD6820B-4E98-02E1-4EF5-247AABE92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70" y="2189949"/>
            <a:ext cx="11237259" cy="247810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20B4E87-9131-4E11-B676-3B4FC04AF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70" y="4990173"/>
            <a:ext cx="4424565" cy="126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5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B9CE6A0-2DFB-E571-6D05-47A20C01E6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267191"/>
              </p:ext>
            </p:extLst>
          </p:nvPr>
        </p:nvGraphicFramePr>
        <p:xfrm>
          <a:off x="1666194" y="-1633942"/>
          <a:ext cx="8859611" cy="118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978644" imgH="7993256" progId="Word.Document.12">
                  <p:embed/>
                </p:oleObj>
              </mc:Choice>
              <mc:Fallback>
                <p:oleObj name="Document" r:id="rId3" imgW="5978644" imgH="7993256" progId="Word.Documen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B9CE6A0-2DFB-E571-6D05-47A20C01E6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66194" y="-1633942"/>
                        <a:ext cx="8859611" cy="1184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338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287BBE4-588A-EB1E-4AE5-E0D2C41D7387}"/>
              </a:ext>
            </a:extLst>
          </p:cNvPr>
          <p:cNvSpPr txBox="1"/>
          <p:nvPr/>
        </p:nvSpPr>
        <p:spPr>
          <a:xfrm>
            <a:off x="316871" y="307818"/>
            <a:ext cx="11615596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8000" dirty="0">
                <a:solidFill>
                  <a:schemeClr val="accent2">
                    <a:lumMod val="50000"/>
                  </a:schemeClr>
                </a:solidFill>
              </a:rPr>
              <a:t> Load-</a:t>
            </a:r>
            <a:r>
              <a:rPr lang="nl-BE" sz="8000" dirty="0" err="1">
                <a:solidFill>
                  <a:schemeClr val="accent2">
                    <a:lumMod val="50000"/>
                  </a:schemeClr>
                </a:solidFill>
              </a:rPr>
              <a:t>bearing</a:t>
            </a:r>
            <a:r>
              <a:rPr lang="nl-BE" sz="8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8000" dirty="0" err="1">
                <a:solidFill>
                  <a:schemeClr val="accent2">
                    <a:lumMod val="50000"/>
                  </a:schemeClr>
                </a:solidFill>
              </a:rPr>
              <a:t>interior</a:t>
            </a:r>
            <a:r>
              <a:rPr lang="nl-BE" sz="80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nl-BE" sz="8000" dirty="0">
                <a:solidFill>
                  <a:schemeClr val="accent2">
                    <a:lumMod val="50000"/>
                  </a:schemeClr>
                </a:solidFill>
              </a:rPr>
              <a:t>              </a:t>
            </a:r>
            <a:r>
              <a:rPr lang="nl-BE" sz="8000" dirty="0" err="1">
                <a:solidFill>
                  <a:schemeClr val="accent2">
                    <a:lumMod val="50000"/>
                  </a:schemeClr>
                </a:solidFill>
              </a:rPr>
              <a:t>walls</a:t>
            </a:r>
            <a:r>
              <a:rPr lang="nl-BE" sz="8000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r>
              <a:rPr lang="nl-BE" sz="6000" dirty="0"/>
              <a:t>     </a:t>
            </a:r>
            <a:r>
              <a:rPr lang="nl-BE" sz="6000" dirty="0" err="1">
                <a:solidFill>
                  <a:srgbClr val="FFC000"/>
                </a:solidFill>
              </a:rPr>
              <a:t>What</a:t>
            </a:r>
            <a:r>
              <a:rPr lang="nl-BE" sz="6000" dirty="0">
                <a:solidFill>
                  <a:srgbClr val="FFC000"/>
                </a:solidFill>
              </a:rPr>
              <a:t> is a load-</a:t>
            </a:r>
            <a:r>
              <a:rPr lang="nl-BE" sz="6000" dirty="0" err="1">
                <a:solidFill>
                  <a:srgbClr val="FFC000"/>
                </a:solidFill>
              </a:rPr>
              <a:t>bearing</a:t>
            </a:r>
            <a:r>
              <a:rPr lang="nl-BE" sz="6000" dirty="0">
                <a:solidFill>
                  <a:srgbClr val="FFC000"/>
                </a:solidFill>
              </a:rPr>
              <a:t> </a:t>
            </a:r>
            <a:r>
              <a:rPr lang="nl-BE" sz="6000" dirty="0" err="1">
                <a:solidFill>
                  <a:srgbClr val="FFC000"/>
                </a:solidFill>
              </a:rPr>
              <a:t>inner</a:t>
            </a:r>
            <a:r>
              <a:rPr lang="nl-BE" sz="6000" dirty="0">
                <a:solidFill>
                  <a:srgbClr val="FFC000"/>
                </a:solidFill>
              </a:rPr>
              <a:t> </a:t>
            </a:r>
            <a:r>
              <a:rPr lang="nl-BE" sz="6000" dirty="0" err="1">
                <a:solidFill>
                  <a:srgbClr val="FFC000"/>
                </a:solidFill>
              </a:rPr>
              <a:t>wall</a:t>
            </a:r>
            <a:r>
              <a:rPr lang="nl-BE" sz="6000" dirty="0">
                <a:solidFill>
                  <a:srgbClr val="FFC000"/>
                </a:solidFill>
              </a:rPr>
              <a:t>?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rgbClr val="FFC000"/>
                </a:solidFill>
              </a:rPr>
              <a:t>It carries the weight of the</a:t>
            </a:r>
          </a:p>
          <a:p>
            <a:r>
              <a:rPr lang="nl-BE" sz="6000" dirty="0">
                <a:solidFill>
                  <a:srgbClr val="FFC000"/>
                </a:solidFill>
              </a:rPr>
              <a:t>     overhead structure (</a:t>
            </a:r>
            <a:r>
              <a:rPr lang="nl-BE" sz="6000">
                <a:solidFill>
                  <a:srgbClr val="FFC000"/>
                </a:solidFill>
              </a:rPr>
              <a:t>the weight </a:t>
            </a:r>
            <a:r>
              <a:rPr lang="nl-BE" sz="6000" dirty="0">
                <a:solidFill>
                  <a:srgbClr val="FFC000"/>
                </a:solidFill>
              </a:rPr>
              <a:t>of 	the floor or roof structure above).</a:t>
            </a:r>
          </a:p>
          <a:p>
            <a:r>
              <a:rPr lang="nl-BE" sz="6000" dirty="0">
                <a:solidFill>
                  <a:srgbClr val="FFC000"/>
                </a:solidFill>
              </a:rPr>
              <a:t>  </a:t>
            </a:r>
          </a:p>
          <a:p>
            <a:endParaRPr lang="nl-BE" sz="6000" dirty="0">
              <a:solidFill>
                <a:srgbClr val="FFC000"/>
              </a:solidFill>
            </a:endParaRPr>
          </a:p>
          <a:p>
            <a:endParaRPr lang="nl-BE" sz="6000" dirty="0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6BB07B99-8F00-2F9A-BD8C-C378D1D80436}"/>
              </a:ext>
            </a:extLst>
          </p:cNvPr>
          <p:cNvSpPr/>
          <p:nvPr/>
        </p:nvSpPr>
        <p:spPr>
          <a:xfrm>
            <a:off x="129361" y="3966812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663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BF870C2-0F7A-1894-5611-8E63720FD842}"/>
              </a:ext>
            </a:extLst>
          </p:cNvPr>
          <p:cNvSpPr txBox="1"/>
          <p:nvPr/>
        </p:nvSpPr>
        <p:spPr>
          <a:xfrm>
            <a:off x="414867" y="313267"/>
            <a:ext cx="1148926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>
                <a:solidFill>
                  <a:srgbClr val="FFC000"/>
                </a:solidFill>
              </a:rPr>
              <a:t>Transfers </a:t>
            </a:r>
            <a:r>
              <a:rPr lang="nl-BE" sz="6000" dirty="0" err="1">
                <a:solidFill>
                  <a:srgbClr val="FFC000"/>
                </a:solidFill>
              </a:rPr>
              <a:t>the</a:t>
            </a:r>
            <a:r>
              <a:rPr lang="nl-BE" sz="6000" dirty="0">
                <a:solidFill>
                  <a:srgbClr val="FFC000"/>
                </a:solidFill>
              </a:rPr>
              <a:t> </a:t>
            </a:r>
            <a:r>
              <a:rPr lang="nl-BE" sz="6000" dirty="0" err="1">
                <a:solidFill>
                  <a:srgbClr val="FFC000"/>
                </a:solidFill>
              </a:rPr>
              <a:t>forces</a:t>
            </a:r>
            <a:r>
              <a:rPr lang="nl-BE" sz="6000" dirty="0">
                <a:solidFill>
                  <a:srgbClr val="FFC000"/>
                </a:solidFill>
              </a:rPr>
              <a:t> </a:t>
            </a:r>
            <a:r>
              <a:rPr lang="nl-BE" sz="6000" dirty="0" err="1">
                <a:solidFill>
                  <a:srgbClr val="FFC000"/>
                </a:solidFill>
              </a:rPr>
              <a:t>to</a:t>
            </a:r>
            <a:r>
              <a:rPr lang="nl-BE" sz="6000" dirty="0">
                <a:solidFill>
                  <a:srgbClr val="FFC000"/>
                </a:solidFill>
              </a:rPr>
              <a:t> </a:t>
            </a:r>
            <a:r>
              <a:rPr lang="nl-BE" sz="6000" dirty="0" err="1">
                <a:solidFill>
                  <a:srgbClr val="FFC000"/>
                </a:solidFill>
              </a:rPr>
              <a:t>the</a:t>
            </a:r>
            <a:r>
              <a:rPr lang="nl-BE" sz="6000" dirty="0">
                <a:solidFill>
                  <a:srgbClr val="FFC000"/>
                </a:solidFill>
              </a:rPr>
              <a:t> </a:t>
            </a:r>
          </a:p>
          <a:p>
            <a:r>
              <a:rPr lang="nl-BE" sz="6000" dirty="0">
                <a:solidFill>
                  <a:srgbClr val="FFC000"/>
                </a:solidFill>
              </a:rPr>
              <a:t>      foundation.</a:t>
            </a:r>
          </a:p>
          <a:p>
            <a:r>
              <a:rPr lang="nl-BE" sz="6000" dirty="0">
                <a:solidFill>
                  <a:srgbClr val="FFC000"/>
                </a:solidFill>
              </a:rPr>
              <a:t>     Never remove these walls during</a:t>
            </a:r>
          </a:p>
          <a:p>
            <a:r>
              <a:rPr lang="nl-BE" sz="6000" dirty="0">
                <a:solidFill>
                  <a:srgbClr val="FFC000"/>
                </a:solidFill>
              </a:rPr>
              <a:t>     </a:t>
            </a:r>
            <a:r>
              <a:rPr lang="nl-BE" sz="6000" dirty="0" err="1">
                <a:solidFill>
                  <a:srgbClr val="FFC000"/>
                </a:solidFill>
              </a:rPr>
              <a:t>renovations</a:t>
            </a:r>
            <a:r>
              <a:rPr lang="nl-BE" sz="6000" dirty="0">
                <a:solidFill>
                  <a:srgbClr val="FFC000"/>
                </a:solidFill>
              </a:rPr>
              <a:t>.</a:t>
            </a:r>
          </a:p>
          <a:p>
            <a:r>
              <a:rPr lang="nl-BE" sz="6000" dirty="0">
                <a:solidFill>
                  <a:srgbClr val="FFC000"/>
                </a:solidFill>
              </a:rPr>
              <a:t>     If you do so, the load-bearing 	function must be replaced.</a:t>
            </a:r>
          </a:p>
          <a:p>
            <a:endParaRPr lang="nl-BE" sz="6000" dirty="0">
              <a:solidFill>
                <a:srgbClr val="FFC000"/>
              </a:solidFill>
            </a:endParaRPr>
          </a:p>
          <a:p>
            <a:endParaRPr lang="nl-BE" sz="6000" dirty="0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66D9437C-AD46-4882-2D6E-7F3516D5B1B3}"/>
              </a:ext>
            </a:extLst>
          </p:cNvPr>
          <p:cNvSpPr/>
          <p:nvPr/>
        </p:nvSpPr>
        <p:spPr>
          <a:xfrm>
            <a:off x="287867" y="572090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5480BE63-6BF4-200F-49F0-0C5A5563A340}"/>
              </a:ext>
            </a:extLst>
          </p:cNvPr>
          <p:cNvSpPr/>
          <p:nvPr/>
        </p:nvSpPr>
        <p:spPr>
          <a:xfrm>
            <a:off x="287867" y="2391778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6A3BF272-4B6B-BDEE-05F8-93A1142CA123}"/>
              </a:ext>
            </a:extLst>
          </p:cNvPr>
          <p:cNvSpPr/>
          <p:nvPr/>
        </p:nvSpPr>
        <p:spPr>
          <a:xfrm>
            <a:off x="287867" y="4211466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306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71F98B6-CF36-2B81-7D51-9017BB045D2D}"/>
              </a:ext>
            </a:extLst>
          </p:cNvPr>
          <p:cNvSpPr txBox="1"/>
          <p:nvPr/>
        </p:nvSpPr>
        <p:spPr>
          <a:xfrm>
            <a:off x="125141" y="310761"/>
            <a:ext cx="1206685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</a:t>
            </a:r>
            <a:r>
              <a:rPr lang="nl-BE" sz="6000" dirty="0">
                <a:solidFill>
                  <a:srgbClr val="FFC000"/>
                </a:solidFill>
              </a:rPr>
              <a:t> Replace it by another construction element for example: a beam.</a:t>
            </a:r>
          </a:p>
          <a:p>
            <a:r>
              <a:rPr lang="nl-BE" sz="6000" dirty="0"/>
              <a:t>     	  </a:t>
            </a:r>
            <a:r>
              <a:rPr lang="nl-BE" sz="6000" dirty="0">
                <a:solidFill>
                  <a:srgbClr val="FFC000"/>
                </a:solidFill>
              </a:rPr>
              <a:t>Replacing it  with a steel beam is </a:t>
            </a:r>
          </a:p>
          <a:p>
            <a:r>
              <a:rPr lang="nl-BE" sz="6000" dirty="0">
                <a:solidFill>
                  <a:srgbClr val="FFC000"/>
                </a:solidFill>
              </a:rPr>
              <a:t>     </a:t>
            </a:r>
            <a:r>
              <a:rPr lang="nl-BE" sz="6000" dirty="0" err="1">
                <a:solidFill>
                  <a:srgbClr val="FFC000"/>
                </a:solidFill>
              </a:rPr>
              <a:t>also</a:t>
            </a:r>
            <a:r>
              <a:rPr lang="nl-BE" sz="6000" dirty="0">
                <a:solidFill>
                  <a:srgbClr val="FFC000"/>
                </a:solidFill>
              </a:rPr>
              <a:t> </a:t>
            </a:r>
            <a:r>
              <a:rPr lang="nl-BE" sz="6000" dirty="0" err="1">
                <a:solidFill>
                  <a:srgbClr val="FFC000"/>
                </a:solidFill>
              </a:rPr>
              <a:t>possible</a:t>
            </a:r>
            <a:r>
              <a:rPr lang="nl-BE" sz="6000" dirty="0">
                <a:solidFill>
                  <a:srgbClr val="FFC000"/>
                </a:solidFill>
              </a:rPr>
              <a:t>.</a:t>
            </a:r>
          </a:p>
          <a:p>
            <a:r>
              <a:rPr lang="nl-BE" sz="6000" dirty="0"/>
              <a:t>                              </a:t>
            </a:r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AE2ACCCC-A1FA-A52A-4A01-B9943E96BFDC}"/>
              </a:ext>
            </a:extLst>
          </p:cNvPr>
          <p:cNvSpPr/>
          <p:nvPr/>
        </p:nvSpPr>
        <p:spPr>
          <a:xfrm>
            <a:off x="402675" y="598603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1B6E3DC2-547A-26D1-432B-C5A5AC85615A}"/>
              </a:ext>
            </a:extLst>
          </p:cNvPr>
          <p:cNvSpPr/>
          <p:nvPr/>
        </p:nvSpPr>
        <p:spPr>
          <a:xfrm>
            <a:off x="402675" y="2502258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 descr="What is a Cavity Wall? Construction and Advantages of Cavity Walls - The  Constructor">
            <a:extLst>
              <a:ext uri="{FF2B5EF4-FFF2-40B4-BE49-F238E27FC236}">
                <a16:creationId xmlns:a16="http://schemas.microsoft.com/office/drawing/2014/main" id="{74276684-47F9-1541-331F-EE5D2F280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79" y="4356429"/>
            <a:ext cx="3167165" cy="19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st To Remove Load Bearing Wall: 2022 Price Guide UK">
            <a:extLst>
              <a:ext uri="{FF2B5EF4-FFF2-40B4-BE49-F238E27FC236}">
                <a16:creationId xmlns:a16="http://schemas.microsoft.com/office/drawing/2014/main" id="{07236FE7-9A42-5BA0-3A5D-DFF16B08C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046" y="3426767"/>
            <a:ext cx="3781334" cy="251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789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00D932B-DE72-1C65-A324-52FC5036ECD1}"/>
              </a:ext>
            </a:extLst>
          </p:cNvPr>
          <p:cNvSpPr txBox="1"/>
          <p:nvPr/>
        </p:nvSpPr>
        <p:spPr>
          <a:xfrm>
            <a:off x="321733" y="304800"/>
            <a:ext cx="1214533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      How </a:t>
            </a:r>
            <a:r>
              <a:rPr lang="nl-BE" sz="5400" dirty="0" err="1"/>
              <a:t>many</a:t>
            </a:r>
            <a:r>
              <a:rPr lang="nl-BE" sz="5400" dirty="0"/>
              <a:t> load-</a:t>
            </a:r>
            <a:r>
              <a:rPr lang="nl-BE" sz="5400" dirty="0" err="1"/>
              <a:t>bearing</a:t>
            </a:r>
            <a:r>
              <a:rPr lang="nl-BE" sz="5400" dirty="0"/>
              <a:t> </a:t>
            </a:r>
            <a:r>
              <a:rPr lang="nl-BE" sz="5400" dirty="0" err="1"/>
              <a:t>interior</a:t>
            </a:r>
            <a:endParaRPr lang="nl-BE" sz="5400" dirty="0"/>
          </a:p>
          <a:p>
            <a:r>
              <a:rPr lang="nl-BE" sz="5400" dirty="0"/>
              <a:t>      </a:t>
            </a:r>
            <a:r>
              <a:rPr lang="nl-BE" sz="5400" dirty="0" err="1"/>
              <a:t>walls</a:t>
            </a:r>
            <a:r>
              <a:rPr lang="nl-BE" sz="5400" dirty="0"/>
              <a:t> are </a:t>
            </a:r>
            <a:r>
              <a:rPr lang="nl-BE" sz="5400" dirty="0" err="1"/>
              <a:t>there</a:t>
            </a:r>
            <a:r>
              <a:rPr lang="nl-BE" sz="5400" dirty="0"/>
              <a:t>? </a:t>
            </a:r>
          </a:p>
          <a:p>
            <a:r>
              <a:rPr lang="nl-BE" sz="5400" dirty="0"/>
              <a:t>      </a:t>
            </a:r>
            <a:r>
              <a:rPr lang="nl-BE" sz="5400" dirty="0">
                <a:solidFill>
                  <a:srgbClr val="00B0F0"/>
                </a:solidFill>
              </a:rPr>
              <a:t>There are at least 4 load-bearing walls.</a:t>
            </a:r>
          </a:p>
          <a:p>
            <a:r>
              <a:rPr lang="nl-BE" sz="5400" dirty="0"/>
              <a:t>      </a:t>
            </a:r>
            <a:r>
              <a:rPr lang="nl-BE" sz="5400" dirty="0">
                <a:solidFill>
                  <a:srgbClr val="00B0F0"/>
                </a:solidFill>
              </a:rPr>
              <a:t>With a long span you have more 	chance of load-bearing interior walls.</a:t>
            </a:r>
          </a:p>
          <a:p>
            <a:r>
              <a:rPr lang="nl-BE" sz="5400" dirty="0"/>
              <a:t>      </a:t>
            </a:r>
            <a:r>
              <a:rPr lang="nl-BE" sz="5400" dirty="0">
                <a:solidFill>
                  <a:srgbClr val="00B0F0"/>
                </a:solidFill>
              </a:rPr>
              <a:t>Load-</a:t>
            </a:r>
            <a:r>
              <a:rPr lang="nl-BE" sz="5400" dirty="0" err="1">
                <a:solidFill>
                  <a:srgbClr val="00B0F0"/>
                </a:solidFill>
              </a:rPr>
              <a:t>bearing</a:t>
            </a:r>
            <a:r>
              <a:rPr lang="nl-BE" sz="5400" dirty="0">
                <a:solidFill>
                  <a:srgbClr val="00B0F0"/>
                </a:solidFill>
              </a:rPr>
              <a:t> </a:t>
            </a:r>
            <a:r>
              <a:rPr lang="nl-BE" sz="5400" dirty="0" err="1">
                <a:solidFill>
                  <a:srgbClr val="00B0F0"/>
                </a:solidFill>
              </a:rPr>
              <a:t>interior</a:t>
            </a:r>
            <a:r>
              <a:rPr lang="nl-BE" sz="5400" dirty="0">
                <a:solidFill>
                  <a:srgbClr val="00B0F0"/>
                </a:solidFill>
              </a:rPr>
              <a:t> </a:t>
            </a:r>
            <a:r>
              <a:rPr lang="nl-BE" sz="5400" dirty="0" err="1">
                <a:solidFill>
                  <a:srgbClr val="00B0F0"/>
                </a:solidFill>
              </a:rPr>
              <a:t>walls</a:t>
            </a:r>
            <a:r>
              <a:rPr lang="nl-BE" sz="5400" dirty="0">
                <a:solidFill>
                  <a:srgbClr val="00B0F0"/>
                </a:solidFill>
              </a:rPr>
              <a:t> close</a:t>
            </a:r>
          </a:p>
          <a:p>
            <a:r>
              <a:rPr lang="nl-BE" sz="5400" dirty="0">
                <a:solidFill>
                  <a:srgbClr val="00B0F0"/>
                </a:solidFill>
              </a:rPr>
              <a:t>      off </a:t>
            </a:r>
            <a:r>
              <a:rPr lang="nl-BE" sz="5400" dirty="0" err="1">
                <a:solidFill>
                  <a:srgbClr val="00B0F0"/>
                </a:solidFill>
              </a:rPr>
              <a:t>any</a:t>
            </a:r>
            <a:r>
              <a:rPr lang="nl-BE" sz="5400" dirty="0">
                <a:solidFill>
                  <a:srgbClr val="00B0F0"/>
                </a:solidFill>
              </a:rPr>
              <a:t> </a:t>
            </a:r>
            <a:r>
              <a:rPr lang="nl-BE" sz="5400" dirty="0" err="1">
                <a:solidFill>
                  <a:srgbClr val="00B0F0"/>
                </a:solidFill>
              </a:rPr>
              <a:t>space</a:t>
            </a:r>
            <a:r>
              <a:rPr lang="nl-BE" sz="5400" dirty="0">
                <a:solidFill>
                  <a:srgbClr val="00B0F0"/>
                </a:solidFill>
              </a:rPr>
              <a:t>.</a:t>
            </a:r>
            <a:endParaRPr lang="nl-BE" sz="5400" dirty="0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5CE4D03B-9B99-A201-CCEA-C4336127ABEB}"/>
              </a:ext>
            </a:extLst>
          </p:cNvPr>
          <p:cNvSpPr/>
          <p:nvPr/>
        </p:nvSpPr>
        <p:spPr>
          <a:xfrm>
            <a:off x="321733" y="2110401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F59CEF73-3DB5-6874-55FD-90A6A0A7CDE9}"/>
              </a:ext>
            </a:extLst>
          </p:cNvPr>
          <p:cNvSpPr/>
          <p:nvPr/>
        </p:nvSpPr>
        <p:spPr>
          <a:xfrm>
            <a:off x="321733" y="301713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13DF1B3C-274D-E7E2-148B-86A8256A3B0D}"/>
              </a:ext>
            </a:extLst>
          </p:cNvPr>
          <p:cNvSpPr/>
          <p:nvPr/>
        </p:nvSpPr>
        <p:spPr>
          <a:xfrm>
            <a:off x="321733" y="46427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5062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3E6C5A8-F2DE-D748-BAA4-44D40C0DA335}"/>
              </a:ext>
            </a:extLst>
          </p:cNvPr>
          <p:cNvSpPr txBox="1"/>
          <p:nvPr/>
        </p:nvSpPr>
        <p:spPr>
          <a:xfrm>
            <a:off x="338667" y="262467"/>
            <a:ext cx="116670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>
                <a:solidFill>
                  <a:srgbClr val="00B0F0"/>
                </a:solidFill>
              </a:rPr>
              <a:t>Walls on </a:t>
            </a:r>
            <a:r>
              <a:rPr lang="nl-BE" sz="6000" dirty="0" err="1">
                <a:solidFill>
                  <a:srgbClr val="00B0F0"/>
                </a:solidFill>
              </a:rPr>
              <a:t>wich</a:t>
            </a:r>
            <a:r>
              <a:rPr lang="nl-BE" sz="6000" dirty="0">
                <a:solidFill>
                  <a:srgbClr val="00B0F0"/>
                </a:solidFill>
              </a:rPr>
              <a:t> </a:t>
            </a:r>
            <a:r>
              <a:rPr lang="nl-BE" sz="6000" dirty="0" err="1">
                <a:solidFill>
                  <a:srgbClr val="00B0F0"/>
                </a:solidFill>
              </a:rPr>
              <a:t>floors</a:t>
            </a:r>
            <a:r>
              <a:rPr lang="nl-BE" sz="6000" dirty="0">
                <a:solidFill>
                  <a:srgbClr val="00B0F0"/>
                </a:solidFill>
              </a:rPr>
              <a:t> </a:t>
            </a:r>
            <a:r>
              <a:rPr lang="nl-BE" sz="6000" dirty="0" err="1">
                <a:solidFill>
                  <a:srgbClr val="00B0F0"/>
                </a:solidFill>
              </a:rPr>
              <a:t>and</a:t>
            </a:r>
            <a:r>
              <a:rPr lang="nl-BE" sz="6000" dirty="0">
                <a:solidFill>
                  <a:srgbClr val="00B0F0"/>
                </a:solidFill>
              </a:rPr>
              <a:t> </a:t>
            </a:r>
            <a:r>
              <a:rPr lang="nl-BE" sz="6000" dirty="0" err="1">
                <a:solidFill>
                  <a:srgbClr val="00B0F0"/>
                </a:solidFill>
              </a:rPr>
              <a:t>beams</a:t>
            </a:r>
            <a:r>
              <a:rPr lang="nl-BE" sz="6000" dirty="0">
                <a:solidFill>
                  <a:srgbClr val="00B0F0"/>
                </a:solidFill>
              </a:rPr>
              <a:t> </a:t>
            </a:r>
          </a:p>
          <a:p>
            <a:r>
              <a:rPr lang="nl-BE" sz="6000" dirty="0">
                <a:solidFill>
                  <a:srgbClr val="00B0F0"/>
                </a:solidFill>
              </a:rPr>
              <a:t>     lean= load-bearing wall.</a:t>
            </a:r>
          </a:p>
          <a:p>
            <a:r>
              <a:rPr lang="nl-BE" sz="6000" dirty="0"/>
              <a:t>      </a:t>
            </a:r>
            <a:r>
              <a:rPr lang="nl-BE" sz="6000" dirty="0" err="1"/>
              <a:t>Thickness</a:t>
            </a:r>
            <a:r>
              <a:rPr lang="nl-BE" sz="6000" dirty="0"/>
              <a:t> of a load-</a:t>
            </a:r>
            <a:r>
              <a:rPr lang="nl-BE" sz="6000" dirty="0" err="1"/>
              <a:t>bearing</a:t>
            </a:r>
            <a:r>
              <a:rPr lang="nl-BE" sz="6000" dirty="0"/>
              <a:t> </a:t>
            </a:r>
            <a:r>
              <a:rPr lang="nl-BE" sz="6000" dirty="0" err="1"/>
              <a:t>wall</a:t>
            </a:r>
            <a:r>
              <a:rPr lang="nl-BE" sz="6000" dirty="0"/>
              <a:t>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rgbClr val="00B0F0"/>
                </a:solidFill>
              </a:rPr>
              <a:t>It must be more than 10cm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rgbClr val="00B0F0"/>
                </a:solidFill>
              </a:rPr>
              <a:t>The most common thicknesses 	are 14 cm and 19 cm.</a:t>
            </a:r>
            <a:endParaRPr lang="nl-BE" sz="6000" dirty="0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6E19C9CF-C8D2-328D-AAA1-D70CEEC392C0}"/>
              </a:ext>
            </a:extLst>
          </p:cNvPr>
          <p:cNvSpPr/>
          <p:nvPr/>
        </p:nvSpPr>
        <p:spPr>
          <a:xfrm>
            <a:off x="186267" y="61765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284B302C-D4E0-DD00-9634-8C94FE90EF15}"/>
              </a:ext>
            </a:extLst>
          </p:cNvPr>
          <p:cNvSpPr/>
          <p:nvPr/>
        </p:nvSpPr>
        <p:spPr>
          <a:xfrm>
            <a:off x="186267" y="32562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DEAE8FCB-032C-9928-F1E3-4B0D3200651C}"/>
              </a:ext>
            </a:extLst>
          </p:cNvPr>
          <p:cNvSpPr/>
          <p:nvPr/>
        </p:nvSpPr>
        <p:spPr>
          <a:xfrm>
            <a:off x="186267" y="433318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360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5D11CF8-AE65-277C-109B-5101579A167B}"/>
              </a:ext>
            </a:extLst>
          </p:cNvPr>
          <p:cNvSpPr txBox="1"/>
          <p:nvPr/>
        </p:nvSpPr>
        <p:spPr>
          <a:xfrm>
            <a:off x="440267" y="270933"/>
            <a:ext cx="1148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 err="1"/>
              <a:t>Examples</a:t>
            </a:r>
            <a:r>
              <a:rPr lang="nl-BE" sz="6000" dirty="0"/>
              <a:t> :</a:t>
            </a:r>
          </a:p>
          <a:p>
            <a:endParaRPr lang="nl-BE" sz="6000" dirty="0"/>
          </a:p>
        </p:txBody>
      </p:sp>
      <p:pic>
        <p:nvPicPr>
          <p:cNvPr id="3" name="Picture 2" descr="Binnenmuren">
            <a:extLst>
              <a:ext uri="{FF2B5EF4-FFF2-40B4-BE49-F238E27FC236}">
                <a16:creationId xmlns:a16="http://schemas.microsoft.com/office/drawing/2014/main" id="{3D8BC2EB-A5E3-91CC-A371-761A42C84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96" y="1703916"/>
            <a:ext cx="4050004" cy="243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innenmuren">
            <a:extLst>
              <a:ext uri="{FF2B5EF4-FFF2-40B4-BE49-F238E27FC236}">
                <a16:creationId xmlns:a16="http://schemas.microsoft.com/office/drawing/2014/main" id="{2F9313F5-0E86-8F2B-259A-D6524F310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956" y="693108"/>
            <a:ext cx="5056055" cy="303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art van de ruwbouw 2 |">
            <a:extLst>
              <a:ext uri="{FF2B5EF4-FFF2-40B4-BE49-F238E27FC236}">
                <a16:creationId xmlns:a16="http://schemas.microsoft.com/office/drawing/2014/main" id="{B30300D4-D024-29BF-8E38-86DF1BD6A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910" y="4319067"/>
            <a:ext cx="4339295" cy="243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34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CF2B5-9343-074A-921D-C71E1D9A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23542"/>
          </a:xfrm>
        </p:spPr>
        <p:txBody>
          <a:bodyPr>
            <a:normAutofit fontScale="90000"/>
          </a:bodyPr>
          <a:lstStyle/>
          <a:p>
            <a:r>
              <a:rPr lang="nl-BE" sz="8000" dirty="0"/>
              <a:t>    Non load-</a:t>
            </a:r>
            <a:r>
              <a:rPr lang="nl-BE" sz="8000" dirty="0" err="1"/>
              <a:t>bearing</a:t>
            </a:r>
            <a:br>
              <a:rPr lang="nl-BE" sz="8000" dirty="0"/>
            </a:br>
            <a:r>
              <a:rPr lang="nl-BE" sz="8000" dirty="0"/>
              <a:t> </a:t>
            </a:r>
            <a:br>
              <a:rPr lang="nl-BE" sz="8000" dirty="0"/>
            </a:br>
            <a:r>
              <a:rPr lang="nl-BE" sz="8000" dirty="0"/>
              <a:t>           </a:t>
            </a:r>
            <a:r>
              <a:rPr lang="nl-BE" sz="8000" dirty="0" err="1"/>
              <a:t>interior</a:t>
            </a:r>
            <a:br>
              <a:rPr lang="nl-BE" sz="8000" dirty="0"/>
            </a:br>
            <a:br>
              <a:rPr lang="nl-BE" sz="8000" dirty="0"/>
            </a:br>
            <a:r>
              <a:rPr lang="nl-BE" sz="8000" dirty="0"/>
              <a:t>                       </a:t>
            </a:r>
            <a:r>
              <a:rPr lang="nl-BE" sz="8000" dirty="0" err="1"/>
              <a:t>walls</a:t>
            </a:r>
            <a:r>
              <a:rPr lang="nl-BE" sz="8000" dirty="0"/>
              <a:t>:</a:t>
            </a:r>
            <a:br>
              <a:rPr lang="nl-BE" sz="8000" dirty="0"/>
            </a:br>
            <a:r>
              <a:rPr lang="nl-BE" sz="8000" dirty="0"/>
              <a:t>    </a:t>
            </a:r>
            <a:br>
              <a:rPr lang="nl-BE" sz="8000" dirty="0"/>
            </a:br>
            <a:r>
              <a:rPr lang="nl-BE" sz="8000" dirty="0"/>
              <a:t>                </a:t>
            </a:r>
          </a:p>
        </p:txBody>
      </p:sp>
      <p:sp>
        <p:nvSpPr>
          <p:cNvPr id="3" name="Pijl: omlaag 2">
            <a:extLst>
              <a:ext uri="{FF2B5EF4-FFF2-40B4-BE49-F238E27FC236}">
                <a16:creationId xmlns:a16="http://schemas.microsoft.com/office/drawing/2014/main" id="{7B664A40-3DE5-5FAF-F593-C2AEFA115AA7}"/>
              </a:ext>
            </a:extLst>
          </p:cNvPr>
          <p:cNvSpPr/>
          <p:nvPr/>
        </p:nvSpPr>
        <p:spPr>
          <a:xfrm>
            <a:off x="1126066" y="4207934"/>
            <a:ext cx="484632" cy="97840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omlaag 4">
            <a:extLst>
              <a:ext uri="{FF2B5EF4-FFF2-40B4-BE49-F238E27FC236}">
                <a16:creationId xmlns:a16="http://schemas.microsoft.com/office/drawing/2014/main" id="{BF86679C-87C0-1908-85BB-665AD098D912}"/>
              </a:ext>
            </a:extLst>
          </p:cNvPr>
          <p:cNvSpPr/>
          <p:nvPr/>
        </p:nvSpPr>
        <p:spPr>
          <a:xfrm>
            <a:off x="10007601" y="4133596"/>
            <a:ext cx="484632" cy="97840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7834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A3EA46F-95EB-0762-D59D-1D6696FF99A9}"/>
              </a:ext>
            </a:extLst>
          </p:cNvPr>
          <p:cNvSpPr txBox="1"/>
          <p:nvPr/>
        </p:nvSpPr>
        <p:spPr>
          <a:xfrm>
            <a:off x="-101601" y="-25400"/>
            <a:ext cx="1276938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     	</a:t>
            </a:r>
            <a:r>
              <a:rPr lang="nl-BE" sz="5400" dirty="0">
                <a:solidFill>
                  <a:srgbClr val="FF0000"/>
                </a:solidFill>
              </a:rPr>
              <a:t>Recognizable by their smaller thickness ( 	9 cm).</a:t>
            </a:r>
          </a:p>
          <a:p>
            <a:r>
              <a:rPr lang="nl-BE" sz="5400" dirty="0"/>
              <a:t>     	</a:t>
            </a:r>
            <a:r>
              <a:rPr lang="nl-BE" sz="5400" dirty="0">
                <a:solidFill>
                  <a:srgbClr val="FF0000"/>
                </a:solidFill>
              </a:rPr>
              <a:t>They are not supporting other building</a:t>
            </a:r>
          </a:p>
          <a:p>
            <a:r>
              <a:rPr lang="nl-BE" sz="5400" dirty="0">
                <a:solidFill>
                  <a:srgbClr val="FF0000"/>
                </a:solidFill>
              </a:rPr>
              <a:t>     	elements.</a:t>
            </a:r>
          </a:p>
          <a:p>
            <a:r>
              <a:rPr lang="nl-BE" sz="5400" dirty="0"/>
              <a:t>     	</a:t>
            </a:r>
            <a:r>
              <a:rPr lang="nl-BE" sz="5400" dirty="0">
                <a:solidFill>
                  <a:srgbClr val="FF0000"/>
                </a:solidFill>
              </a:rPr>
              <a:t>It serves as a room layout.</a:t>
            </a:r>
          </a:p>
          <a:p>
            <a:r>
              <a:rPr lang="nl-BE" sz="5400" dirty="0"/>
              <a:t>     	</a:t>
            </a:r>
            <a:r>
              <a:rPr lang="nl-BE" sz="5400" dirty="0">
                <a:solidFill>
                  <a:srgbClr val="FF0000"/>
                </a:solidFill>
              </a:rPr>
              <a:t>Recommended for a partition wall=</a:t>
            </a:r>
          </a:p>
          <a:p>
            <a:r>
              <a:rPr lang="nl-BE" sz="5400" dirty="0">
                <a:solidFill>
                  <a:srgbClr val="FF0000"/>
                </a:solidFill>
              </a:rPr>
              <a:t>	7-10cm thick.</a:t>
            </a:r>
            <a:endParaRPr lang="nl-BE" sz="5400" dirty="0"/>
          </a:p>
        </p:txBody>
      </p:sp>
      <p:sp>
        <p:nvSpPr>
          <p:cNvPr id="3" name="Ster: 4 punten 2">
            <a:extLst>
              <a:ext uri="{FF2B5EF4-FFF2-40B4-BE49-F238E27FC236}">
                <a16:creationId xmlns:a16="http://schemas.microsoft.com/office/drawing/2014/main" id="{6631608F-2B84-0CB1-230F-36A627767245}"/>
              </a:ext>
            </a:extLst>
          </p:cNvPr>
          <p:cNvSpPr/>
          <p:nvPr/>
        </p:nvSpPr>
        <p:spPr>
          <a:xfrm>
            <a:off x="169746" y="195028"/>
            <a:ext cx="602166" cy="63989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Ster: 4 punten 3">
            <a:extLst>
              <a:ext uri="{FF2B5EF4-FFF2-40B4-BE49-F238E27FC236}">
                <a16:creationId xmlns:a16="http://schemas.microsoft.com/office/drawing/2014/main" id="{CA12F1B3-5057-9B3F-4AFA-8FFDC17D7E90}"/>
              </a:ext>
            </a:extLst>
          </p:cNvPr>
          <p:cNvSpPr/>
          <p:nvPr/>
        </p:nvSpPr>
        <p:spPr>
          <a:xfrm>
            <a:off x="169746" y="1627239"/>
            <a:ext cx="602166" cy="63989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Ster: 4 punten 3">
            <a:extLst>
              <a:ext uri="{FF2B5EF4-FFF2-40B4-BE49-F238E27FC236}">
                <a16:creationId xmlns:a16="http://schemas.microsoft.com/office/drawing/2014/main" id="{A90D5D96-21B5-3043-A12A-8BC1D4F419DC}"/>
              </a:ext>
            </a:extLst>
          </p:cNvPr>
          <p:cNvSpPr/>
          <p:nvPr/>
        </p:nvSpPr>
        <p:spPr>
          <a:xfrm>
            <a:off x="169746" y="3421286"/>
            <a:ext cx="602166" cy="63989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Ster: 4 punten 3">
            <a:extLst>
              <a:ext uri="{FF2B5EF4-FFF2-40B4-BE49-F238E27FC236}">
                <a16:creationId xmlns:a16="http://schemas.microsoft.com/office/drawing/2014/main" id="{BA2E05E2-BDE3-FD46-8DCD-DCA43567A1CA}"/>
              </a:ext>
            </a:extLst>
          </p:cNvPr>
          <p:cNvSpPr/>
          <p:nvPr/>
        </p:nvSpPr>
        <p:spPr>
          <a:xfrm>
            <a:off x="169746" y="4270918"/>
            <a:ext cx="602166" cy="63989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9345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CAFF3DE-A481-ADA6-3AD3-80C1197C9B8C}"/>
              </a:ext>
            </a:extLst>
          </p:cNvPr>
          <p:cNvSpPr txBox="1"/>
          <p:nvPr/>
        </p:nvSpPr>
        <p:spPr>
          <a:xfrm>
            <a:off x="211667" y="270933"/>
            <a:ext cx="11785600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>
                <a:solidFill>
                  <a:srgbClr val="FF0000"/>
                </a:solidFill>
              </a:rPr>
              <a:t>Wall </a:t>
            </a:r>
            <a:r>
              <a:rPr lang="nl-BE" sz="6000" dirty="0" err="1">
                <a:solidFill>
                  <a:srgbClr val="FF0000"/>
                </a:solidFill>
              </a:rPr>
              <a:t>openings</a:t>
            </a:r>
            <a:r>
              <a:rPr lang="nl-BE" sz="6000" dirty="0">
                <a:solidFill>
                  <a:srgbClr val="FF0000"/>
                </a:solidFill>
              </a:rPr>
              <a:t> in non-load-</a:t>
            </a:r>
          </a:p>
          <a:p>
            <a:r>
              <a:rPr lang="nl-BE" sz="6000" dirty="0">
                <a:solidFill>
                  <a:srgbClr val="FF0000"/>
                </a:solidFill>
              </a:rPr>
              <a:t>     </a:t>
            </a:r>
            <a:r>
              <a:rPr lang="nl-BE" sz="6000" dirty="0" err="1">
                <a:solidFill>
                  <a:srgbClr val="FF0000"/>
                </a:solidFill>
              </a:rPr>
              <a:t>bearings</a:t>
            </a:r>
            <a:r>
              <a:rPr lang="nl-BE" sz="6000" dirty="0">
                <a:solidFill>
                  <a:srgbClr val="FF0000"/>
                </a:solidFill>
              </a:rPr>
              <a:t> </a:t>
            </a:r>
            <a:r>
              <a:rPr lang="nl-BE" sz="6000" dirty="0" err="1">
                <a:solidFill>
                  <a:srgbClr val="FF0000"/>
                </a:solidFill>
              </a:rPr>
              <a:t>walls</a:t>
            </a:r>
            <a:r>
              <a:rPr lang="nl-BE" sz="6000" dirty="0">
                <a:solidFill>
                  <a:srgbClr val="FF0000"/>
                </a:solidFill>
              </a:rPr>
              <a:t> are </a:t>
            </a:r>
            <a:r>
              <a:rPr lang="nl-BE" sz="6000" dirty="0" err="1">
                <a:solidFill>
                  <a:srgbClr val="FF0000"/>
                </a:solidFill>
              </a:rPr>
              <a:t>bridged</a:t>
            </a:r>
            <a:r>
              <a:rPr lang="nl-BE" sz="6000" dirty="0">
                <a:solidFill>
                  <a:srgbClr val="FF0000"/>
                </a:solidFill>
              </a:rPr>
              <a:t> </a:t>
            </a:r>
            <a:r>
              <a:rPr lang="nl-BE" sz="6000" dirty="0" err="1">
                <a:solidFill>
                  <a:srgbClr val="FF0000"/>
                </a:solidFill>
              </a:rPr>
              <a:t>by</a:t>
            </a:r>
            <a:r>
              <a:rPr lang="nl-BE" sz="6000" dirty="0">
                <a:solidFill>
                  <a:srgbClr val="FF0000"/>
                </a:solidFill>
              </a:rPr>
              <a:t>:</a:t>
            </a:r>
          </a:p>
          <a:p>
            <a:r>
              <a:rPr lang="nl-BE" sz="6000" dirty="0">
                <a:solidFill>
                  <a:srgbClr val="FF0000"/>
                </a:solidFill>
              </a:rPr>
              <a:t>     		Concrete, steel or wooden 			lintels.</a:t>
            </a:r>
          </a:p>
          <a:p>
            <a:r>
              <a:rPr lang="nl-BE" sz="6000" dirty="0">
                <a:solidFill>
                  <a:srgbClr val="FF0000"/>
                </a:solidFill>
              </a:rPr>
              <a:t>     		Non-load-bearing walls are 			usually glued.</a:t>
            </a:r>
          </a:p>
          <a:p>
            <a:r>
              <a:rPr lang="nl-BE" sz="6000" dirty="0">
                <a:solidFill>
                  <a:srgbClr val="FF0000"/>
                </a:solidFill>
              </a:rPr>
              <a:t>                           </a:t>
            </a:r>
          </a:p>
          <a:p>
            <a:r>
              <a:rPr lang="nl-BE" sz="6000" dirty="0">
                <a:solidFill>
                  <a:srgbClr val="FF0000"/>
                </a:solidFill>
              </a:rPr>
              <a:t>              </a:t>
            </a:r>
          </a:p>
          <a:p>
            <a:r>
              <a:rPr lang="nl-BE" sz="6000" dirty="0">
                <a:solidFill>
                  <a:srgbClr val="FF0000"/>
                </a:solidFill>
              </a:rPr>
              <a:t>                        </a:t>
            </a:r>
          </a:p>
          <a:p>
            <a:r>
              <a:rPr lang="nl-BE" sz="6000" dirty="0"/>
              <a:t>                     </a:t>
            </a:r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1F241D9B-8587-3CB2-2EE6-0D32331D0FFE}"/>
              </a:ext>
            </a:extLst>
          </p:cNvPr>
          <p:cNvSpPr/>
          <p:nvPr/>
        </p:nvSpPr>
        <p:spPr>
          <a:xfrm>
            <a:off x="880740" y="24229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41AD7C98-50BF-E81A-3822-3A7021E1400C}"/>
              </a:ext>
            </a:extLst>
          </p:cNvPr>
          <p:cNvSpPr/>
          <p:nvPr/>
        </p:nvSpPr>
        <p:spPr>
          <a:xfrm>
            <a:off x="917906" y="423534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9617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0995E20-BBE0-D306-DFB9-56461FF8B857}"/>
              </a:ext>
            </a:extLst>
          </p:cNvPr>
          <p:cNvSpPr txBox="1"/>
          <p:nvPr/>
        </p:nvSpPr>
        <p:spPr>
          <a:xfrm>
            <a:off x="223935" y="251927"/>
            <a:ext cx="11644604" cy="963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         </a:t>
            </a:r>
            <a:r>
              <a:rPr lang="nl-BE" sz="8000" dirty="0" err="1"/>
              <a:t>Materials</a:t>
            </a:r>
            <a:r>
              <a:rPr lang="nl-BE" sz="8000" dirty="0"/>
              <a:t>: </a:t>
            </a:r>
          </a:p>
          <a:p>
            <a:r>
              <a:rPr lang="nl-BE" sz="6000" dirty="0"/>
              <a:t>     </a:t>
            </a:r>
            <a:r>
              <a:rPr lang="nl-BE" sz="6000" dirty="0" err="1">
                <a:solidFill>
                  <a:srgbClr val="7030A0"/>
                </a:solidFill>
              </a:rPr>
              <a:t>Plaster</a:t>
            </a:r>
            <a:r>
              <a:rPr lang="nl-BE" sz="6000" dirty="0">
                <a:solidFill>
                  <a:srgbClr val="7030A0"/>
                </a:solidFill>
              </a:rPr>
              <a:t>, </a:t>
            </a:r>
            <a:r>
              <a:rPr lang="nl-BE" sz="6000" dirty="0" err="1">
                <a:solidFill>
                  <a:srgbClr val="7030A0"/>
                </a:solidFill>
              </a:rPr>
              <a:t>aerated</a:t>
            </a:r>
            <a:r>
              <a:rPr lang="nl-BE" sz="6000" dirty="0">
                <a:solidFill>
                  <a:srgbClr val="7030A0"/>
                </a:solidFill>
              </a:rPr>
              <a:t> concrete, 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  concrete, </a:t>
            </a:r>
            <a:r>
              <a:rPr lang="nl-BE" sz="6000" dirty="0" err="1">
                <a:solidFill>
                  <a:srgbClr val="7030A0"/>
                </a:solidFill>
              </a:rPr>
              <a:t>quick-build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blocks</a:t>
            </a:r>
            <a:r>
              <a:rPr lang="nl-BE" sz="6000" dirty="0">
                <a:solidFill>
                  <a:srgbClr val="7030A0"/>
                </a:solidFill>
              </a:rPr>
              <a:t>.</a:t>
            </a:r>
          </a:p>
          <a:p>
            <a:r>
              <a:rPr lang="nl-BE" sz="6000" dirty="0">
                <a:solidFill>
                  <a:srgbClr val="7030A0"/>
                </a:solidFill>
              </a:rPr>
              <a:t>a)</a:t>
            </a:r>
            <a:r>
              <a:rPr lang="nl-BE" sz="6000" dirty="0" err="1">
                <a:solidFill>
                  <a:srgbClr val="7030A0"/>
                </a:solidFill>
              </a:rPr>
              <a:t>Gypsum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blocks</a:t>
            </a:r>
            <a:r>
              <a:rPr lang="nl-BE" sz="6000" dirty="0">
                <a:solidFill>
                  <a:srgbClr val="7030A0"/>
                </a:solidFill>
              </a:rPr>
              <a:t>: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rgbClr val="7030A0"/>
                </a:solidFill>
              </a:rPr>
              <a:t>Non-</a:t>
            </a:r>
            <a:r>
              <a:rPr lang="nl-BE" sz="6000" dirty="0" err="1">
                <a:solidFill>
                  <a:srgbClr val="7030A0"/>
                </a:solidFill>
              </a:rPr>
              <a:t>insulating</a:t>
            </a:r>
            <a:r>
              <a:rPr lang="nl-BE" sz="6000" dirty="0">
                <a:solidFill>
                  <a:srgbClr val="7030A0"/>
                </a:solidFill>
              </a:rPr>
              <a:t>, </a:t>
            </a:r>
            <a:r>
              <a:rPr lang="nl-BE" sz="6000" dirty="0" err="1">
                <a:solidFill>
                  <a:srgbClr val="7030A0"/>
                </a:solidFill>
              </a:rPr>
              <a:t>moisture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resistant</a:t>
            </a:r>
            <a:endParaRPr lang="nl-BE" sz="6000" dirty="0">
              <a:solidFill>
                <a:srgbClr val="7030A0"/>
              </a:solidFill>
            </a:endParaRPr>
          </a:p>
          <a:p>
            <a:r>
              <a:rPr lang="nl-BE" sz="6000" dirty="0">
                <a:solidFill>
                  <a:srgbClr val="7030A0"/>
                </a:solidFill>
              </a:rPr>
              <a:t>     Hydro gypsum blocks for 	bathroom and kitchen.</a:t>
            </a:r>
          </a:p>
          <a:p>
            <a:endParaRPr lang="nl-BE" sz="6000" dirty="0"/>
          </a:p>
          <a:p>
            <a:r>
              <a:rPr lang="nl-BE" sz="6000" dirty="0"/>
              <a:t> </a:t>
            </a:r>
          </a:p>
          <a:p>
            <a:endParaRPr lang="nl-BE" sz="6000" dirty="0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19C12E79-AF61-2BEA-FF52-BB6D6062A9F0}"/>
              </a:ext>
            </a:extLst>
          </p:cNvPr>
          <p:cNvSpPr/>
          <p:nvPr/>
        </p:nvSpPr>
        <p:spPr>
          <a:xfrm>
            <a:off x="90478" y="4540944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4A227FA6-EE3D-1AB3-5AD3-7CB52EEDBF5C}"/>
              </a:ext>
            </a:extLst>
          </p:cNvPr>
          <p:cNvSpPr/>
          <p:nvPr/>
        </p:nvSpPr>
        <p:spPr>
          <a:xfrm>
            <a:off x="90478" y="5477318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5545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395ED77-1535-3FB8-FE85-630DBE05FABD}"/>
              </a:ext>
            </a:extLst>
          </p:cNvPr>
          <p:cNvSpPr txBox="1"/>
          <p:nvPr/>
        </p:nvSpPr>
        <p:spPr>
          <a:xfrm>
            <a:off x="296333" y="254000"/>
            <a:ext cx="1167553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>
                <a:solidFill>
                  <a:srgbClr val="7030A0"/>
                </a:solidFill>
              </a:rPr>
              <a:t> Process: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  Tongue and groove system.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  </a:t>
            </a:r>
            <a:r>
              <a:rPr lang="nl-BE" sz="6000" dirty="0" err="1">
                <a:solidFill>
                  <a:srgbClr val="7030A0"/>
                </a:solidFill>
              </a:rPr>
              <a:t>Glued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with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glue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based</a:t>
            </a:r>
            <a:r>
              <a:rPr lang="nl-BE" sz="6000" dirty="0">
                <a:solidFill>
                  <a:srgbClr val="7030A0"/>
                </a:solidFill>
              </a:rPr>
              <a:t> on </a:t>
            </a:r>
            <a:r>
              <a:rPr lang="nl-BE" sz="6000" dirty="0" err="1">
                <a:solidFill>
                  <a:srgbClr val="7030A0"/>
                </a:solidFill>
              </a:rPr>
              <a:t>plaster</a:t>
            </a:r>
            <a:r>
              <a:rPr lang="nl-BE" sz="6000" dirty="0">
                <a:solidFill>
                  <a:srgbClr val="7030A0"/>
                </a:solidFill>
              </a:rPr>
              <a:t>.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  </a:t>
            </a:r>
            <a:r>
              <a:rPr lang="nl-BE" sz="6000" dirty="0" err="1">
                <a:solidFill>
                  <a:srgbClr val="7030A0"/>
                </a:solidFill>
              </a:rPr>
              <a:t>Filming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the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connection</a:t>
            </a:r>
            <a:r>
              <a:rPr lang="nl-BE" sz="6000" dirty="0">
                <a:solidFill>
                  <a:srgbClr val="7030A0"/>
                </a:solidFill>
              </a:rPr>
              <a:t> joints </a:t>
            </a:r>
            <a:r>
              <a:rPr lang="nl-BE" sz="6000" dirty="0" err="1">
                <a:solidFill>
                  <a:srgbClr val="7030A0"/>
                </a:solidFill>
              </a:rPr>
              <a:t>and</a:t>
            </a:r>
            <a:endParaRPr lang="nl-BE" sz="6000" dirty="0">
              <a:solidFill>
                <a:srgbClr val="7030A0"/>
              </a:solidFill>
            </a:endParaRPr>
          </a:p>
          <a:p>
            <a:r>
              <a:rPr lang="nl-BE" sz="6000" dirty="0">
                <a:solidFill>
                  <a:srgbClr val="7030A0"/>
                </a:solidFill>
              </a:rPr>
              <a:t>     joints </a:t>
            </a:r>
            <a:r>
              <a:rPr lang="nl-BE" sz="6000" dirty="0" err="1">
                <a:solidFill>
                  <a:srgbClr val="7030A0"/>
                </a:solidFill>
              </a:rPr>
              <a:t>with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plaster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glue</a:t>
            </a:r>
            <a:r>
              <a:rPr lang="nl-BE" sz="6000" dirty="0">
                <a:solidFill>
                  <a:srgbClr val="7030A0"/>
                </a:solidFill>
              </a:rPr>
              <a:t>.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  Direct </a:t>
            </a:r>
            <a:r>
              <a:rPr lang="nl-BE" sz="6000" dirty="0" err="1">
                <a:solidFill>
                  <a:srgbClr val="7030A0"/>
                </a:solidFill>
              </a:rPr>
              <a:t>wallpapering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and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painting</a:t>
            </a:r>
            <a:endParaRPr lang="nl-BE" sz="6000" dirty="0">
              <a:solidFill>
                <a:srgbClr val="7030A0"/>
              </a:solidFill>
            </a:endParaRPr>
          </a:p>
          <a:p>
            <a:r>
              <a:rPr lang="nl-BE" sz="6000" dirty="0">
                <a:solidFill>
                  <a:srgbClr val="7030A0"/>
                </a:solidFill>
              </a:rPr>
              <a:t>     </a:t>
            </a:r>
            <a:r>
              <a:rPr lang="nl-BE" sz="6000" dirty="0" err="1">
                <a:solidFill>
                  <a:srgbClr val="7030A0"/>
                </a:solidFill>
              </a:rPr>
              <a:t>can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be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done</a:t>
            </a:r>
            <a:r>
              <a:rPr lang="nl-BE" sz="60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C5A84BC3-5887-FDA1-DAFD-B1778D9B0FBC}"/>
              </a:ext>
            </a:extLst>
          </p:cNvPr>
          <p:cNvSpPr/>
          <p:nvPr/>
        </p:nvSpPr>
        <p:spPr>
          <a:xfrm>
            <a:off x="220133" y="1451340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1AADEF53-4BAF-A739-455E-4ACBA1417BBE}"/>
              </a:ext>
            </a:extLst>
          </p:cNvPr>
          <p:cNvSpPr/>
          <p:nvPr/>
        </p:nvSpPr>
        <p:spPr>
          <a:xfrm>
            <a:off x="220133" y="2387506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9F33E399-6E5A-D92C-4EE1-40B7BE116EA0}"/>
              </a:ext>
            </a:extLst>
          </p:cNvPr>
          <p:cNvSpPr/>
          <p:nvPr/>
        </p:nvSpPr>
        <p:spPr>
          <a:xfrm>
            <a:off x="175310" y="3289504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2BB7D165-35BB-D9B9-F6F2-A75841E715D4}"/>
              </a:ext>
            </a:extLst>
          </p:cNvPr>
          <p:cNvSpPr/>
          <p:nvPr/>
        </p:nvSpPr>
        <p:spPr>
          <a:xfrm>
            <a:off x="170969" y="5164344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2150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0AB6B63-527B-ECDA-9EE5-EDD6DF66EB1C}"/>
              </a:ext>
            </a:extLst>
          </p:cNvPr>
          <p:cNvSpPr txBox="1"/>
          <p:nvPr/>
        </p:nvSpPr>
        <p:spPr>
          <a:xfrm>
            <a:off x="287867" y="313267"/>
            <a:ext cx="1168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6000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FDDBEC4-A433-1115-0C42-15772DA26A08}"/>
              </a:ext>
            </a:extLst>
          </p:cNvPr>
          <p:cNvSpPr txBox="1"/>
          <p:nvPr/>
        </p:nvSpPr>
        <p:spPr>
          <a:xfrm>
            <a:off x="287867" y="245533"/>
            <a:ext cx="1168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b)</a:t>
            </a:r>
            <a:r>
              <a:rPr lang="nl-BE" sz="6000" dirty="0" err="1"/>
              <a:t>Aerated</a:t>
            </a:r>
            <a:r>
              <a:rPr lang="nl-BE" sz="6000" dirty="0"/>
              <a:t> concrete: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chemeClr val="accent4"/>
                </a:solidFill>
              </a:rPr>
              <a:t>Low </a:t>
            </a:r>
            <a:r>
              <a:rPr lang="nl-BE" sz="6000" dirty="0" err="1">
                <a:solidFill>
                  <a:schemeClr val="accent4"/>
                </a:solidFill>
              </a:rPr>
              <a:t>density</a:t>
            </a:r>
            <a:r>
              <a:rPr lang="nl-BE" sz="6000" dirty="0">
                <a:solidFill>
                  <a:schemeClr val="accent4"/>
                </a:solidFill>
              </a:rPr>
              <a:t> concrete.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chemeClr val="accent4"/>
                </a:solidFill>
              </a:rPr>
              <a:t>Strong </a:t>
            </a:r>
            <a:r>
              <a:rPr lang="nl-BE" sz="6000" dirty="0" err="1">
                <a:solidFill>
                  <a:schemeClr val="accent4"/>
                </a:solidFill>
              </a:rPr>
              <a:t>insulating</a:t>
            </a:r>
            <a:r>
              <a:rPr lang="nl-BE" sz="6000" dirty="0">
                <a:solidFill>
                  <a:schemeClr val="accent4"/>
                </a:solidFill>
              </a:rPr>
              <a:t> </a:t>
            </a:r>
            <a:r>
              <a:rPr lang="nl-BE" sz="6000" dirty="0" err="1">
                <a:solidFill>
                  <a:schemeClr val="accent4"/>
                </a:solidFill>
              </a:rPr>
              <a:t>capacity</a:t>
            </a:r>
            <a:r>
              <a:rPr lang="nl-BE" sz="6000" dirty="0">
                <a:solidFill>
                  <a:schemeClr val="accent4"/>
                </a:solidFill>
              </a:rPr>
              <a:t>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4"/>
                </a:solidFill>
              </a:rPr>
              <a:t> Fire </a:t>
            </a:r>
            <a:r>
              <a:rPr lang="nl-BE" sz="6000" dirty="0" err="1">
                <a:solidFill>
                  <a:schemeClr val="accent4"/>
                </a:solidFill>
              </a:rPr>
              <a:t>resistant</a:t>
            </a:r>
            <a:r>
              <a:rPr lang="nl-BE" sz="6000" dirty="0">
                <a:solidFill>
                  <a:schemeClr val="accent4"/>
                </a:solidFill>
              </a:rPr>
              <a:t>.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chemeClr val="accent4"/>
                </a:solidFill>
              </a:rPr>
              <a:t>Heat-</a:t>
            </a:r>
            <a:r>
              <a:rPr lang="nl-BE" sz="6000" dirty="0" err="1">
                <a:solidFill>
                  <a:schemeClr val="accent4"/>
                </a:solidFill>
              </a:rPr>
              <a:t>accumulating</a:t>
            </a:r>
            <a:r>
              <a:rPr lang="nl-BE" sz="6000" dirty="0">
                <a:solidFill>
                  <a:schemeClr val="accent4"/>
                </a:solidFill>
              </a:rPr>
              <a:t> </a:t>
            </a:r>
            <a:r>
              <a:rPr lang="nl-BE" sz="6000" dirty="0" err="1">
                <a:solidFill>
                  <a:schemeClr val="accent4"/>
                </a:solidFill>
              </a:rPr>
              <a:t>capacity</a:t>
            </a:r>
            <a:r>
              <a:rPr lang="nl-BE" sz="6000" dirty="0">
                <a:solidFill>
                  <a:schemeClr val="accent4"/>
                </a:solidFill>
              </a:rPr>
              <a:t>.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chemeClr val="accent4"/>
                </a:solidFill>
              </a:rPr>
              <a:t>Frost </a:t>
            </a:r>
            <a:r>
              <a:rPr lang="nl-BE" sz="6000" dirty="0" err="1">
                <a:solidFill>
                  <a:schemeClr val="accent4"/>
                </a:solidFill>
              </a:rPr>
              <a:t>resistant</a:t>
            </a:r>
            <a:r>
              <a:rPr lang="nl-BE" sz="6000" dirty="0">
                <a:solidFill>
                  <a:schemeClr val="accent4"/>
                </a:solidFill>
              </a:rPr>
              <a:t>.</a:t>
            </a:r>
            <a:endParaRPr lang="nl-BE" sz="6000" dirty="0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D492F43B-608C-2EC3-33FA-7C42BC83E16B}"/>
              </a:ext>
            </a:extLst>
          </p:cNvPr>
          <p:cNvSpPr/>
          <p:nvPr/>
        </p:nvSpPr>
        <p:spPr>
          <a:xfrm>
            <a:off x="381000" y="1514411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226B947B-E4B6-5FD9-BA84-8B634276F448}"/>
              </a:ext>
            </a:extLst>
          </p:cNvPr>
          <p:cNvSpPr/>
          <p:nvPr/>
        </p:nvSpPr>
        <p:spPr>
          <a:xfrm>
            <a:off x="381000" y="2311133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EC538247-A76E-72ED-BF85-F6A7C4FF3479}"/>
              </a:ext>
            </a:extLst>
          </p:cNvPr>
          <p:cNvSpPr/>
          <p:nvPr/>
        </p:nvSpPr>
        <p:spPr>
          <a:xfrm>
            <a:off x="394208" y="3171159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Pijl: rechts 7">
            <a:extLst>
              <a:ext uri="{FF2B5EF4-FFF2-40B4-BE49-F238E27FC236}">
                <a16:creationId xmlns:a16="http://schemas.microsoft.com/office/drawing/2014/main" id="{349BF5C3-85E7-4895-C3AF-7F1918426A07}"/>
              </a:ext>
            </a:extLst>
          </p:cNvPr>
          <p:cNvSpPr/>
          <p:nvPr/>
        </p:nvSpPr>
        <p:spPr>
          <a:xfrm>
            <a:off x="415883" y="4062836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Pijl: rechts 9">
            <a:extLst>
              <a:ext uri="{FF2B5EF4-FFF2-40B4-BE49-F238E27FC236}">
                <a16:creationId xmlns:a16="http://schemas.microsoft.com/office/drawing/2014/main" id="{5F1E4633-E0BE-7615-C06B-672906ED6675}"/>
              </a:ext>
            </a:extLst>
          </p:cNvPr>
          <p:cNvSpPr/>
          <p:nvPr/>
        </p:nvSpPr>
        <p:spPr>
          <a:xfrm>
            <a:off x="415883" y="4970340"/>
            <a:ext cx="978408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498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5FCD507-2C4B-A753-2D39-E4C9D6E72A52}"/>
              </a:ext>
            </a:extLst>
          </p:cNvPr>
          <p:cNvSpPr txBox="1"/>
          <p:nvPr/>
        </p:nvSpPr>
        <p:spPr>
          <a:xfrm>
            <a:off x="321733" y="338667"/>
            <a:ext cx="11607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 Process: </a:t>
            </a:r>
          </a:p>
          <a:p>
            <a:r>
              <a:rPr lang="nl-BE" sz="5400" dirty="0"/>
              <a:t>   	</a:t>
            </a:r>
            <a:r>
              <a:rPr lang="nl-BE" sz="5400" dirty="0">
                <a:solidFill>
                  <a:schemeClr val="accent4">
                    <a:lumMod val="50000"/>
                  </a:schemeClr>
                </a:solidFill>
              </a:rPr>
              <a:t>It is usually glued.</a:t>
            </a:r>
          </a:p>
          <a:p>
            <a:r>
              <a:rPr lang="nl-BE" sz="5400" dirty="0"/>
              <a:t>  	</a:t>
            </a:r>
            <a:r>
              <a:rPr lang="nl-BE" sz="5400" dirty="0">
                <a:solidFill>
                  <a:schemeClr val="accent4">
                    <a:lumMod val="50000"/>
                  </a:schemeClr>
                </a:solidFill>
              </a:rPr>
              <a:t>The surface must be clean.</a:t>
            </a:r>
          </a:p>
          <a:p>
            <a:r>
              <a:rPr lang="nl-BE" sz="5400" dirty="0"/>
              <a:t>   	</a:t>
            </a:r>
            <a:r>
              <a:rPr lang="nl-BE" sz="5400" dirty="0">
                <a:solidFill>
                  <a:schemeClr val="accent4">
                    <a:lumMod val="50000"/>
                  </a:schemeClr>
                </a:solidFill>
              </a:rPr>
              <a:t>If there is an uneven surface= 1st 	layer has to go off.</a:t>
            </a:r>
          </a:p>
          <a:p>
            <a:r>
              <a:rPr lang="nl-BE" sz="5400" dirty="0">
                <a:solidFill>
                  <a:schemeClr val="accent4">
                    <a:lumMod val="50000"/>
                  </a:schemeClr>
                </a:solidFill>
              </a:rPr>
              <a:t>   	The horizontal bricklaying with 	mortar. Further apply glue, place 	subsequent layers.</a:t>
            </a:r>
            <a:endParaRPr lang="nl-BE" sz="5400" dirty="0"/>
          </a:p>
        </p:txBody>
      </p:sp>
      <p:sp>
        <p:nvSpPr>
          <p:cNvPr id="3" name="Pijl: punthaak 2">
            <a:extLst>
              <a:ext uri="{FF2B5EF4-FFF2-40B4-BE49-F238E27FC236}">
                <a16:creationId xmlns:a16="http://schemas.microsoft.com/office/drawing/2014/main" id="{057A1BB9-C096-DB12-E047-9D75877BF96B}"/>
              </a:ext>
            </a:extLst>
          </p:cNvPr>
          <p:cNvSpPr/>
          <p:nvPr/>
        </p:nvSpPr>
        <p:spPr>
          <a:xfrm>
            <a:off x="256358" y="1425188"/>
            <a:ext cx="484632" cy="484632"/>
          </a:xfrm>
          <a:prstGeom prst="chevron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4888E764-E0BA-DC21-8880-7F8E1CC763D6}"/>
              </a:ext>
            </a:extLst>
          </p:cNvPr>
          <p:cNvSpPr/>
          <p:nvPr/>
        </p:nvSpPr>
        <p:spPr>
          <a:xfrm>
            <a:off x="256358" y="2339510"/>
            <a:ext cx="484632" cy="484632"/>
          </a:xfrm>
          <a:prstGeom prst="chevr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Pijl: punthaak 4">
            <a:extLst>
              <a:ext uri="{FF2B5EF4-FFF2-40B4-BE49-F238E27FC236}">
                <a16:creationId xmlns:a16="http://schemas.microsoft.com/office/drawing/2014/main" id="{0A46FD6C-37B2-631D-5185-16CC064F2773}"/>
              </a:ext>
            </a:extLst>
          </p:cNvPr>
          <p:cNvSpPr/>
          <p:nvPr/>
        </p:nvSpPr>
        <p:spPr>
          <a:xfrm>
            <a:off x="256358" y="3076516"/>
            <a:ext cx="484632" cy="484632"/>
          </a:xfrm>
          <a:prstGeom prst="chevr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" name="Pijl: punthaak 5">
            <a:extLst>
              <a:ext uri="{FF2B5EF4-FFF2-40B4-BE49-F238E27FC236}">
                <a16:creationId xmlns:a16="http://schemas.microsoft.com/office/drawing/2014/main" id="{9A432B31-3A1D-A852-0D56-D6757FAEF6F7}"/>
              </a:ext>
            </a:extLst>
          </p:cNvPr>
          <p:cNvSpPr/>
          <p:nvPr/>
        </p:nvSpPr>
        <p:spPr>
          <a:xfrm>
            <a:off x="256358" y="4705865"/>
            <a:ext cx="484632" cy="484632"/>
          </a:xfrm>
          <a:prstGeom prst="chevr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9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43130A2-CFF8-6CF5-548E-960BDA05ED7B}"/>
              </a:ext>
            </a:extLst>
          </p:cNvPr>
          <p:cNvSpPr txBox="1"/>
          <p:nvPr/>
        </p:nvSpPr>
        <p:spPr>
          <a:xfrm>
            <a:off x="262467" y="270933"/>
            <a:ext cx="1165013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Anchoring other walls is necessary.</a:t>
            </a:r>
          </a:p>
          <a:p>
            <a:r>
              <a:rPr lang="nl-BE" sz="6000" dirty="0"/>
              <a:t>  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Anchoring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with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galvanized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spring</a:t>
            </a:r>
          </a:p>
          <a:p>
            <a:r>
              <a:rPr lang="nl-BE" sz="6000">
                <a:solidFill>
                  <a:schemeClr val="accent4">
                    <a:lumMod val="50000"/>
                  </a:schemeClr>
                </a:solidFill>
              </a:rPr>
              <a:t>   anchor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nl-BE" sz="6000" dirty="0"/>
              <a:t>  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Securing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spring anchor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with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impact</a:t>
            </a:r>
          </a:p>
          <a:p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sleeve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or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wire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nail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nl-BE" sz="6000" dirty="0"/>
              <a:t>                                                          </a:t>
            </a:r>
          </a:p>
          <a:p>
            <a:r>
              <a:rPr lang="nl-BE" sz="6000" dirty="0"/>
              <a:t>                             </a:t>
            </a:r>
          </a:p>
          <a:p>
            <a:endParaRPr lang="nl-BE" sz="6000" dirty="0"/>
          </a:p>
        </p:txBody>
      </p:sp>
      <p:sp>
        <p:nvSpPr>
          <p:cNvPr id="3" name="Pijl: punthaak 2">
            <a:extLst>
              <a:ext uri="{FF2B5EF4-FFF2-40B4-BE49-F238E27FC236}">
                <a16:creationId xmlns:a16="http://schemas.microsoft.com/office/drawing/2014/main" id="{AA0B305F-A019-0AB1-4868-820563DC105A}"/>
              </a:ext>
            </a:extLst>
          </p:cNvPr>
          <p:cNvSpPr/>
          <p:nvPr/>
        </p:nvSpPr>
        <p:spPr>
          <a:xfrm>
            <a:off x="372533" y="536448"/>
            <a:ext cx="484632" cy="484632"/>
          </a:xfrm>
          <a:prstGeom prst="chevr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36CC3158-9855-F16D-33F2-D6734BE0B2C7}"/>
              </a:ext>
            </a:extLst>
          </p:cNvPr>
          <p:cNvSpPr/>
          <p:nvPr/>
        </p:nvSpPr>
        <p:spPr>
          <a:xfrm>
            <a:off x="372533" y="1373186"/>
            <a:ext cx="484632" cy="484632"/>
          </a:xfrm>
          <a:prstGeom prst="chevr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Pijl: punthaak 4">
            <a:extLst>
              <a:ext uri="{FF2B5EF4-FFF2-40B4-BE49-F238E27FC236}">
                <a16:creationId xmlns:a16="http://schemas.microsoft.com/office/drawing/2014/main" id="{18FFCC23-895F-AC4A-FC98-A3A8F346D286}"/>
              </a:ext>
            </a:extLst>
          </p:cNvPr>
          <p:cNvSpPr/>
          <p:nvPr/>
        </p:nvSpPr>
        <p:spPr>
          <a:xfrm>
            <a:off x="372533" y="3186684"/>
            <a:ext cx="484632" cy="484632"/>
          </a:xfrm>
          <a:prstGeom prst="chevr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1026" name="Picture 2" descr="Cellenbeton Kimblokken 140mm kopen? 625x250x140mm- Celbeton België">
            <a:extLst>
              <a:ext uri="{FF2B5EF4-FFF2-40B4-BE49-F238E27FC236}">
                <a16:creationId xmlns:a16="http://schemas.microsoft.com/office/drawing/2014/main" id="{93C8305B-D008-E4B2-DEEB-78BA43207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19" y="5000182"/>
            <a:ext cx="1799998" cy="179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llenbetonblokken 60x10x40cm online kopen - Brok Bouwmaterialen">
            <a:extLst>
              <a:ext uri="{FF2B5EF4-FFF2-40B4-BE49-F238E27FC236}">
                <a16:creationId xmlns:a16="http://schemas.microsoft.com/office/drawing/2014/main" id="{98706676-AB70-A242-AC50-F90216ABE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859" y="5178630"/>
            <a:ext cx="2270268" cy="136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Ytongblok 60x50x7 cm tand en groef | | GAMMA.be">
            <a:extLst>
              <a:ext uri="{FF2B5EF4-FFF2-40B4-BE49-F238E27FC236}">
                <a16:creationId xmlns:a16="http://schemas.microsoft.com/office/drawing/2014/main" id="{53BB4993-3D3E-F36A-6FA9-3E1984E6C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00" y="4458632"/>
            <a:ext cx="1799999" cy="179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529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8947796-9557-8702-32DE-E8A91D65CAFB}"/>
              </a:ext>
            </a:extLst>
          </p:cNvPr>
          <p:cNvSpPr txBox="1"/>
          <p:nvPr/>
        </p:nvSpPr>
        <p:spPr>
          <a:xfrm>
            <a:off x="289249" y="298580"/>
            <a:ext cx="1177523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/>
              <a:t>c) Concrete, </a:t>
            </a:r>
            <a:r>
              <a:rPr lang="nl-BE" sz="8000" dirty="0" err="1"/>
              <a:t>solid</a:t>
            </a:r>
            <a:r>
              <a:rPr lang="nl-BE" sz="8000" dirty="0"/>
              <a:t> </a:t>
            </a:r>
            <a:r>
              <a:rPr lang="nl-BE" sz="8000" dirty="0" err="1"/>
              <a:t>wall</a:t>
            </a:r>
            <a:r>
              <a:rPr lang="nl-BE" sz="8000" dirty="0"/>
              <a:t>: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Is </a:t>
            </a:r>
            <a:r>
              <a:rPr lang="nl-BE" sz="6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usually</a:t>
            </a:r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 </a:t>
            </a:r>
            <a:r>
              <a:rPr lang="nl-BE" sz="6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prefabricated</a:t>
            </a:r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wall</a:t>
            </a:r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In </a:t>
            </a:r>
            <a:r>
              <a:rPr lang="nl-BE" sz="6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reinforced</a:t>
            </a:r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concrete.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Walls are made with a 10cm </a:t>
            </a:r>
          </a:p>
          <a:p>
            <a:r>
              <a:rPr lang="nl-BE" sz="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thickness.</a:t>
            </a:r>
          </a:p>
          <a:p>
            <a:endParaRPr lang="nl-BE" sz="6000" dirty="0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F2BA8D0B-C6B4-6785-16D2-819A4516228D}"/>
              </a:ext>
            </a:extLst>
          </p:cNvPr>
          <p:cNvSpPr/>
          <p:nvPr/>
        </p:nvSpPr>
        <p:spPr>
          <a:xfrm>
            <a:off x="373224" y="1689121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29617962-1954-918A-4A9C-F65754EFDA98}"/>
              </a:ext>
            </a:extLst>
          </p:cNvPr>
          <p:cNvSpPr/>
          <p:nvPr/>
        </p:nvSpPr>
        <p:spPr>
          <a:xfrm>
            <a:off x="373224" y="2578900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580FB2FD-218D-C1AA-81B4-31186C3D29F9}"/>
              </a:ext>
            </a:extLst>
          </p:cNvPr>
          <p:cNvSpPr/>
          <p:nvPr/>
        </p:nvSpPr>
        <p:spPr>
          <a:xfrm>
            <a:off x="373224" y="351900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6331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B50B4B9-2435-CCB7-0C0B-BD177577A7C3}"/>
              </a:ext>
            </a:extLst>
          </p:cNvPr>
          <p:cNvSpPr txBox="1"/>
          <p:nvPr/>
        </p:nvSpPr>
        <p:spPr>
          <a:xfrm>
            <a:off x="224367" y="121360"/>
            <a:ext cx="1174326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nl-BE" sz="6000" dirty="0" err="1">
                <a:solidFill>
                  <a:schemeClr val="accent4">
                    <a:lumMod val="75000"/>
                  </a:schemeClr>
                </a:solidFill>
              </a:rPr>
              <a:t>Airtightness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of </a:t>
            </a:r>
            <a:r>
              <a:rPr lang="nl-BE" sz="6000" dirty="0" err="1">
                <a:solidFill>
                  <a:schemeClr val="accent4">
                    <a:lumMod val="75000"/>
                  </a:schemeClr>
                </a:solidFill>
              </a:rPr>
              <a:t>the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4">
                    <a:lumMod val="75000"/>
                  </a:schemeClr>
                </a:solidFill>
              </a:rPr>
              <a:t>walls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is </a:t>
            </a:r>
          </a:p>
          <a:p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    important.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Air </a:t>
            </a:r>
            <a:r>
              <a:rPr lang="nl-BE" sz="6000" dirty="0" err="1">
                <a:solidFill>
                  <a:schemeClr val="accent4">
                    <a:lumMod val="75000"/>
                  </a:schemeClr>
                </a:solidFill>
              </a:rPr>
              <a:t>leaks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4">
                    <a:lumMod val="75000"/>
                  </a:schemeClr>
                </a:solidFill>
              </a:rPr>
              <a:t>significantly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4">
                    <a:lumMod val="75000"/>
                  </a:schemeClr>
                </a:solidFill>
              </a:rPr>
              <a:t>reduce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    sound </a:t>
            </a:r>
            <a:r>
              <a:rPr lang="nl-BE" sz="6000" dirty="0" err="1">
                <a:solidFill>
                  <a:schemeClr val="accent4">
                    <a:lumMod val="75000"/>
                  </a:schemeClr>
                </a:solidFill>
              </a:rPr>
              <a:t>isolation</a:t>
            </a:r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                                             </a:t>
            </a:r>
          </a:p>
          <a:p>
            <a:endParaRPr lang="nl-BE" sz="60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nl-BE" sz="6000" dirty="0">
                <a:solidFill>
                  <a:schemeClr val="accent4">
                    <a:lumMod val="75000"/>
                  </a:schemeClr>
                </a:solidFill>
              </a:rPr>
              <a:t>@Megaton/Structo </a:t>
            </a:r>
            <a:r>
              <a:rPr lang="nl-BE" sz="6000">
                <a:solidFill>
                  <a:schemeClr val="accent4">
                    <a:lumMod val="75000"/>
                  </a:schemeClr>
                </a:solidFill>
              </a:rPr>
              <a:t>prefab Systems.  </a:t>
            </a:r>
            <a:endParaRPr lang="nl-BE" sz="6000" dirty="0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F51873AD-6364-55E1-02EB-80106CF6725A}"/>
              </a:ext>
            </a:extLst>
          </p:cNvPr>
          <p:cNvSpPr/>
          <p:nvPr/>
        </p:nvSpPr>
        <p:spPr>
          <a:xfrm>
            <a:off x="224366" y="41486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ED01D108-B9D6-C973-4BAF-5A5AE3B210E9}"/>
              </a:ext>
            </a:extLst>
          </p:cNvPr>
          <p:cNvSpPr/>
          <p:nvPr/>
        </p:nvSpPr>
        <p:spPr>
          <a:xfrm>
            <a:off x="224366" y="216746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8" name="Picture 4" descr="Prefab Systems | Dragende wanden">
            <a:extLst>
              <a:ext uri="{FF2B5EF4-FFF2-40B4-BE49-F238E27FC236}">
                <a16:creationId xmlns:a16="http://schemas.microsoft.com/office/drawing/2014/main" id="{CCA5CB6F-5127-E687-BF0B-1854AB86F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126" y="3786265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458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82DA052F-068E-C7EA-9CCD-DD973B7E0E86}"/>
              </a:ext>
            </a:extLst>
          </p:cNvPr>
          <p:cNvSpPr txBox="1"/>
          <p:nvPr/>
        </p:nvSpPr>
        <p:spPr>
          <a:xfrm>
            <a:off x="237067" y="211667"/>
            <a:ext cx="117856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d) Quick building </a:t>
            </a:r>
            <a:r>
              <a:rPr lang="nl-BE" sz="6000" dirty="0" err="1"/>
              <a:t>blocks</a:t>
            </a:r>
            <a:r>
              <a:rPr lang="nl-BE" sz="6000" dirty="0"/>
              <a:t>: 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Still the most used blocks.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They are perforated bricks of a 	larger size.</a:t>
            </a:r>
          </a:p>
          <a:p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    They are lighter and easy to use.</a:t>
            </a:r>
          </a:p>
          <a:p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    They are actually only suitable for 	non-visible masonry.</a:t>
            </a:r>
          </a:p>
          <a:p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endParaRPr lang="nl-BE" sz="6000" dirty="0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C7FD6558-64E4-D73F-470A-BCE03766A4E6}"/>
              </a:ext>
            </a:extLst>
          </p:cNvPr>
          <p:cNvSpPr/>
          <p:nvPr/>
        </p:nvSpPr>
        <p:spPr>
          <a:xfrm>
            <a:off x="143925" y="1498209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CA93E068-1972-1B61-4969-3D67A1E43DFF}"/>
              </a:ext>
            </a:extLst>
          </p:cNvPr>
          <p:cNvSpPr/>
          <p:nvPr/>
        </p:nvSpPr>
        <p:spPr>
          <a:xfrm>
            <a:off x="143925" y="2370007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C925739D-6297-70A3-6C69-E53192912FE9}"/>
              </a:ext>
            </a:extLst>
          </p:cNvPr>
          <p:cNvSpPr/>
          <p:nvPr/>
        </p:nvSpPr>
        <p:spPr>
          <a:xfrm>
            <a:off x="143925" y="4206459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720F8AA7-B91A-4DB2-B629-368C204FA91B}"/>
              </a:ext>
            </a:extLst>
          </p:cNvPr>
          <p:cNvSpPr/>
          <p:nvPr/>
        </p:nvSpPr>
        <p:spPr>
          <a:xfrm>
            <a:off x="143925" y="5117475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3608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76437BE-9C44-F033-CD88-3F97FC4011B3}"/>
              </a:ext>
            </a:extLst>
          </p:cNvPr>
          <p:cNvSpPr txBox="1"/>
          <p:nvPr/>
        </p:nvSpPr>
        <p:spPr>
          <a:xfrm>
            <a:off x="321733" y="296333"/>
            <a:ext cx="1164166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Exceptions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: garages.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Joints are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added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immediatly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The most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commonly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used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quick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build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block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for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interior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walls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is:</a:t>
            </a:r>
          </a:p>
          <a:p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                  290x140x90mm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But they also use 290x 140x 	140mm</a:t>
            </a:r>
            <a:endParaRPr lang="nl-BE" sz="6000" dirty="0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8B59263E-0E2E-82ED-9F43-970587C6C703}"/>
              </a:ext>
            </a:extLst>
          </p:cNvPr>
          <p:cNvSpPr/>
          <p:nvPr/>
        </p:nvSpPr>
        <p:spPr>
          <a:xfrm>
            <a:off x="228600" y="605144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1992B660-5A9F-5C50-401C-CA19123A5D4A}"/>
              </a:ext>
            </a:extLst>
          </p:cNvPr>
          <p:cNvSpPr/>
          <p:nvPr/>
        </p:nvSpPr>
        <p:spPr>
          <a:xfrm>
            <a:off x="228600" y="1526251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2095E51E-0FA6-873B-9199-82483E741915}"/>
              </a:ext>
            </a:extLst>
          </p:cNvPr>
          <p:cNvSpPr/>
          <p:nvPr/>
        </p:nvSpPr>
        <p:spPr>
          <a:xfrm>
            <a:off x="240572" y="2453272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CFC1C1F3-0048-7865-9B5A-8A697FC89C94}"/>
              </a:ext>
            </a:extLst>
          </p:cNvPr>
          <p:cNvSpPr/>
          <p:nvPr/>
        </p:nvSpPr>
        <p:spPr>
          <a:xfrm>
            <a:off x="228600" y="5244005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7128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FE0AEF2-BB47-40DB-2769-5AF8383CF2EF}"/>
              </a:ext>
            </a:extLst>
          </p:cNvPr>
          <p:cNvSpPr txBox="1"/>
          <p:nvPr/>
        </p:nvSpPr>
        <p:spPr>
          <a:xfrm>
            <a:off x="262467" y="296333"/>
            <a:ext cx="1179406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Anchor these in the inner </a:t>
            </a:r>
          </a:p>
          <a:p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walls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of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the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cavity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wall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The interior walls are connected </a:t>
            </a:r>
          </a:p>
          <a:p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with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each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BE" sz="6000" dirty="0" err="1">
                <a:solidFill>
                  <a:schemeClr val="accent2">
                    <a:lumMod val="50000"/>
                  </a:schemeClr>
                </a:solidFill>
              </a:rPr>
              <a:t>other</a:t>
            </a:r>
            <a:r>
              <a:rPr lang="nl-BE" sz="6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nl-BE" sz="6000" dirty="0"/>
              <a:t>     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Quick building </a:t>
            </a:r>
            <a:r>
              <a:rPr lang="nl-BE" sz="6000" dirty="0" err="1">
                <a:solidFill>
                  <a:schemeClr val="accent4">
                    <a:lumMod val="50000"/>
                  </a:schemeClr>
                </a:solidFill>
              </a:rPr>
              <a:t>blocks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290x90x140</a:t>
            </a:r>
          </a:p>
          <a:p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                                             L  x BR x H</a:t>
            </a:r>
          </a:p>
          <a:p>
            <a:endParaRPr lang="nl-BE" sz="6000" dirty="0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BCB43653-6478-56DE-09A7-10075150EAB2}"/>
              </a:ext>
            </a:extLst>
          </p:cNvPr>
          <p:cNvSpPr/>
          <p:nvPr/>
        </p:nvSpPr>
        <p:spPr>
          <a:xfrm>
            <a:off x="135467" y="564219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42D9C03C-4389-69E3-BE9B-C0EF524A143B}"/>
              </a:ext>
            </a:extLst>
          </p:cNvPr>
          <p:cNvSpPr/>
          <p:nvPr/>
        </p:nvSpPr>
        <p:spPr>
          <a:xfrm>
            <a:off x="135467" y="2354122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BF3D0F8C-CACA-9D15-1CFD-A37FFB0A7756}"/>
              </a:ext>
            </a:extLst>
          </p:cNvPr>
          <p:cNvSpPr/>
          <p:nvPr/>
        </p:nvSpPr>
        <p:spPr>
          <a:xfrm>
            <a:off x="135467" y="4118416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Picture 2" descr="Nova snelbouwsteen 29x9x14 cm 1">
            <a:extLst>
              <a:ext uri="{FF2B5EF4-FFF2-40B4-BE49-F238E27FC236}">
                <a16:creationId xmlns:a16="http://schemas.microsoft.com/office/drawing/2014/main" id="{7CDE35AB-A99D-E4C7-06A9-A6E898977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277" y="4979086"/>
            <a:ext cx="2232791" cy="167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86A72B0-AAAC-A89B-B0C4-3A1D1D7D9301}"/>
              </a:ext>
            </a:extLst>
          </p:cNvPr>
          <p:cNvSpPr txBox="1"/>
          <p:nvPr/>
        </p:nvSpPr>
        <p:spPr>
          <a:xfrm>
            <a:off x="250371" y="326571"/>
            <a:ext cx="116912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 </a:t>
            </a:r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Quick building blocks </a:t>
            </a:r>
          </a:p>
          <a:p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          290 x 140 x 140</a:t>
            </a:r>
          </a:p>
          <a:p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            L    X  BR  x   H       </a:t>
            </a:r>
          </a:p>
          <a:p>
            <a:r>
              <a:rPr lang="nl-BE" sz="6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nl-BE" sz="6000" dirty="0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25D97D36-02A5-28BC-6114-EA5722BCB2BB}"/>
              </a:ext>
            </a:extLst>
          </p:cNvPr>
          <p:cNvSpPr/>
          <p:nvPr/>
        </p:nvSpPr>
        <p:spPr>
          <a:xfrm>
            <a:off x="466531" y="522388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050" name="Picture 2" descr="Nova snelbouwsteen 29x14x14 cm 1">
            <a:extLst>
              <a:ext uri="{FF2B5EF4-FFF2-40B4-BE49-F238E27FC236}">
                <a16:creationId xmlns:a16="http://schemas.microsoft.com/office/drawing/2014/main" id="{4CE9691D-EBE2-51FE-D945-A87B7B29E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1862138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va snelbouwsteen 29x14x14 cm 1">
            <a:extLst>
              <a:ext uri="{FF2B5EF4-FFF2-40B4-BE49-F238E27FC236}">
                <a16:creationId xmlns:a16="http://schemas.microsoft.com/office/drawing/2014/main" id="{F0783099-AD0E-8174-9D85-5A432CA7E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352" y="3084448"/>
            <a:ext cx="4171950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50264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662</Words>
  <Application>Microsoft Office PowerPoint</Application>
  <PresentationFormat>Breedbeeld</PresentationFormat>
  <Paragraphs>111</Paragraphs>
  <Slides>22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Kantoorthema</vt:lpstr>
      <vt:lpstr>Document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   Non load-bearing              interior                         walls:                   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patrick van der massen</dc:creator>
  <cp:lastModifiedBy>Hugo Vernaeve</cp:lastModifiedBy>
  <cp:revision>18</cp:revision>
  <dcterms:created xsi:type="dcterms:W3CDTF">2023-04-07T07:27:35Z</dcterms:created>
  <dcterms:modified xsi:type="dcterms:W3CDTF">2024-07-23T19:20:31Z</dcterms:modified>
</cp:coreProperties>
</file>