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412AF2-3AB1-4958-A913-3976C892F671}" v="1" dt="2024-07-26T10:47:21.1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44" autoAdjust="0"/>
    <p:restoredTop sz="94660"/>
  </p:normalViewPr>
  <p:slideViewPr>
    <p:cSldViewPr snapToGrid="0">
      <p:cViewPr varScale="1">
        <p:scale>
          <a:sx n="71" d="100"/>
          <a:sy n="71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a Vernaeve" userId="83a4e512-ffff-410c-a850-d7b728d3b9ad" providerId="ADAL" clId="{6F412AF2-3AB1-4958-A913-3976C892F671}"/>
    <pc:docChg chg="modSld">
      <pc:chgData name="Lena Vernaeve" userId="83a4e512-ffff-410c-a850-d7b728d3b9ad" providerId="ADAL" clId="{6F412AF2-3AB1-4958-A913-3976C892F671}" dt="2024-07-26T10:51:09.958" v="124" actId="14100"/>
      <pc:docMkLst>
        <pc:docMk/>
      </pc:docMkLst>
      <pc:sldChg chg="modSp mod">
        <pc:chgData name="Lena Vernaeve" userId="83a4e512-ffff-410c-a850-d7b728d3b9ad" providerId="ADAL" clId="{6F412AF2-3AB1-4958-A913-3976C892F671}" dt="2024-07-26T10:51:09.958" v="124" actId="14100"/>
        <pc:sldMkLst>
          <pc:docMk/>
          <pc:sldMk cId="2114223550" sldId="256"/>
        </pc:sldMkLst>
        <pc:graphicFrameChg chg="mod modGraphic">
          <ac:chgData name="Lena Vernaeve" userId="83a4e512-ffff-410c-a850-d7b728d3b9ad" providerId="ADAL" clId="{6F412AF2-3AB1-4958-A913-3976C892F671}" dt="2024-07-26T10:51:09.958" v="124" actId="14100"/>
          <ac:graphicFrameMkLst>
            <pc:docMk/>
            <pc:sldMk cId="2114223550" sldId="256"/>
            <ac:graphicFrameMk id="4" creationId="{0FCD2CB6-E3F4-4AA9-E699-064BB173CA08}"/>
          </ac:graphicFrameMkLst>
        </pc:graphicFrameChg>
        <pc:picChg chg="mod">
          <ac:chgData name="Lena Vernaeve" userId="83a4e512-ffff-410c-a850-d7b728d3b9ad" providerId="ADAL" clId="{6F412AF2-3AB1-4958-A913-3976C892F671}" dt="2024-07-26T10:49:00.008" v="79" actId="14100"/>
          <ac:picMkLst>
            <pc:docMk/>
            <pc:sldMk cId="2114223550" sldId="256"/>
            <ac:picMk id="12" creationId="{DAC4F3AF-A681-CDD7-B419-0357CC57DDC9}"/>
          </ac:picMkLst>
        </pc:picChg>
      </pc:sldChg>
      <pc:sldChg chg="delSp">
        <pc:chgData name="Lena Vernaeve" userId="83a4e512-ffff-410c-a850-d7b728d3b9ad" providerId="ADAL" clId="{6F412AF2-3AB1-4958-A913-3976C892F671}" dt="2024-07-26T10:47:21.137" v="0" actId="478"/>
        <pc:sldMkLst>
          <pc:docMk/>
          <pc:sldMk cId="2264890596" sldId="257"/>
        </pc:sldMkLst>
        <pc:picChg chg="del">
          <ac:chgData name="Lena Vernaeve" userId="83a4e512-ffff-410c-a850-d7b728d3b9ad" providerId="ADAL" clId="{6F412AF2-3AB1-4958-A913-3976C892F671}" dt="2024-07-26T10:47:21.137" v="0" actId="478"/>
          <ac:picMkLst>
            <pc:docMk/>
            <pc:sldMk cId="2264890596" sldId="257"/>
            <ac:picMk id="1026" creationId="{4C484EB9-717A-3E98-F896-5357D834007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B52D3-B87A-7020-6617-3121328D1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E477BF3-6967-6F00-1416-84318D6DE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4D4690-3889-2E67-913B-39A6E5633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B11DB3-6FE1-D97F-31E0-6018813F3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DB986E-43AC-D035-0C52-43E19DB76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96671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3CFA0-FFD7-85B7-C59F-FF4F7678B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60A7CF-B880-4DCF-2B8D-70FC2F60E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5D7BBF-AB8A-D40B-3FBA-19A100F55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64D937-C611-140B-EF24-C5A0BAA0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6A1F72-4A23-2C64-D6BA-1E58B3E9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B09A1-A900-AC72-2AFA-339D901BB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3D2BE9-EDF0-A4EE-8647-B8C019D56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EB9CBB-04ED-1B86-FF5E-4320EEFE5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6CF30F-6B89-618C-7073-A979CDE46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231B5C-CC42-9A4E-E5B8-68159B99A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120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1C8BC-17B5-12ED-A72F-5363571F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994500-D173-C69D-F881-17D0EFB12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742A50A-8467-FCD4-BBB6-84A3E7124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C1F12DE-1423-4A78-E150-22906215C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48EA36C-1131-DBA1-D889-52EC5ACDC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E1C62A7-990F-176F-955C-3E619A3FE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765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9609A8-87DE-E508-0D4C-EE55BC08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4BF9DBA-E9AD-070A-EEF2-4BB127D72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79E4BD9-3C9A-1D98-7193-8E10C8DE2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7F5512B-A2D6-0668-948B-CD859CEBD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85A5505-C078-9F8E-9671-EDE80FA9C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458899D-0FA6-DAAC-5F10-825E4F52A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9015250-A73C-A148-4AF8-C64ED4D9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80C1A22-0A92-ED3F-04C3-F397FEB9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95166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0FBB97-D8BF-68A2-23D3-F7DC2A9B0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188A9D8-B354-3D89-00AF-8988AFFC7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5D6D79A-E422-38C7-B47F-CFBEBFB8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3AE8663-59B6-87C9-5DDA-E142F96C2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936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564935D-C1A3-BB70-5DCB-C6E185D7D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B79D074-9FA7-1FD2-2FFD-01940EB7D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CCCE92-949F-C32E-7692-5076E261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890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2F50C-2901-825A-A05D-ED65A9255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24B5AC-CBBC-4919-0079-8BB7179C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9EF7842-77CB-AE95-CB03-52B01F1BA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FE91754-485B-4588-91BC-36792F659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AF10D0-009B-3617-8926-53699551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A3E0EE9-4C2C-7E4E-42C6-73A553C25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217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D232A7-058F-8B2D-90F2-D901964CE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3D2A035-353B-AC98-329F-BAFC0E19A0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F8FDBB6-BD28-07B0-A131-3060CDEAC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65D3388-7D79-4899-05D2-682B71C88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66C8A4F-1CB8-3BE3-1602-960190F48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B28339F-30C1-423E-406B-DC6D1698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63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072DF-7988-3067-DB28-F77A292D0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C182820-619E-5BB3-DDAD-17F97B45C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761DEF-F1AD-4986-994A-593392A89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09A347-D778-2FB4-4EDD-C95AADC8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4F9CD5D-4AD6-C2EC-07F3-F6435F840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5920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A934B3F-0B91-EA80-FBAC-C53C967A4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5874B58-34C2-DD1B-27B5-D71A67CAE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9C14CF-35FE-10C0-3065-6C0289B3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C28984-6CF9-5BC5-D6BC-5DEC7AF94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FEF8EF-8B51-4684-B0C8-522148B56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907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D8D81C9-F8AC-29DC-624A-ECA59B4A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3588EC0-54D1-F6CE-8B1E-CB7643FB5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D60C7CF-7B25-2937-412F-9BD4A4C76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FCD29-317E-409E-A21E-66CC887A8CAE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33818F-EC19-1BF5-C8EA-8268F39685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F3E423-5822-650A-6D49-59E1B0B41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4C6BA-DC14-4DFA-BF97-E769EAA423B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942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72DC3EE-C469-49E0-A83D-CA3BE525C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9547224" cy="6858000"/>
          </a:xfrm>
          <a:custGeom>
            <a:avLst/>
            <a:gdLst>
              <a:gd name="connsiteX0" fmla="*/ 7924201 w 9547224"/>
              <a:gd name="connsiteY0" fmla="*/ 0 h 6858000"/>
              <a:gd name="connsiteX1" fmla="*/ 6830968 w 9547224"/>
              <a:gd name="connsiteY1" fmla="*/ 0 h 6858000"/>
              <a:gd name="connsiteX2" fmla="*/ 6514769 w 9547224"/>
              <a:gd name="connsiteY2" fmla="*/ 0 h 6858000"/>
              <a:gd name="connsiteX3" fmla="*/ 6050802 w 9547224"/>
              <a:gd name="connsiteY3" fmla="*/ 0 h 6858000"/>
              <a:gd name="connsiteX4" fmla="*/ 4341273 w 9547224"/>
              <a:gd name="connsiteY4" fmla="*/ 0 h 6858000"/>
              <a:gd name="connsiteX5" fmla="*/ 0 w 9547224"/>
              <a:gd name="connsiteY5" fmla="*/ 0 h 6858000"/>
              <a:gd name="connsiteX6" fmla="*/ 0 w 9547224"/>
              <a:gd name="connsiteY6" fmla="*/ 6858000 h 6858000"/>
              <a:gd name="connsiteX7" fmla="*/ 4341273 w 9547224"/>
              <a:gd name="connsiteY7" fmla="*/ 6858000 h 6858000"/>
              <a:gd name="connsiteX8" fmla="*/ 6050802 w 9547224"/>
              <a:gd name="connsiteY8" fmla="*/ 6858000 h 6858000"/>
              <a:gd name="connsiteX9" fmla="*/ 6514769 w 9547224"/>
              <a:gd name="connsiteY9" fmla="*/ 6858000 h 6858000"/>
              <a:gd name="connsiteX10" fmla="*/ 6830968 w 9547224"/>
              <a:gd name="connsiteY10" fmla="*/ 6858000 h 6858000"/>
              <a:gd name="connsiteX11" fmla="*/ 7044470 w 9547224"/>
              <a:gd name="connsiteY11" fmla="*/ 6858000 h 6858000"/>
              <a:gd name="connsiteX12" fmla="*/ 7156226 w 9547224"/>
              <a:gd name="connsiteY12" fmla="*/ 6780599 h 6858000"/>
              <a:gd name="connsiteX13" fmla="*/ 7672874 w 9547224"/>
              <a:gd name="connsiteY13" fmla="*/ 6374814 h 6858000"/>
              <a:gd name="connsiteX14" fmla="*/ 9547224 w 9547224"/>
              <a:gd name="connsiteY14" fmla="*/ 3621656 h 6858000"/>
              <a:gd name="connsiteX15" fmla="*/ 7946325 w 9547224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47224" h="6858000">
                <a:moveTo>
                  <a:pt x="7924201" y="0"/>
                </a:moveTo>
                <a:lnTo>
                  <a:pt x="6830968" y="0"/>
                </a:lnTo>
                <a:lnTo>
                  <a:pt x="6514769" y="0"/>
                </a:lnTo>
                <a:lnTo>
                  <a:pt x="6050802" y="0"/>
                </a:lnTo>
                <a:lnTo>
                  <a:pt x="4341273" y="0"/>
                </a:lnTo>
                <a:lnTo>
                  <a:pt x="0" y="0"/>
                </a:lnTo>
                <a:lnTo>
                  <a:pt x="0" y="6858000"/>
                </a:lnTo>
                <a:lnTo>
                  <a:pt x="4341273" y="6858000"/>
                </a:lnTo>
                <a:lnTo>
                  <a:pt x="6050802" y="6858000"/>
                </a:lnTo>
                <a:lnTo>
                  <a:pt x="6514769" y="6858000"/>
                </a:lnTo>
                <a:lnTo>
                  <a:pt x="6830968" y="6858000"/>
                </a:lnTo>
                <a:lnTo>
                  <a:pt x="7044470" y="6858000"/>
                </a:lnTo>
                <a:lnTo>
                  <a:pt x="7156226" y="6780599"/>
                </a:lnTo>
                <a:cubicBezTo>
                  <a:pt x="7330044" y="6653108"/>
                  <a:pt x="7500671" y="6515397"/>
                  <a:pt x="7672874" y="6374814"/>
                </a:cubicBezTo>
                <a:cubicBezTo>
                  <a:pt x="8618499" y="5602839"/>
                  <a:pt x="9547224" y="4969131"/>
                  <a:pt x="9547224" y="3621656"/>
                </a:cubicBezTo>
                <a:cubicBezTo>
                  <a:pt x="9547224" y="2093192"/>
                  <a:pt x="8973488" y="754641"/>
                  <a:pt x="7946325" y="14997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0FCD2CB6-E3F4-4AA9-E699-064BB173C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324235"/>
              </p:ext>
            </p:extLst>
          </p:nvPr>
        </p:nvGraphicFramePr>
        <p:xfrm>
          <a:off x="670111" y="1697902"/>
          <a:ext cx="11243983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9767">
                  <a:extLst>
                    <a:ext uri="{9D8B030D-6E8A-4147-A177-3AD203B41FA5}">
                      <a16:colId xmlns:a16="http://schemas.microsoft.com/office/drawing/2014/main" val="3233369969"/>
                    </a:ext>
                  </a:extLst>
                </a:gridCol>
                <a:gridCol w="7544216">
                  <a:extLst>
                    <a:ext uri="{9D8B030D-6E8A-4147-A177-3AD203B41FA5}">
                      <a16:colId xmlns:a16="http://schemas.microsoft.com/office/drawing/2014/main" val="3668961056"/>
                    </a:ext>
                  </a:extLst>
                </a:gridCol>
              </a:tblGrid>
              <a:tr h="661743">
                <a:tc>
                  <a:txBody>
                    <a:bodyPr/>
                    <a:lstStyle/>
                    <a:p>
                      <a:r>
                        <a:rPr lang="nl-BE" sz="4000" dirty="0">
                          <a:solidFill>
                            <a:schemeClr val="tx1"/>
                          </a:solidFill>
                        </a:rPr>
                        <a:t>Field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dirty="0">
                          <a:solidFill>
                            <a:schemeClr val="tx1"/>
                          </a:solidFill>
                        </a:rPr>
                        <a:t>Central </a:t>
                      </a:r>
                      <a:r>
                        <a:rPr lang="nl-BE" sz="4000" dirty="0" err="1">
                          <a:solidFill>
                            <a:schemeClr val="tx1"/>
                          </a:solidFill>
                        </a:rPr>
                        <a:t>Heating</a:t>
                      </a:r>
                      <a:endParaRPr lang="nl-BE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592484"/>
                  </a:ext>
                </a:extLst>
              </a:tr>
              <a:tr h="670934"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Chapter</a:t>
                      </a:r>
                      <a:endParaRPr lang="nl-BE" sz="4000" b="1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3200" b="1" dirty="0" err="1"/>
                        <a:t>Regulations</a:t>
                      </a:r>
                      <a:r>
                        <a:rPr lang="nl-BE" sz="3200" b="1" dirty="0"/>
                        <a:t> </a:t>
                      </a:r>
                      <a:r>
                        <a:rPr lang="nl-BE" sz="3200" b="1" dirty="0" err="1"/>
                        <a:t>concerning</a:t>
                      </a:r>
                      <a:r>
                        <a:rPr lang="nl-BE" sz="3200" b="1" dirty="0"/>
                        <a:t> </a:t>
                      </a:r>
                      <a:r>
                        <a:rPr lang="nl-BE" sz="3200" b="1" dirty="0" err="1"/>
                        <a:t>the</a:t>
                      </a:r>
                      <a:r>
                        <a:rPr lang="nl-BE" sz="3200" b="1" dirty="0"/>
                        <a:t> </a:t>
                      </a:r>
                      <a:r>
                        <a:rPr lang="nl-BE" sz="3200" b="1" dirty="0" err="1"/>
                        <a:t>annual</a:t>
                      </a:r>
                      <a:r>
                        <a:rPr lang="nl-BE" sz="3200" b="1" dirty="0"/>
                        <a:t> maintenance of </a:t>
                      </a:r>
                      <a:r>
                        <a:rPr lang="nl-BE" sz="3200" b="1" dirty="0" err="1"/>
                        <a:t>installations</a:t>
                      </a:r>
                      <a:endParaRPr lang="nl-BE" sz="3200" b="1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728642"/>
                  </a:ext>
                </a:extLst>
              </a:tr>
              <a:tr h="670934"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Subtitle</a:t>
                      </a:r>
                      <a:endParaRPr lang="nl-BE" sz="40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Belgian</a:t>
                      </a:r>
                      <a:r>
                        <a:rPr lang="nl-BE" sz="4000" b="1" dirty="0"/>
                        <a:t> </a:t>
                      </a:r>
                      <a:r>
                        <a:rPr lang="nl-BE" sz="4000" b="1" dirty="0" err="1"/>
                        <a:t>association</a:t>
                      </a:r>
                      <a:r>
                        <a:rPr lang="nl-BE" sz="4000" b="1" dirty="0"/>
                        <a:t> </a:t>
                      </a:r>
                      <a:r>
                        <a:rPr lang="nl-BE" sz="4000" b="1" dirty="0" err="1"/>
                        <a:t>for</a:t>
                      </a:r>
                      <a:r>
                        <a:rPr lang="nl-BE" sz="4000" b="1" dirty="0"/>
                        <a:t> Gas (KVBG)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899629"/>
                  </a:ext>
                </a:extLst>
              </a:tr>
            </a:tbl>
          </a:graphicData>
        </a:graphic>
      </p:graphicFrame>
      <p:pic>
        <p:nvPicPr>
          <p:cNvPr id="10" name="Afbeelding 9" descr="Afbeelding met tekst, Lettertype, Elektrisch blauw, schermopname&#10;&#10;Automatisch gegenereerde beschrijving">
            <a:extLst>
              <a:ext uri="{FF2B5EF4-FFF2-40B4-BE49-F238E27FC236}">
                <a16:creationId xmlns:a16="http://schemas.microsoft.com/office/drawing/2014/main" id="{84A014A7-0DBF-4B71-C8C3-1699D408D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8" y="5013846"/>
            <a:ext cx="5911126" cy="1688464"/>
          </a:xfrm>
          <a:prstGeom prst="rect">
            <a:avLst/>
          </a:prstGeom>
        </p:spPr>
      </p:pic>
      <p:pic>
        <p:nvPicPr>
          <p:cNvPr id="12" name="Afbeelding 11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DAC4F3AF-A681-CDD7-B419-0357CC57D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7" y="681496"/>
            <a:ext cx="4618505" cy="101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23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72DC3EE-C469-49E0-A83D-CA3BE525C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9547224" cy="6858000"/>
          </a:xfrm>
          <a:custGeom>
            <a:avLst/>
            <a:gdLst>
              <a:gd name="connsiteX0" fmla="*/ 7924201 w 9547224"/>
              <a:gd name="connsiteY0" fmla="*/ 0 h 6858000"/>
              <a:gd name="connsiteX1" fmla="*/ 6830968 w 9547224"/>
              <a:gd name="connsiteY1" fmla="*/ 0 h 6858000"/>
              <a:gd name="connsiteX2" fmla="*/ 6514769 w 9547224"/>
              <a:gd name="connsiteY2" fmla="*/ 0 h 6858000"/>
              <a:gd name="connsiteX3" fmla="*/ 6050802 w 9547224"/>
              <a:gd name="connsiteY3" fmla="*/ 0 h 6858000"/>
              <a:gd name="connsiteX4" fmla="*/ 4341273 w 9547224"/>
              <a:gd name="connsiteY4" fmla="*/ 0 h 6858000"/>
              <a:gd name="connsiteX5" fmla="*/ 0 w 9547224"/>
              <a:gd name="connsiteY5" fmla="*/ 0 h 6858000"/>
              <a:gd name="connsiteX6" fmla="*/ 0 w 9547224"/>
              <a:gd name="connsiteY6" fmla="*/ 6858000 h 6858000"/>
              <a:gd name="connsiteX7" fmla="*/ 4341273 w 9547224"/>
              <a:gd name="connsiteY7" fmla="*/ 6858000 h 6858000"/>
              <a:gd name="connsiteX8" fmla="*/ 6050802 w 9547224"/>
              <a:gd name="connsiteY8" fmla="*/ 6858000 h 6858000"/>
              <a:gd name="connsiteX9" fmla="*/ 6514769 w 9547224"/>
              <a:gd name="connsiteY9" fmla="*/ 6858000 h 6858000"/>
              <a:gd name="connsiteX10" fmla="*/ 6830968 w 9547224"/>
              <a:gd name="connsiteY10" fmla="*/ 6858000 h 6858000"/>
              <a:gd name="connsiteX11" fmla="*/ 7044470 w 9547224"/>
              <a:gd name="connsiteY11" fmla="*/ 6858000 h 6858000"/>
              <a:gd name="connsiteX12" fmla="*/ 7156226 w 9547224"/>
              <a:gd name="connsiteY12" fmla="*/ 6780599 h 6858000"/>
              <a:gd name="connsiteX13" fmla="*/ 7672874 w 9547224"/>
              <a:gd name="connsiteY13" fmla="*/ 6374814 h 6858000"/>
              <a:gd name="connsiteX14" fmla="*/ 9547224 w 9547224"/>
              <a:gd name="connsiteY14" fmla="*/ 3621656 h 6858000"/>
              <a:gd name="connsiteX15" fmla="*/ 7946325 w 9547224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47224" h="6858000">
                <a:moveTo>
                  <a:pt x="7924201" y="0"/>
                </a:moveTo>
                <a:lnTo>
                  <a:pt x="6830968" y="0"/>
                </a:lnTo>
                <a:lnTo>
                  <a:pt x="6514769" y="0"/>
                </a:lnTo>
                <a:lnTo>
                  <a:pt x="6050802" y="0"/>
                </a:lnTo>
                <a:lnTo>
                  <a:pt x="4341273" y="0"/>
                </a:lnTo>
                <a:lnTo>
                  <a:pt x="0" y="0"/>
                </a:lnTo>
                <a:lnTo>
                  <a:pt x="0" y="6858000"/>
                </a:lnTo>
                <a:lnTo>
                  <a:pt x="4341273" y="6858000"/>
                </a:lnTo>
                <a:lnTo>
                  <a:pt x="6050802" y="6858000"/>
                </a:lnTo>
                <a:lnTo>
                  <a:pt x="6514769" y="6858000"/>
                </a:lnTo>
                <a:lnTo>
                  <a:pt x="6830968" y="6858000"/>
                </a:lnTo>
                <a:lnTo>
                  <a:pt x="7044470" y="6858000"/>
                </a:lnTo>
                <a:lnTo>
                  <a:pt x="7156226" y="6780599"/>
                </a:lnTo>
                <a:cubicBezTo>
                  <a:pt x="7330044" y="6653108"/>
                  <a:pt x="7500671" y="6515397"/>
                  <a:pt x="7672874" y="6374814"/>
                </a:cubicBezTo>
                <a:cubicBezTo>
                  <a:pt x="8618499" y="5602839"/>
                  <a:pt x="9547224" y="4969131"/>
                  <a:pt x="9547224" y="3621656"/>
                </a:cubicBezTo>
                <a:cubicBezTo>
                  <a:pt x="9547224" y="2093192"/>
                  <a:pt x="8973488" y="754641"/>
                  <a:pt x="7946325" y="14997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364B51C-EEC1-9EA7-48DA-9337907519FF}"/>
              </a:ext>
            </a:extLst>
          </p:cNvPr>
          <p:cNvSpPr txBox="1"/>
          <p:nvPr/>
        </p:nvSpPr>
        <p:spPr>
          <a:xfrm>
            <a:off x="534572" y="464234"/>
            <a:ext cx="8848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/>
              <a:t>The KVBG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5C215C5-0398-5D04-567D-4CEEE3A1381F}"/>
              </a:ext>
            </a:extLst>
          </p:cNvPr>
          <p:cNvSpPr txBox="1"/>
          <p:nvPr/>
        </p:nvSpPr>
        <p:spPr>
          <a:xfrm>
            <a:off x="689317" y="1519311"/>
            <a:ext cx="1055076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- KVBG was found in 1877 </a:t>
            </a:r>
            <a:r>
              <a:rPr lang="nl-BE" sz="2400" dirty="0" err="1"/>
              <a:t>to</a:t>
            </a:r>
            <a:r>
              <a:rPr lang="nl-BE" sz="2400" dirty="0"/>
              <a:t> </a:t>
            </a:r>
            <a:r>
              <a:rPr lang="nl-BE" sz="2400" dirty="0" err="1"/>
              <a:t>solve</a:t>
            </a:r>
            <a:r>
              <a:rPr lang="nl-BE" sz="2400" dirty="0"/>
              <a:t> common </a:t>
            </a:r>
            <a:r>
              <a:rPr lang="nl-BE" sz="2400" dirty="0" err="1"/>
              <a:t>technical</a:t>
            </a:r>
            <a:r>
              <a:rPr lang="nl-BE" sz="2400" dirty="0"/>
              <a:t> </a:t>
            </a:r>
            <a:r>
              <a:rPr lang="nl-BE" sz="2400" dirty="0" err="1"/>
              <a:t>problems</a:t>
            </a:r>
            <a:r>
              <a:rPr lang="nl-BE" sz="2400" dirty="0"/>
              <a:t> of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Belgian</a:t>
            </a:r>
            <a:r>
              <a:rPr lang="nl-BE" sz="2400" dirty="0"/>
              <a:t> Gas </a:t>
            </a:r>
            <a:r>
              <a:rPr lang="nl-BE" sz="2400" dirty="0" err="1"/>
              <a:t>Industry</a:t>
            </a:r>
            <a:r>
              <a:rPr lang="nl-BE" sz="2400" dirty="0"/>
              <a:t>. </a:t>
            </a:r>
          </a:p>
          <a:p>
            <a:endParaRPr lang="nl-BE" sz="2400" dirty="0"/>
          </a:p>
          <a:p>
            <a:r>
              <a:rPr lang="nl-BE" sz="2400" dirty="0"/>
              <a:t>- The KVBG </a:t>
            </a:r>
            <a:r>
              <a:rPr lang="nl-BE" sz="2400" dirty="0" err="1"/>
              <a:t>unites</a:t>
            </a:r>
            <a:r>
              <a:rPr lang="nl-BE" sz="2400" dirty="0"/>
              <a:t> </a:t>
            </a:r>
            <a:r>
              <a:rPr lang="nl-BE" sz="2400" dirty="0" err="1"/>
              <a:t>natural</a:t>
            </a:r>
            <a:r>
              <a:rPr lang="nl-BE" sz="2400" dirty="0"/>
              <a:t> gas </a:t>
            </a:r>
            <a:r>
              <a:rPr lang="nl-BE" sz="2400" dirty="0" err="1"/>
              <a:t>supliers</a:t>
            </a:r>
            <a:r>
              <a:rPr lang="nl-BE" sz="2400" dirty="0"/>
              <a:t> </a:t>
            </a:r>
            <a:r>
              <a:rPr lang="nl-BE" sz="2400" dirty="0" err="1"/>
              <a:t>and</a:t>
            </a:r>
            <a:r>
              <a:rPr lang="nl-BE" sz="2400" dirty="0"/>
              <a:t> </a:t>
            </a:r>
            <a:r>
              <a:rPr lang="nl-BE" sz="2400" dirty="0" err="1"/>
              <a:t>distribution</a:t>
            </a:r>
            <a:r>
              <a:rPr lang="nl-BE" sz="2400" dirty="0"/>
              <a:t> systems </a:t>
            </a:r>
            <a:r>
              <a:rPr lang="nl-BE" sz="2400" dirty="0" err="1"/>
              <a:t>who</a:t>
            </a:r>
            <a:r>
              <a:rPr lang="nl-BE" sz="2400" dirty="0"/>
              <a:t> are </a:t>
            </a:r>
            <a:r>
              <a:rPr lang="nl-BE" sz="2400" dirty="0" err="1"/>
              <a:t>active</a:t>
            </a:r>
            <a:r>
              <a:rPr lang="nl-BE" sz="2400" dirty="0"/>
              <a:t> in Belgium. </a:t>
            </a:r>
          </a:p>
          <a:p>
            <a:endParaRPr lang="nl-BE" sz="2400" dirty="0"/>
          </a:p>
          <a:p>
            <a:r>
              <a:rPr lang="nl-BE" sz="2400" dirty="0"/>
              <a:t>- KVBG (Koninklijke Vereniging van Belgische Gasvaklieden</a:t>
            </a:r>
          </a:p>
          <a:p>
            <a:r>
              <a:rPr lang="nl-BE" sz="2400" dirty="0"/>
              <a:t>               = Royal Association of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Belgian</a:t>
            </a:r>
            <a:r>
              <a:rPr lang="nl-BE" sz="2400" dirty="0"/>
              <a:t> Gas </a:t>
            </a:r>
            <a:r>
              <a:rPr lang="nl-BE" sz="2400" dirty="0" err="1"/>
              <a:t>Workers</a:t>
            </a:r>
            <a:r>
              <a:rPr lang="nl-BE" sz="2400" dirty="0"/>
              <a:t>)</a:t>
            </a:r>
          </a:p>
          <a:p>
            <a:r>
              <a:rPr lang="nl-BE" sz="2400" dirty="0"/>
              <a:t>           </a:t>
            </a:r>
          </a:p>
          <a:p>
            <a:r>
              <a:rPr lang="nl-BE" sz="2400" dirty="0"/>
              <a:t>            - </a:t>
            </a:r>
            <a:r>
              <a:rPr lang="nl-BE" sz="2400" dirty="0" err="1"/>
              <a:t>Now</a:t>
            </a:r>
            <a:r>
              <a:rPr lang="nl-BE" sz="2400" dirty="0"/>
              <a:t> </a:t>
            </a:r>
            <a:r>
              <a:rPr lang="nl-BE" sz="2400" dirty="0" err="1"/>
              <a:t>it’s</a:t>
            </a:r>
            <a:r>
              <a:rPr lang="nl-BE" sz="2400" dirty="0"/>
              <a:t> </a:t>
            </a:r>
            <a:r>
              <a:rPr lang="nl-BE" sz="2400" dirty="0" err="1"/>
              <a:t>called</a:t>
            </a:r>
            <a:r>
              <a:rPr lang="nl-BE" sz="2400" dirty="0"/>
              <a:t> “Gas.be”</a:t>
            </a:r>
          </a:p>
          <a:p>
            <a:r>
              <a:rPr lang="nl-BE" sz="2400" dirty="0"/>
              <a:t>               </a:t>
            </a:r>
          </a:p>
          <a:p>
            <a:endParaRPr lang="nl-BE" sz="2400" dirty="0"/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264890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72DC3EE-C469-49E0-A83D-CA3BE525C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9547224" cy="6858000"/>
          </a:xfrm>
          <a:custGeom>
            <a:avLst/>
            <a:gdLst>
              <a:gd name="connsiteX0" fmla="*/ 7924201 w 9547224"/>
              <a:gd name="connsiteY0" fmla="*/ 0 h 6858000"/>
              <a:gd name="connsiteX1" fmla="*/ 6830968 w 9547224"/>
              <a:gd name="connsiteY1" fmla="*/ 0 h 6858000"/>
              <a:gd name="connsiteX2" fmla="*/ 6514769 w 9547224"/>
              <a:gd name="connsiteY2" fmla="*/ 0 h 6858000"/>
              <a:gd name="connsiteX3" fmla="*/ 6050802 w 9547224"/>
              <a:gd name="connsiteY3" fmla="*/ 0 h 6858000"/>
              <a:gd name="connsiteX4" fmla="*/ 4341273 w 9547224"/>
              <a:gd name="connsiteY4" fmla="*/ 0 h 6858000"/>
              <a:gd name="connsiteX5" fmla="*/ 0 w 9547224"/>
              <a:gd name="connsiteY5" fmla="*/ 0 h 6858000"/>
              <a:gd name="connsiteX6" fmla="*/ 0 w 9547224"/>
              <a:gd name="connsiteY6" fmla="*/ 6858000 h 6858000"/>
              <a:gd name="connsiteX7" fmla="*/ 4341273 w 9547224"/>
              <a:gd name="connsiteY7" fmla="*/ 6858000 h 6858000"/>
              <a:gd name="connsiteX8" fmla="*/ 6050802 w 9547224"/>
              <a:gd name="connsiteY8" fmla="*/ 6858000 h 6858000"/>
              <a:gd name="connsiteX9" fmla="*/ 6514769 w 9547224"/>
              <a:gd name="connsiteY9" fmla="*/ 6858000 h 6858000"/>
              <a:gd name="connsiteX10" fmla="*/ 6830968 w 9547224"/>
              <a:gd name="connsiteY10" fmla="*/ 6858000 h 6858000"/>
              <a:gd name="connsiteX11" fmla="*/ 7044470 w 9547224"/>
              <a:gd name="connsiteY11" fmla="*/ 6858000 h 6858000"/>
              <a:gd name="connsiteX12" fmla="*/ 7156226 w 9547224"/>
              <a:gd name="connsiteY12" fmla="*/ 6780599 h 6858000"/>
              <a:gd name="connsiteX13" fmla="*/ 7672874 w 9547224"/>
              <a:gd name="connsiteY13" fmla="*/ 6374814 h 6858000"/>
              <a:gd name="connsiteX14" fmla="*/ 9547224 w 9547224"/>
              <a:gd name="connsiteY14" fmla="*/ 3621656 h 6858000"/>
              <a:gd name="connsiteX15" fmla="*/ 7946325 w 9547224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47224" h="6858000">
                <a:moveTo>
                  <a:pt x="7924201" y="0"/>
                </a:moveTo>
                <a:lnTo>
                  <a:pt x="6830968" y="0"/>
                </a:lnTo>
                <a:lnTo>
                  <a:pt x="6514769" y="0"/>
                </a:lnTo>
                <a:lnTo>
                  <a:pt x="6050802" y="0"/>
                </a:lnTo>
                <a:lnTo>
                  <a:pt x="4341273" y="0"/>
                </a:lnTo>
                <a:lnTo>
                  <a:pt x="0" y="0"/>
                </a:lnTo>
                <a:lnTo>
                  <a:pt x="0" y="6858000"/>
                </a:lnTo>
                <a:lnTo>
                  <a:pt x="4341273" y="6858000"/>
                </a:lnTo>
                <a:lnTo>
                  <a:pt x="6050802" y="6858000"/>
                </a:lnTo>
                <a:lnTo>
                  <a:pt x="6514769" y="6858000"/>
                </a:lnTo>
                <a:lnTo>
                  <a:pt x="6830968" y="6858000"/>
                </a:lnTo>
                <a:lnTo>
                  <a:pt x="7044470" y="6858000"/>
                </a:lnTo>
                <a:lnTo>
                  <a:pt x="7156226" y="6780599"/>
                </a:lnTo>
                <a:cubicBezTo>
                  <a:pt x="7330044" y="6653108"/>
                  <a:pt x="7500671" y="6515397"/>
                  <a:pt x="7672874" y="6374814"/>
                </a:cubicBezTo>
                <a:cubicBezTo>
                  <a:pt x="8618499" y="5602839"/>
                  <a:pt x="9547224" y="4969131"/>
                  <a:pt x="9547224" y="3621656"/>
                </a:cubicBezTo>
                <a:cubicBezTo>
                  <a:pt x="9547224" y="2093192"/>
                  <a:pt x="8973488" y="754641"/>
                  <a:pt x="7946325" y="14997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364B51C-EEC1-9EA7-48DA-9337907519FF}"/>
              </a:ext>
            </a:extLst>
          </p:cNvPr>
          <p:cNvSpPr txBox="1"/>
          <p:nvPr/>
        </p:nvSpPr>
        <p:spPr>
          <a:xfrm>
            <a:off x="534572" y="464234"/>
            <a:ext cx="8848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 err="1"/>
              <a:t>What</a:t>
            </a:r>
            <a:r>
              <a:rPr lang="nl-BE" sz="3200" dirty="0"/>
              <a:t> does </a:t>
            </a:r>
            <a:r>
              <a:rPr lang="nl-BE" sz="3200" dirty="0" err="1"/>
              <a:t>the</a:t>
            </a:r>
            <a:r>
              <a:rPr lang="nl-BE" sz="3200" dirty="0"/>
              <a:t> KVBG do?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5C215C5-0398-5D04-567D-4CEEE3A1381F}"/>
              </a:ext>
            </a:extLst>
          </p:cNvPr>
          <p:cNvSpPr txBox="1"/>
          <p:nvPr/>
        </p:nvSpPr>
        <p:spPr>
          <a:xfrm>
            <a:off x="689315" y="1225689"/>
            <a:ext cx="1150268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- In charge of </a:t>
            </a:r>
            <a:r>
              <a:rPr lang="nl-BE" sz="2400" dirty="0" err="1"/>
              <a:t>technical</a:t>
            </a:r>
            <a:r>
              <a:rPr lang="nl-BE" sz="2400" dirty="0"/>
              <a:t> </a:t>
            </a:r>
            <a:r>
              <a:rPr lang="nl-BE" sz="2400" dirty="0" err="1"/>
              <a:t>aspects</a:t>
            </a:r>
            <a:r>
              <a:rPr lang="nl-BE" sz="2400" dirty="0"/>
              <a:t> </a:t>
            </a:r>
            <a:r>
              <a:rPr lang="nl-BE" sz="2400" dirty="0" err="1"/>
              <a:t>related</a:t>
            </a:r>
            <a:r>
              <a:rPr lang="nl-BE" sz="2400" dirty="0"/>
              <a:t> </a:t>
            </a:r>
            <a:r>
              <a:rPr lang="nl-BE" sz="2400" dirty="0" err="1"/>
              <a:t>to</a:t>
            </a:r>
            <a:r>
              <a:rPr lang="nl-BE" sz="2400" dirty="0"/>
              <a:t> </a:t>
            </a:r>
            <a:r>
              <a:rPr lang="nl-BE" sz="2400" dirty="0" err="1"/>
              <a:t>natural</a:t>
            </a:r>
            <a:r>
              <a:rPr lang="nl-BE" sz="2400" dirty="0"/>
              <a:t> gas.</a:t>
            </a:r>
          </a:p>
          <a:p>
            <a:endParaRPr lang="nl-BE" sz="2400" dirty="0"/>
          </a:p>
          <a:p>
            <a:r>
              <a:rPr lang="nl-BE" sz="2400" dirty="0"/>
              <a:t>- Promoting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safety</a:t>
            </a:r>
            <a:r>
              <a:rPr lang="nl-BE" sz="2400" dirty="0"/>
              <a:t> </a:t>
            </a:r>
            <a:r>
              <a:rPr lang="nl-BE" sz="2400" dirty="0" err="1"/>
              <a:t>and</a:t>
            </a:r>
            <a:r>
              <a:rPr lang="nl-BE" sz="2400" dirty="0"/>
              <a:t> proper </a:t>
            </a:r>
            <a:r>
              <a:rPr lang="nl-BE" sz="2400" dirty="0" err="1"/>
              <a:t>functioning</a:t>
            </a:r>
            <a:r>
              <a:rPr lang="nl-BE" sz="2400" dirty="0"/>
              <a:t> of </a:t>
            </a:r>
            <a:r>
              <a:rPr lang="nl-BE" sz="2400" dirty="0" err="1"/>
              <a:t>natural</a:t>
            </a:r>
            <a:r>
              <a:rPr lang="nl-BE" sz="2400" dirty="0"/>
              <a:t> gas </a:t>
            </a:r>
            <a:r>
              <a:rPr lang="nl-BE" sz="2400" dirty="0" err="1"/>
              <a:t>installations</a:t>
            </a:r>
            <a:r>
              <a:rPr lang="nl-BE" sz="2400" dirty="0"/>
              <a:t>.</a:t>
            </a:r>
          </a:p>
          <a:p>
            <a:endParaRPr lang="nl-BE" sz="2400" dirty="0"/>
          </a:p>
          <a:p>
            <a:r>
              <a:rPr lang="nl-BE" sz="2400" dirty="0"/>
              <a:t>       - </a:t>
            </a:r>
            <a:r>
              <a:rPr lang="nl-BE" sz="2400" dirty="0" err="1"/>
              <a:t>This</a:t>
            </a:r>
            <a:r>
              <a:rPr lang="nl-BE" sz="2400" dirty="0"/>
              <a:t> is </a:t>
            </a:r>
            <a:r>
              <a:rPr lang="nl-BE" sz="2400" dirty="0" err="1"/>
              <a:t>done</a:t>
            </a:r>
            <a:r>
              <a:rPr lang="nl-BE" sz="2400" dirty="0"/>
              <a:t> via: </a:t>
            </a:r>
          </a:p>
          <a:p>
            <a:r>
              <a:rPr lang="nl-BE" sz="2400" dirty="0"/>
              <a:t>                  - </a:t>
            </a:r>
            <a:r>
              <a:rPr lang="en-US" sz="2400" dirty="0"/>
              <a:t>The recognition of professional natural gas installers under the </a:t>
            </a:r>
            <a:r>
              <a:rPr lang="en-US" sz="2400" dirty="0" err="1"/>
              <a:t>Cerga</a:t>
            </a:r>
            <a:r>
              <a:rPr lang="en-US" sz="2400" dirty="0"/>
              <a:t> label.           </a:t>
            </a:r>
          </a:p>
          <a:p>
            <a:r>
              <a:rPr lang="en-US" sz="2400" dirty="0"/>
              <a:t>                  - Tests on gas appliances and accessories</a:t>
            </a:r>
          </a:p>
          <a:p>
            <a:r>
              <a:rPr lang="en-US" sz="2400" dirty="0"/>
              <a:t>                  - Management of the HR+ and HR TOP brands awarded by the Gas Community</a:t>
            </a:r>
          </a:p>
          <a:p>
            <a:r>
              <a:rPr lang="en-US" sz="2400" dirty="0"/>
              <a:t>                  - Supporting REG-actions (Rational Energy Use). REG tries to use less energy and</a:t>
            </a:r>
          </a:p>
          <a:p>
            <a:r>
              <a:rPr lang="en-US" sz="2400" dirty="0"/>
              <a:t>                    switches to renewable energy sources.</a:t>
            </a:r>
          </a:p>
          <a:p>
            <a:r>
              <a:rPr lang="en-US" sz="2400" dirty="0"/>
              <a:t>                  - Award of the BGV mark (inspection of recognized parts).</a:t>
            </a:r>
          </a:p>
          <a:p>
            <a:r>
              <a:rPr lang="en-US" sz="2400" dirty="0"/>
              <a:t>                  - Training natural gas installers.</a:t>
            </a:r>
          </a:p>
          <a:p>
            <a:r>
              <a:rPr lang="en-US" sz="2400" dirty="0"/>
              <a:t>                  - Provide information to natural gas customers and installers.</a:t>
            </a:r>
          </a:p>
          <a:p>
            <a:r>
              <a:rPr lang="en-US" sz="2400" dirty="0"/>
              <a:t>                  - Active participation in the development of regulations and standards.</a:t>
            </a:r>
            <a:endParaRPr lang="nl-BE" sz="2400" dirty="0"/>
          </a:p>
          <a:p>
            <a:endParaRPr lang="nl-BE" sz="2400" dirty="0"/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33497393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224</Words>
  <Application>Microsoft Office PowerPoint</Application>
  <PresentationFormat>Breedbeeld</PresentationFormat>
  <Paragraphs>31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Meiryo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Lena Vernaeve</dc:creator>
  <cp:lastModifiedBy>Lena Vernaeve</cp:lastModifiedBy>
  <cp:revision>1</cp:revision>
  <dcterms:created xsi:type="dcterms:W3CDTF">2024-07-25T08:33:57Z</dcterms:created>
  <dcterms:modified xsi:type="dcterms:W3CDTF">2024-07-26T10:51:17Z</dcterms:modified>
</cp:coreProperties>
</file>