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2" r:id="rId4"/>
    <p:sldId id="261" r:id="rId5"/>
    <p:sldId id="263" r:id="rId6"/>
    <p:sldId id="260" r:id="rId7"/>
    <p:sldId id="264" r:id="rId8"/>
  </p:sldIdLst>
  <p:sldSz cx="12192000" cy="6858000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BA4920C-909E-44FA-B1F6-6C71CA9F9E07}" v="2" dt="2024-07-24T08:41:01.63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9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na Vernaeve" userId="83a4e512-ffff-410c-a850-d7b728d3b9ad" providerId="ADAL" clId="{8BA4920C-909E-44FA-B1F6-6C71CA9F9E07}"/>
    <pc:docChg chg="custSel addSld delSld modSld">
      <pc:chgData name="Lena Vernaeve" userId="83a4e512-ffff-410c-a850-d7b728d3b9ad" providerId="ADAL" clId="{8BA4920C-909E-44FA-B1F6-6C71CA9F9E07}" dt="2024-07-26T10:43:18.906" v="344" actId="20577"/>
      <pc:docMkLst>
        <pc:docMk/>
      </pc:docMkLst>
      <pc:sldChg chg="modSp mod">
        <pc:chgData name="Lena Vernaeve" userId="83a4e512-ffff-410c-a850-d7b728d3b9ad" providerId="ADAL" clId="{8BA4920C-909E-44FA-B1F6-6C71CA9F9E07}" dt="2024-07-26T10:43:18.906" v="344" actId="20577"/>
        <pc:sldMkLst>
          <pc:docMk/>
          <pc:sldMk cId="1111944885" sldId="257"/>
        </pc:sldMkLst>
        <pc:graphicFrameChg chg="modGraphic">
          <ac:chgData name="Lena Vernaeve" userId="83a4e512-ffff-410c-a850-d7b728d3b9ad" providerId="ADAL" clId="{8BA4920C-909E-44FA-B1F6-6C71CA9F9E07}" dt="2024-07-26T10:43:18.906" v="344" actId="20577"/>
          <ac:graphicFrameMkLst>
            <pc:docMk/>
            <pc:sldMk cId="1111944885" sldId="257"/>
            <ac:graphicFrameMk id="2" creationId="{A54D990D-A57F-6E56-45E9-7EF0ECE0B393}"/>
          </ac:graphicFrameMkLst>
        </pc:graphicFrameChg>
      </pc:sldChg>
      <pc:sldChg chg="del">
        <pc:chgData name="Lena Vernaeve" userId="83a4e512-ffff-410c-a850-d7b728d3b9ad" providerId="ADAL" clId="{8BA4920C-909E-44FA-B1F6-6C71CA9F9E07}" dt="2024-07-25T10:08:12.122" v="314" actId="2696"/>
        <pc:sldMkLst>
          <pc:docMk/>
          <pc:sldMk cId="1266382448" sldId="258"/>
        </pc:sldMkLst>
      </pc:sldChg>
      <pc:sldChg chg="addSp modSp mod">
        <pc:chgData name="Lena Vernaeve" userId="83a4e512-ffff-410c-a850-d7b728d3b9ad" providerId="ADAL" clId="{8BA4920C-909E-44FA-B1F6-6C71CA9F9E07}" dt="2024-07-24T08:46:28.218" v="258" actId="20577"/>
        <pc:sldMkLst>
          <pc:docMk/>
          <pc:sldMk cId="617557422" sldId="260"/>
        </pc:sldMkLst>
        <pc:spChg chg="add mod">
          <ac:chgData name="Lena Vernaeve" userId="83a4e512-ffff-410c-a850-d7b728d3b9ad" providerId="ADAL" clId="{8BA4920C-909E-44FA-B1F6-6C71CA9F9E07}" dt="2024-07-24T08:43:54.423" v="101" actId="20577"/>
          <ac:spMkLst>
            <pc:docMk/>
            <pc:sldMk cId="617557422" sldId="260"/>
            <ac:spMk id="2" creationId="{BB96EC7C-2545-3E09-B3BC-E7407DBDF44B}"/>
          </ac:spMkLst>
        </pc:spChg>
        <pc:spChg chg="mod">
          <ac:chgData name="Lena Vernaeve" userId="83a4e512-ffff-410c-a850-d7b728d3b9ad" providerId="ADAL" clId="{8BA4920C-909E-44FA-B1F6-6C71CA9F9E07}" dt="2024-07-24T08:46:28.218" v="258" actId="20577"/>
          <ac:spMkLst>
            <pc:docMk/>
            <pc:sldMk cId="617557422" sldId="260"/>
            <ac:spMk id="7" creationId="{2906A54C-2BEE-DCE1-226F-3E1B97E53C2A}"/>
          </ac:spMkLst>
        </pc:spChg>
      </pc:sldChg>
      <pc:sldChg chg="addSp modSp mod">
        <pc:chgData name="Lena Vernaeve" userId="83a4e512-ffff-410c-a850-d7b728d3b9ad" providerId="ADAL" clId="{8BA4920C-909E-44FA-B1F6-6C71CA9F9E07}" dt="2024-07-24T08:38:46.743" v="5" actId="1076"/>
        <pc:sldMkLst>
          <pc:docMk/>
          <pc:sldMk cId="2875563358" sldId="263"/>
        </pc:sldMkLst>
        <pc:spChg chg="mod">
          <ac:chgData name="Lena Vernaeve" userId="83a4e512-ffff-410c-a850-d7b728d3b9ad" providerId="ADAL" clId="{8BA4920C-909E-44FA-B1F6-6C71CA9F9E07}" dt="2024-07-24T08:38:46.743" v="5" actId="1076"/>
          <ac:spMkLst>
            <pc:docMk/>
            <pc:sldMk cId="2875563358" sldId="263"/>
            <ac:spMk id="2" creationId="{2AB66E9C-B844-453C-6CE4-4050FA8CCB7A}"/>
          </ac:spMkLst>
        </pc:spChg>
        <pc:spChg chg="add mod">
          <ac:chgData name="Lena Vernaeve" userId="83a4e512-ffff-410c-a850-d7b728d3b9ad" providerId="ADAL" clId="{8BA4920C-909E-44FA-B1F6-6C71CA9F9E07}" dt="2024-07-24T08:38:41.974" v="4" actId="255"/>
          <ac:spMkLst>
            <pc:docMk/>
            <pc:sldMk cId="2875563358" sldId="263"/>
            <ac:spMk id="3" creationId="{9C940C55-B40E-AD2D-E248-D8038CC355AA}"/>
          </ac:spMkLst>
        </pc:spChg>
      </pc:sldChg>
      <pc:sldChg chg="modSp add mod">
        <pc:chgData name="Lena Vernaeve" userId="83a4e512-ffff-410c-a850-d7b728d3b9ad" providerId="ADAL" clId="{8BA4920C-909E-44FA-B1F6-6C71CA9F9E07}" dt="2024-07-24T08:49:55.944" v="311" actId="1076"/>
        <pc:sldMkLst>
          <pc:docMk/>
          <pc:sldMk cId="388009162" sldId="264"/>
        </pc:sldMkLst>
        <pc:spChg chg="mod">
          <ac:chgData name="Lena Vernaeve" userId="83a4e512-ffff-410c-a850-d7b728d3b9ad" providerId="ADAL" clId="{8BA4920C-909E-44FA-B1F6-6C71CA9F9E07}" dt="2024-07-24T08:49:55.944" v="311" actId="1076"/>
          <ac:spMkLst>
            <pc:docMk/>
            <pc:sldMk cId="388009162" sldId="264"/>
            <ac:spMk id="2" creationId="{BB96EC7C-2545-3E09-B3BC-E7407DBDF44B}"/>
          </ac:spMkLst>
        </pc:spChg>
        <pc:spChg chg="mod">
          <ac:chgData name="Lena Vernaeve" userId="83a4e512-ffff-410c-a850-d7b728d3b9ad" providerId="ADAL" clId="{8BA4920C-909E-44FA-B1F6-6C71CA9F9E07}" dt="2024-07-24T08:46:14.751" v="227" actId="20577"/>
          <ac:spMkLst>
            <pc:docMk/>
            <pc:sldMk cId="388009162" sldId="264"/>
            <ac:spMk id="7" creationId="{2906A54C-2BEE-DCE1-226F-3E1B97E53C2A}"/>
          </ac:spMkLst>
        </pc:spChg>
      </pc:sldChg>
      <pc:sldChg chg="new del">
        <pc:chgData name="Lena Vernaeve" userId="83a4e512-ffff-410c-a850-d7b728d3b9ad" providerId="ADAL" clId="{8BA4920C-909E-44FA-B1F6-6C71CA9F9E07}" dt="2024-07-25T10:08:19.085" v="316" actId="2696"/>
        <pc:sldMkLst>
          <pc:docMk/>
          <pc:sldMk cId="1956473996" sldId="265"/>
        </pc:sldMkLst>
      </pc:sldChg>
      <pc:sldChg chg="new del">
        <pc:chgData name="Lena Vernaeve" userId="83a4e512-ffff-410c-a850-d7b728d3b9ad" providerId="ADAL" clId="{8BA4920C-909E-44FA-B1F6-6C71CA9F9E07}" dt="2024-07-25T10:08:14.842" v="315" actId="2696"/>
        <pc:sldMkLst>
          <pc:docMk/>
          <pc:sldMk cId="1498622714" sldId="266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50F413-ACED-ED0F-C1DD-359E145325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DA9C479E-5142-263A-6132-B6B6FF3F95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D741968-9A12-D33D-1B9B-A9B909CF44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FC86E-6BD3-4124-9B73-60E2020F4DEB}" type="datetimeFigureOut">
              <a:rPr lang="nl-BE" smtClean="0"/>
              <a:t>26/07/2024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7418229-0810-B952-B7FF-C8BEAD8835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00CACB4-36F7-8CDB-6D73-78B812F7E7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50524-927B-4B4A-A1DB-7A00C8F07C6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5406027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A85BC03-6C7D-DA5D-F24B-03ECB1261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F5533BC-5E84-232F-9368-ABD3B56577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85A8BAD-986C-BD70-A182-10449BEC26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FC86E-6BD3-4124-9B73-60E2020F4DEB}" type="datetimeFigureOut">
              <a:rPr lang="nl-BE" smtClean="0"/>
              <a:t>26/07/2024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DF8C559-62B7-73B6-5CDC-E50E393502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294B9BA-720C-DFBF-C6F7-076E10DFE8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50524-927B-4B4A-A1DB-7A00C8F07C6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555997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E66521F-F3F7-EAF2-ABAC-8781D549BD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B8470529-4F70-810B-48F1-22365D48D0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0A743153-0E5A-BF6E-8413-7133FF2AF6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FC86E-6BD3-4124-9B73-60E2020F4DEB}" type="datetimeFigureOut">
              <a:rPr lang="nl-BE" smtClean="0"/>
              <a:t>26/07/2024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573598C-3680-C65E-AB6C-E855FCDFAB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F93EC30-73BD-F7F0-271B-74B9CC525E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50524-927B-4B4A-A1DB-7A00C8F07C6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324415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34B07D9-EC17-EBE1-C3FE-55B18B0BD5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4BD5CE0-BFFA-26C4-4057-A3D108082B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FFADCEDE-C469-7F39-1480-C4199092C5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0995FED8-89CE-69AE-2CE6-B3CC5E0CB4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FC86E-6BD3-4124-9B73-60E2020F4DEB}" type="datetimeFigureOut">
              <a:rPr lang="nl-BE" smtClean="0"/>
              <a:t>26/07/2024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A01869D5-0540-248F-463F-8FE09AEED1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EF274366-C09F-FE49-4D7D-35717D21FD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50524-927B-4B4A-A1DB-7A00C8F07C6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7317322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671A3CA-D03A-2DFA-C4B9-E12DE9632F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C303104F-E05C-9FCD-C941-E5CC9B44F9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C8ACE2D3-6247-F5D6-FC7D-D83D0C15C4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90625CB1-1E45-AE46-881C-39C7F45515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35B65F1F-58C2-970C-62BB-71118FDC4C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4E55576E-23FA-18F1-ED1F-E7C50F95D9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FC86E-6BD3-4124-9B73-60E2020F4DEB}" type="datetimeFigureOut">
              <a:rPr lang="nl-BE" smtClean="0"/>
              <a:t>26/07/2024</a:t>
            </a:fld>
            <a:endParaRPr lang="nl-BE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8919AAB7-EA60-5C0D-5876-FAD3376EE2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B39FDF8D-6BDF-CEC9-15E7-06F5827A6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50524-927B-4B4A-A1DB-7A00C8F07C6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6552445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0F74DC7-F643-5144-6BCD-2AAB571A5B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A2B37130-B7A6-AF51-CB32-ECCF82FF7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FC86E-6BD3-4124-9B73-60E2020F4DEB}" type="datetimeFigureOut">
              <a:rPr lang="nl-BE" smtClean="0"/>
              <a:t>26/07/2024</a:t>
            </a:fld>
            <a:endParaRPr lang="nl-BE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10797328-E448-E80C-5780-98CC3E03CF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D521F1A9-573A-A899-B1B6-49F668DF3B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50524-927B-4B4A-A1DB-7A00C8F07C6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8750122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2E386ED2-3272-DEC2-CFAB-5754144864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FC86E-6BD3-4124-9B73-60E2020F4DEB}" type="datetimeFigureOut">
              <a:rPr lang="nl-BE" smtClean="0"/>
              <a:t>26/07/2024</a:t>
            </a:fld>
            <a:endParaRPr lang="nl-BE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8BB3F2F8-81CA-71C6-E26F-F2C6EB59B3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6F4B6BA5-89E3-7026-6C73-D9427888C5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50524-927B-4B4A-A1DB-7A00C8F07C6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9134760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BF0396E-8EEF-4F30-6070-A1F57A136E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3B135B2-4671-719D-45FB-A05643367A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FB787D0D-490B-74AD-66D3-3E698F5424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B9D19FB7-79D1-6DA5-E0ED-BAAFCEC51D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FC86E-6BD3-4124-9B73-60E2020F4DEB}" type="datetimeFigureOut">
              <a:rPr lang="nl-BE" smtClean="0"/>
              <a:t>26/07/2024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5CE1C497-9ED5-46FA-AA99-5D2313AAE7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A00FB434-1642-BF02-258A-3399230519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50524-927B-4B4A-A1DB-7A00C8F07C6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1647038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0C3AF80-F967-54A5-409E-BAA765C31B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512911F0-0164-2E82-E9A5-495850AFC1F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F74BCB9C-AE2B-67E0-17F8-4AC203EA31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59F749A7-1E92-17A0-4D6C-075EAF318B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FC86E-6BD3-4124-9B73-60E2020F4DEB}" type="datetimeFigureOut">
              <a:rPr lang="nl-BE" smtClean="0"/>
              <a:t>26/07/2024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C24A3692-090C-F219-20F5-4A39B7365F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4925ABB7-D159-C8B7-07E1-C30FF8A04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50524-927B-4B4A-A1DB-7A00C8F07C6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3471194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C69D263-4A10-25DC-4CE7-02BEBF15BC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0AEB7F55-3EA2-AEB9-FED5-C359C5E5F9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9E82171-D554-FF4C-438A-282A3A809B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FC86E-6BD3-4124-9B73-60E2020F4DEB}" type="datetimeFigureOut">
              <a:rPr lang="nl-BE" smtClean="0"/>
              <a:t>26/07/2024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B1C27D9-2F25-B7D2-695D-ECEE448114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333B2EA-1C85-9335-33B6-9296D3D44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50524-927B-4B4A-A1DB-7A00C8F07C6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1571518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F111A1FB-6E34-DB24-48D9-707F6D2AD7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692DDE06-CE2D-EB39-168C-ECF3C731DE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15DBDC8-D8A7-5FA4-9420-0198735A52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FC86E-6BD3-4124-9B73-60E2020F4DEB}" type="datetimeFigureOut">
              <a:rPr lang="nl-BE" smtClean="0"/>
              <a:t>26/07/2024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99913A9-E707-1158-AEAF-A063710780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2C980AC-1EA3-04DF-F80A-76E3C1F899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50524-927B-4B4A-A1DB-7A00C8F07C6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9377558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636C386F-ABC2-A7F8-6BC5-E0EB9C2EA7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15405FA7-3AFB-2824-A812-5BDD8CBAB8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77480AC7-3FAF-F664-F148-3109F67B1A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6FC86E-6BD3-4124-9B73-60E2020F4DEB}" type="datetimeFigureOut">
              <a:rPr lang="nl-BE" smtClean="0"/>
              <a:t>26/07/2024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4B23CAD-FF33-96F0-3DFF-1EDC81261B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DEEC075-3EFF-D144-BDAC-587E2469E1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250524-927B-4B4A-A1DB-7A00C8F07C6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896130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tk3XA5xdlJM?feature=oembed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16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reeform: Shape 18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6" name="Isosceles Triangle 20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Isosceles Triangle 22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" name="Tabel 2">
            <a:extLst>
              <a:ext uri="{FF2B5EF4-FFF2-40B4-BE49-F238E27FC236}">
                <a16:creationId xmlns:a16="http://schemas.microsoft.com/office/drawing/2014/main" id="{A54D990D-A57F-6E56-45E9-7EF0ECE0B3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0994378"/>
              </p:ext>
            </p:extLst>
          </p:nvPr>
        </p:nvGraphicFramePr>
        <p:xfrm>
          <a:off x="2176062" y="2202471"/>
          <a:ext cx="8739094" cy="2103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1021">
                  <a:extLst>
                    <a:ext uri="{9D8B030D-6E8A-4147-A177-3AD203B41FA5}">
                      <a16:colId xmlns:a16="http://schemas.microsoft.com/office/drawing/2014/main" val="3542849871"/>
                    </a:ext>
                  </a:extLst>
                </a:gridCol>
                <a:gridCol w="6118073">
                  <a:extLst>
                    <a:ext uri="{9D8B030D-6E8A-4147-A177-3AD203B41FA5}">
                      <a16:colId xmlns:a16="http://schemas.microsoft.com/office/drawing/2014/main" val="1024127261"/>
                    </a:ext>
                  </a:extLst>
                </a:gridCol>
              </a:tblGrid>
              <a:tr h="625022">
                <a:tc>
                  <a:txBody>
                    <a:bodyPr/>
                    <a:lstStyle/>
                    <a:p>
                      <a:r>
                        <a:rPr lang="nl-BE" sz="4000" dirty="0">
                          <a:solidFill>
                            <a:schemeClr val="tx1"/>
                          </a:solidFill>
                        </a:rPr>
                        <a:t>Field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BE" sz="4000" dirty="0">
                          <a:solidFill>
                            <a:schemeClr val="tx1"/>
                          </a:solidFill>
                        </a:rPr>
                        <a:t>Central </a:t>
                      </a:r>
                      <a:r>
                        <a:rPr lang="nl-BE" sz="4000" dirty="0" err="1">
                          <a:solidFill>
                            <a:schemeClr val="tx1"/>
                          </a:solidFill>
                        </a:rPr>
                        <a:t>Heating</a:t>
                      </a:r>
                      <a:endParaRPr lang="nl-BE" sz="4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8702116"/>
                  </a:ext>
                </a:extLst>
              </a:tr>
              <a:tr h="584956">
                <a:tc>
                  <a:txBody>
                    <a:bodyPr/>
                    <a:lstStyle/>
                    <a:p>
                      <a:r>
                        <a:rPr lang="nl-BE" sz="4000" b="1" dirty="0" err="1"/>
                        <a:t>Chapter</a:t>
                      </a:r>
                      <a:endParaRPr lang="nl-BE" sz="4000" b="1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BE" sz="4000" b="1" dirty="0"/>
                        <a:t>Gas Storage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5350328"/>
                  </a:ext>
                </a:extLst>
              </a:tr>
              <a:tr h="584956">
                <a:tc>
                  <a:txBody>
                    <a:bodyPr/>
                    <a:lstStyle/>
                    <a:p>
                      <a:r>
                        <a:rPr lang="nl-BE" sz="4000" b="1" dirty="0" err="1"/>
                        <a:t>Subtitle</a:t>
                      </a:r>
                      <a:endParaRPr lang="nl-BE" sz="4000" b="1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BE" sz="4000" b="1" dirty="0"/>
                        <a:t>Installation of Gas Tank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1265940"/>
                  </a:ext>
                </a:extLst>
              </a:tr>
            </a:tbl>
          </a:graphicData>
        </a:graphic>
      </p:graphicFrame>
      <p:pic>
        <p:nvPicPr>
          <p:cNvPr id="4" name="Afbeelding 3" descr="Afbeelding met Lettertype, Graphics, tekst, grafische vormgeving&#10;&#10;Automatisch gegenereerde beschrijving">
            <a:extLst>
              <a:ext uri="{FF2B5EF4-FFF2-40B4-BE49-F238E27FC236}">
                <a16:creationId xmlns:a16="http://schemas.microsoft.com/office/drawing/2014/main" id="{94B1AD4D-4E22-2B9E-85C3-7793C348D2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7258" y="643467"/>
            <a:ext cx="5694210" cy="1253139"/>
          </a:xfrm>
          <a:prstGeom prst="rect">
            <a:avLst/>
          </a:prstGeom>
        </p:spPr>
      </p:pic>
      <p:pic>
        <p:nvPicPr>
          <p:cNvPr id="6" name="Afbeelding 5" descr="Afbeelding met tekst, Lettertype, Elektrisch blauw, schermopname&#10;&#10;Automatisch gegenereerde beschrijving">
            <a:extLst>
              <a:ext uri="{FF2B5EF4-FFF2-40B4-BE49-F238E27FC236}">
                <a16:creationId xmlns:a16="http://schemas.microsoft.com/office/drawing/2014/main" id="{F287BB81-53D2-7ACC-17F0-98F82FD18F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7258" y="4426051"/>
            <a:ext cx="6261281" cy="1788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19448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16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reeform: Shape 18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6" name="Isosceles Triangle 20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Isosceles Triangle 22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2906A54C-2BEE-DCE1-226F-3E1B97E53C2A}"/>
              </a:ext>
            </a:extLst>
          </p:cNvPr>
          <p:cNvSpPr txBox="1"/>
          <p:nvPr/>
        </p:nvSpPr>
        <p:spPr>
          <a:xfrm>
            <a:off x="2086533" y="252429"/>
            <a:ext cx="588981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4400" dirty="0"/>
              <a:t>1. Gas Storage</a:t>
            </a: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F0259250-D614-A62F-2CB6-617D7D9398EC}"/>
              </a:ext>
            </a:extLst>
          </p:cNvPr>
          <p:cNvSpPr txBox="1"/>
          <p:nvPr/>
        </p:nvSpPr>
        <p:spPr>
          <a:xfrm>
            <a:off x="1075765" y="1801906"/>
            <a:ext cx="40206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3200" b="1" dirty="0"/>
              <a:t>Underground gas tank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D16851C6-04B5-EA34-EE5A-62A1DA4C948E}"/>
              </a:ext>
            </a:extLst>
          </p:cNvPr>
          <p:cNvSpPr txBox="1"/>
          <p:nvPr/>
        </p:nvSpPr>
        <p:spPr>
          <a:xfrm>
            <a:off x="7092651" y="1801906"/>
            <a:ext cx="42896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800" b="1" dirty="0" err="1"/>
              <a:t>Overground</a:t>
            </a:r>
            <a:r>
              <a:rPr lang="nl-BE" sz="2800" b="1" dirty="0"/>
              <a:t> gas tank</a:t>
            </a:r>
          </a:p>
        </p:txBody>
      </p:sp>
      <p:pic>
        <p:nvPicPr>
          <p:cNvPr id="1026" name="Picture 2" descr="Top Causes of Underground Storage Tank Leaks - EWI">
            <a:extLst>
              <a:ext uri="{FF2B5EF4-FFF2-40B4-BE49-F238E27FC236}">
                <a16:creationId xmlns:a16="http://schemas.microsoft.com/office/drawing/2014/main" id="{C8927315-5283-9263-7DB6-232A5431DC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980" y="2451339"/>
            <a:ext cx="4435723" cy="2970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5 Safety Tips to Follow When Using an Above Ground Fuel Tank in Farms">
            <a:extLst>
              <a:ext uri="{FF2B5EF4-FFF2-40B4-BE49-F238E27FC236}">
                <a16:creationId xmlns:a16="http://schemas.microsoft.com/office/drawing/2014/main" id="{442D3958-94BF-03BC-21AE-2CB9E68ECD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2785" y="2451321"/>
            <a:ext cx="4570810" cy="3035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kstvak 11">
            <a:extLst>
              <a:ext uri="{FF2B5EF4-FFF2-40B4-BE49-F238E27FC236}">
                <a16:creationId xmlns:a16="http://schemas.microsoft.com/office/drawing/2014/main" id="{4D278801-EC2F-C438-7156-14252CE9B1B9}"/>
              </a:ext>
            </a:extLst>
          </p:cNvPr>
          <p:cNvSpPr txBox="1"/>
          <p:nvPr/>
        </p:nvSpPr>
        <p:spPr>
          <a:xfrm>
            <a:off x="1075765" y="5616684"/>
            <a:ext cx="45708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800" dirty="0" err="1"/>
              <a:t>Only</a:t>
            </a:r>
            <a:r>
              <a:rPr lang="nl-BE" sz="2800" dirty="0"/>
              <a:t> </a:t>
            </a:r>
            <a:r>
              <a:rPr lang="nl-BE" sz="2800" dirty="0" err="1"/>
              <a:t>the</a:t>
            </a:r>
            <a:r>
              <a:rPr lang="nl-BE" sz="2800" dirty="0"/>
              <a:t> tank lid is </a:t>
            </a:r>
            <a:r>
              <a:rPr lang="nl-BE" sz="2800" dirty="0" err="1"/>
              <a:t>visible</a:t>
            </a:r>
            <a:endParaRPr lang="nl-BE" sz="2800" dirty="0"/>
          </a:p>
        </p:txBody>
      </p:sp>
    </p:spTree>
    <p:extLst>
      <p:ext uri="{BB962C8B-B14F-4D97-AF65-F5344CB8AC3E}">
        <p14:creationId xmlns:p14="http://schemas.microsoft.com/office/powerpoint/2010/main" val="22224347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16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reeform: Shape 18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6" name="Isosceles Triangle 20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Isosceles Triangle 22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2906A54C-2BEE-DCE1-226F-3E1B97E53C2A}"/>
              </a:ext>
            </a:extLst>
          </p:cNvPr>
          <p:cNvSpPr txBox="1"/>
          <p:nvPr/>
        </p:nvSpPr>
        <p:spPr>
          <a:xfrm>
            <a:off x="2568751" y="431734"/>
            <a:ext cx="588981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4400" dirty="0"/>
              <a:t>2. Installation Gas Tank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3AAEA06A-26A4-865D-71F6-C72795FCD1FD}"/>
              </a:ext>
            </a:extLst>
          </p:cNvPr>
          <p:cNvSpPr txBox="1"/>
          <p:nvPr/>
        </p:nvSpPr>
        <p:spPr>
          <a:xfrm>
            <a:off x="1214324" y="1567831"/>
            <a:ext cx="10053897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/>
              <a:t>The installation starts with the propane crew delivering and positioning the tank. They connect the LP Gas yard line, backfill the trench, and test for leaks. A delivery driver fills the tank with propane. After a safety inspection, the installers light pilot lights, check appliances, and review the installation with you.</a:t>
            </a:r>
            <a:endParaRPr lang="nl-BE" sz="2800" dirty="0"/>
          </a:p>
        </p:txBody>
      </p:sp>
      <p:pic>
        <p:nvPicPr>
          <p:cNvPr id="3074" name="Picture 2" descr="Bulk Fuel Storage Installation | Tank Setting &amp; Piping | Cathodic  Protection | Westmor">
            <a:extLst>
              <a:ext uri="{FF2B5EF4-FFF2-40B4-BE49-F238E27FC236}">
                <a16:creationId xmlns:a16="http://schemas.microsoft.com/office/drawing/2014/main" id="{425A0AE3-BFA2-7B47-F769-AB58AE8F05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4324" y="3865969"/>
            <a:ext cx="5230265" cy="2940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27955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16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reeform: Shape 18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6" name="Isosceles Triangle 20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Isosceles Triangle 22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2906A54C-2BEE-DCE1-226F-3E1B97E53C2A}"/>
              </a:ext>
            </a:extLst>
          </p:cNvPr>
          <p:cNvSpPr txBox="1"/>
          <p:nvPr/>
        </p:nvSpPr>
        <p:spPr>
          <a:xfrm>
            <a:off x="2692625" y="337819"/>
            <a:ext cx="588981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4400" dirty="0"/>
              <a:t>2. Installation Gas Tank</a:t>
            </a:r>
          </a:p>
        </p:txBody>
      </p:sp>
      <p:pic>
        <p:nvPicPr>
          <p:cNvPr id="2" name="Onlinemedia 1" title="Tank Installation">
            <a:hlinkClick r:id="" action="ppaction://media"/>
            <a:extLst>
              <a:ext uri="{FF2B5EF4-FFF2-40B4-BE49-F238E27FC236}">
                <a16:creationId xmlns:a16="http://schemas.microsoft.com/office/drawing/2014/main" id="{22DA7438-19DB-4EAF-54A4-F05829F4966A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318665" y="1015704"/>
            <a:ext cx="9683267" cy="5471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763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16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reeform: Shape 18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6" name="Isosceles Triangle 20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Isosceles Triangle 22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2906A54C-2BEE-DCE1-226F-3E1B97E53C2A}"/>
              </a:ext>
            </a:extLst>
          </p:cNvPr>
          <p:cNvSpPr txBox="1"/>
          <p:nvPr/>
        </p:nvSpPr>
        <p:spPr>
          <a:xfrm>
            <a:off x="2568751" y="229435"/>
            <a:ext cx="588981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4400" dirty="0"/>
              <a:t>3. Connection gas tank</a:t>
            </a:r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2AB66E9C-B844-453C-6CE4-4050FA8CCB7A}"/>
              </a:ext>
            </a:extLst>
          </p:cNvPr>
          <p:cNvSpPr txBox="1"/>
          <p:nvPr/>
        </p:nvSpPr>
        <p:spPr>
          <a:xfrm>
            <a:off x="856843" y="2960795"/>
            <a:ext cx="723773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400" kern="100" dirty="0">
                <a:solidFill>
                  <a:srgbClr val="222222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• Standard </a:t>
            </a:r>
            <a:r>
              <a:rPr lang="nl-BE" sz="2400" kern="100" dirty="0" err="1">
                <a:solidFill>
                  <a:srgbClr val="222222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pipework</a:t>
            </a:r>
            <a:r>
              <a:rPr lang="nl-BE" sz="2400" kern="100" dirty="0">
                <a:solidFill>
                  <a:srgbClr val="222222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l-BE" sz="2400" kern="100" dirty="0" err="1">
                <a:solidFill>
                  <a:srgbClr val="222222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with</a:t>
            </a:r>
            <a:r>
              <a:rPr lang="nl-BE" sz="2400" kern="100" dirty="0">
                <a:solidFill>
                  <a:srgbClr val="222222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l-BE" sz="2400" kern="100" dirty="0" err="1">
                <a:solidFill>
                  <a:srgbClr val="222222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facade</a:t>
            </a:r>
            <a:r>
              <a:rPr lang="nl-BE" sz="2400" kern="100" dirty="0">
                <a:solidFill>
                  <a:srgbClr val="222222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box</a:t>
            </a:r>
          </a:p>
          <a:p>
            <a:endParaRPr lang="nl-BE" sz="2400" kern="100" dirty="0">
              <a:solidFill>
                <a:srgbClr val="222222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nl-BE" sz="2400" dirty="0">
                <a:solidFill>
                  <a:srgbClr val="222222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The </a:t>
            </a:r>
            <a:r>
              <a:rPr lang="nl-BE" sz="2400" dirty="0" err="1">
                <a:solidFill>
                  <a:srgbClr val="222222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propane</a:t>
            </a:r>
            <a:r>
              <a:rPr lang="nl-BE" sz="2400" dirty="0">
                <a:solidFill>
                  <a:srgbClr val="222222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gas is </a:t>
            </a:r>
            <a:r>
              <a:rPr lang="nl-BE" sz="2400" dirty="0" err="1">
                <a:solidFill>
                  <a:srgbClr val="222222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stored</a:t>
            </a:r>
            <a:r>
              <a:rPr lang="nl-BE" sz="2400" dirty="0">
                <a:solidFill>
                  <a:srgbClr val="222222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in </a:t>
            </a:r>
            <a:r>
              <a:rPr lang="nl-BE" sz="2400" dirty="0" err="1">
                <a:solidFill>
                  <a:srgbClr val="222222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nl-BE" sz="2400" dirty="0">
                <a:solidFill>
                  <a:srgbClr val="222222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tank </a:t>
            </a:r>
            <a:r>
              <a:rPr lang="nl-BE" sz="2400" dirty="0" err="1">
                <a:solidFill>
                  <a:srgbClr val="222222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under</a:t>
            </a:r>
            <a:r>
              <a:rPr lang="nl-BE" sz="2400" dirty="0">
                <a:solidFill>
                  <a:srgbClr val="222222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high </a:t>
            </a:r>
            <a:r>
              <a:rPr lang="nl-BE" sz="2400" dirty="0" err="1">
                <a:solidFill>
                  <a:srgbClr val="222222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pressure</a:t>
            </a:r>
            <a:r>
              <a:rPr lang="nl-BE" sz="2400" dirty="0">
                <a:solidFill>
                  <a:srgbClr val="222222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For low </a:t>
            </a:r>
            <a:r>
              <a:rPr lang="nl-BE" sz="2400" dirty="0" err="1">
                <a:solidFill>
                  <a:srgbClr val="222222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pressure</a:t>
            </a:r>
            <a:r>
              <a:rPr lang="nl-BE" sz="2400" dirty="0">
                <a:solidFill>
                  <a:srgbClr val="222222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end </a:t>
            </a:r>
            <a:r>
              <a:rPr lang="nl-BE" sz="2400" dirty="0" err="1">
                <a:solidFill>
                  <a:srgbClr val="222222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applications</a:t>
            </a:r>
            <a:r>
              <a:rPr lang="nl-BE" sz="2400" dirty="0">
                <a:solidFill>
                  <a:srgbClr val="222222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nl-BE" sz="2400" dirty="0" err="1">
                <a:solidFill>
                  <a:srgbClr val="222222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two</a:t>
            </a:r>
            <a:r>
              <a:rPr lang="nl-BE" sz="2400" dirty="0">
                <a:solidFill>
                  <a:srgbClr val="222222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regulators </a:t>
            </a:r>
            <a:r>
              <a:rPr lang="nl-BE" sz="2400" dirty="0" err="1">
                <a:solidFill>
                  <a:srgbClr val="222222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were</a:t>
            </a:r>
            <a:r>
              <a:rPr lang="nl-BE" sz="2400" dirty="0">
                <a:solidFill>
                  <a:srgbClr val="222222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l-BE" sz="2400" dirty="0" err="1">
                <a:solidFill>
                  <a:srgbClr val="222222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usually</a:t>
            </a:r>
            <a:r>
              <a:rPr lang="nl-BE" sz="2400" dirty="0">
                <a:solidFill>
                  <a:srgbClr val="222222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l-BE" sz="2400" dirty="0" err="1">
                <a:solidFill>
                  <a:srgbClr val="222222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installed</a:t>
            </a:r>
            <a:r>
              <a:rPr lang="nl-BE" sz="2400" dirty="0">
                <a:solidFill>
                  <a:srgbClr val="222222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nl-BE" sz="2400" dirty="0" err="1">
                <a:solidFill>
                  <a:srgbClr val="222222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one</a:t>
            </a:r>
            <a:r>
              <a:rPr lang="nl-BE" sz="2400" dirty="0">
                <a:solidFill>
                  <a:srgbClr val="222222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on </a:t>
            </a:r>
            <a:r>
              <a:rPr lang="nl-BE" sz="2400" dirty="0" err="1">
                <a:solidFill>
                  <a:srgbClr val="222222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nl-BE" sz="2400" dirty="0">
                <a:solidFill>
                  <a:srgbClr val="222222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l-BE" sz="2400" dirty="0" err="1">
                <a:solidFill>
                  <a:srgbClr val="222222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propane</a:t>
            </a:r>
            <a:r>
              <a:rPr lang="nl-BE" sz="2400" dirty="0">
                <a:solidFill>
                  <a:srgbClr val="222222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tank </a:t>
            </a:r>
            <a:r>
              <a:rPr lang="nl-BE" sz="2400" dirty="0" err="1">
                <a:solidFill>
                  <a:srgbClr val="222222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that</a:t>
            </a:r>
            <a:r>
              <a:rPr lang="nl-BE" sz="2400" dirty="0">
                <a:solidFill>
                  <a:srgbClr val="222222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releases </a:t>
            </a:r>
            <a:r>
              <a:rPr lang="nl-BE" sz="2400" dirty="0" err="1">
                <a:solidFill>
                  <a:srgbClr val="222222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to</a:t>
            </a:r>
            <a:r>
              <a:rPr lang="nl-BE" sz="2400" dirty="0">
                <a:solidFill>
                  <a:srgbClr val="222222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medium </a:t>
            </a:r>
            <a:r>
              <a:rPr lang="nl-BE" sz="2400" dirty="0" err="1">
                <a:solidFill>
                  <a:srgbClr val="222222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pressure</a:t>
            </a:r>
            <a:r>
              <a:rPr lang="nl-BE" sz="2400" dirty="0">
                <a:solidFill>
                  <a:srgbClr val="222222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nl-BE" sz="2400" dirty="0" err="1">
                <a:solidFill>
                  <a:srgbClr val="222222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and</a:t>
            </a:r>
            <a:r>
              <a:rPr lang="nl-BE" sz="2400" dirty="0">
                <a:solidFill>
                  <a:srgbClr val="222222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l-BE" sz="2400" dirty="0" err="1">
                <a:solidFill>
                  <a:srgbClr val="222222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one</a:t>
            </a:r>
            <a:r>
              <a:rPr lang="nl-BE" sz="2400" dirty="0">
                <a:solidFill>
                  <a:srgbClr val="222222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l-BE" sz="2400" dirty="0" err="1">
                <a:solidFill>
                  <a:srgbClr val="222222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that</a:t>
            </a:r>
            <a:r>
              <a:rPr lang="nl-BE" sz="2400" dirty="0">
                <a:solidFill>
                  <a:srgbClr val="222222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l-BE" sz="2400" dirty="0" err="1">
                <a:solidFill>
                  <a:srgbClr val="222222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relaxes</a:t>
            </a:r>
            <a:r>
              <a:rPr lang="nl-BE" sz="2400" dirty="0">
                <a:solidFill>
                  <a:srgbClr val="222222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l-BE" sz="2400" dirty="0" err="1">
                <a:solidFill>
                  <a:srgbClr val="222222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to</a:t>
            </a:r>
            <a:r>
              <a:rPr lang="nl-BE" sz="2400" dirty="0">
                <a:solidFill>
                  <a:srgbClr val="222222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low </a:t>
            </a:r>
            <a:r>
              <a:rPr lang="nl-BE" sz="2400" dirty="0" err="1">
                <a:solidFill>
                  <a:srgbClr val="222222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pressure</a:t>
            </a:r>
            <a:r>
              <a:rPr lang="nl-BE" sz="2400" dirty="0">
                <a:solidFill>
                  <a:srgbClr val="222222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nl-BE" sz="2400" dirty="0" err="1">
                <a:solidFill>
                  <a:srgbClr val="222222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namely</a:t>
            </a:r>
            <a:r>
              <a:rPr lang="nl-BE" sz="2400" dirty="0">
                <a:solidFill>
                  <a:srgbClr val="222222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l-BE" sz="2400" dirty="0" err="1">
                <a:solidFill>
                  <a:srgbClr val="222222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nl-BE" sz="2400" dirty="0">
                <a:solidFill>
                  <a:srgbClr val="222222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second-stage release in a box on </a:t>
            </a:r>
            <a:r>
              <a:rPr lang="nl-BE" sz="2400" dirty="0" err="1">
                <a:solidFill>
                  <a:srgbClr val="222222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nl-BE" sz="2400" dirty="0">
                <a:solidFill>
                  <a:srgbClr val="222222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l-BE" sz="2400" dirty="0" err="1">
                <a:solidFill>
                  <a:srgbClr val="222222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facade</a:t>
            </a:r>
            <a:r>
              <a:rPr lang="nl-BE" sz="2400" dirty="0">
                <a:solidFill>
                  <a:srgbClr val="222222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nl-BE" sz="24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nl-BE" dirty="0"/>
          </a:p>
        </p:txBody>
      </p:sp>
      <p:pic>
        <p:nvPicPr>
          <p:cNvPr id="2050" name="Picture 2" descr="Propane tank installation | Fuel life simply | Ferrellgas | Fuel Life Simply">
            <a:extLst>
              <a:ext uri="{FF2B5EF4-FFF2-40B4-BE49-F238E27FC236}">
                <a16:creationId xmlns:a16="http://schemas.microsoft.com/office/drawing/2014/main" id="{B3E85154-2299-347C-62C5-1ED9CCD77D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3600" y="2174907"/>
            <a:ext cx="2952913" cy="1935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9C940C55-B40E-AD2D-E248-D8038CC355AA}"/>
              </a:ext>
            </a:extLst>
          </p:cNvPr>
          <p:cNvSpPr txBox="1"/>
          <p:nvPr/>
        </p:nvSpPr>
        <p:spPr>
          <a:xfrm>
            <a:off x="757980" y="1336431"/>
            <a:ext cx="72799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Propane in your tank is stored at high pressure, but applications need it at low pressure. Hence, a release button is used at specific points.</a:t>
            </a:r>
            <a:endParaRPr lang="nl-BE" sz="2400" dirty="0"/>
          </a:p>
        </p:txBody>
      </p:sp>
    </p:spTree>
    <p:extLst>
      <p:ext uri="{BB962C8B-B14F-4D97-AF65-F5344CB8AC3E}">
        <p14:creationId xmlns:p14="http://schemas.microsoft.com/office/powerpoint/2010/main" val="28755633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16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reeform: Shape 18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6" name="Isosceles Triangle 20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Isosceles Triangle 22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2906A54C-2BEE-DCE1-226F-3E1B97E53C2A}"/>
              </a:ext>
            </a:extLst>
          </p:cNvPr>
          <p:cNvSpPr txBox="1"/>
          <p:nvPr/>
        </p:nvSpPr>
        <p:spPr>
          <a:xfrm>
            <a:off x="2692625" y="431734"/>
            <a:ext cx="588981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4400" dirty="0"/>
              <a:t>4. Types of Gas Tanks</a:t>
            </a:r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BB96EC7C-2545-3E09-B3BC-E7407DBDF44B}"/>
              </a:ext>
            </a:extLst>
          </p:cNvPr>
          <p:cNvSpPr txBox="1"/>
          <p:nvPr/>
        </p:nvSpPr>
        <p:spPr>
          <a:xfrm>
            <a:off x="918251" y="1754306"/>
            <a:ext cx="1035549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400" b="1" dirty="0"/>
              <a:t>4.1)    Steel Industrial Storage Tanks</a:t>
            </a:r>
          </a:p>
          <a:p>
            <a:endParaRPr lang="nl-BE" sz="2400" dirty="0"/>
          </a:p>
          <a:p>
            <a:r>
              <a:rPr lang="nl-BE" sz="2400" dirty="0"/>
              <a:t>- </a:t>
            </a:r>
            <a:r>
              <a:rPr lang="en-US" sz="2400" dirty="0">
                <a:solidFill>
                  <a:srgbClr val="333333"/>
                </a:solidFill>
                <a:latin typeface="Roboto" panose="02000000000000000000" pitchFamily="2" charset="0"/>
              </a:rPr>
              <a:t>H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igher cost effectiveness than tanks made of other materials.</a:t>
            </a:r>
          </a:p>
          <a:p>
            <a:endParaRPr lang="en-US" sz="2400" b="0" i="0" dirty="0">
              <a:solidFill>
                <a:srgbClr val="333333"/>
              </a:solidFill>
              <a:effectLst/>
              <a:latin typeface="Roboto" panose="02000000000000000000" pitchFamily="2" charset="0"/>
            </a:endParaRPr>
          </a:p>
          <a:p>
            <a:r>
              <a:rPr lang="en-US" sz="2400" dirty="0">
                <a:solidFill>
                  <a:srgbClr val="333333"/>
                </a:solidFill>
                <a:latin typeface="Roboto" panose="02000000000000000000" pitchFamily="2" charset="0"/>
              </a:rPr>
              <a:t>- 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Tanks made of stainless steel are resistant to U.V rays, fire, rust, and have a good longevity even without painting.</a:t>
            </a:r>
          </a:p>
          <a:p>
            <a:endParaRPr lang="en-US" sz="2400" dirty="0">
              <a:solidFill>
                <a:srgbClr val="333333"/>
              </a:solidFill>
              <a:latin typeface="Roboto" panose="02000000000000000000" pitchFamily="2" charset="0"/>
            </a:endParaRPr>
          </a:p>
          <a:p>
            <a:r>
              <a:rPr lang="en-US" sz="2400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 </a:t>
            </a:r>
          </a:p>
          <a:p>
            <a:r>
              <a:rPr lang="nl-BE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175574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16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reeform: Shape 18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6" name="Isosceles Triangle 20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Isosceles Triangle 22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2906A54C-2BEE-DCE1-226F-3E1B97E53C2A}"/>
              </a:ext>
            </a:extLst>
          </p:cNvPr>
          <p:cNvSpPr txBox="1"/>
          <p:nvPr/>
        </p:nvSpPr>
        <p:spPr>
          <a:xfrm>
            <a:off x="2692625" y="431734"/>
            <a:ext cx="588981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4400" dirty="0"/>
              <a:t>4. Types of Gas Tanks</a:t>
            </a:r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BB96EC7C-2545-3E09-B3BC-E7407DBDF44B}"/>
              </a:ext>
            </a:extLst>
          </p:cNvPr>
          <p:cNvSpPr txBox="1"/>
          <p:nvPr/>
        </p:nvSpPr>
        <p:spPr>
          <a:xfrm>
            <a:off x="918251" y="1489660"/>
            <a:ext cx="10355497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400" b="1" dirty="0"/>
              <a:t>4.2)    </a:t>
            </a:r>
            <a:r>
              <a:rPr lang="nl-BE" sz="2400" b="1" dirty="0" err="1"/>
              <a:t>Fiberglass</a:t>
            </a:r>
            <a:r>
              <a:rPr lang="nl-BE" sz="2400" b="1" dirty="0"/>
              <a:t> Industrial Storage Tanks</a:t>
            </a:r>
          </a:p>
          <a:p>
            <a:endParaRPr lang="nl-BE" sz="2400" b="1" dirty="0"/>
          </a:p>
          <a:p>
            <a:r>
              <a:rPr lang="nl-BE" sz="2400" b="1" dirty="0"/>
              <a:t>- </a:t>
            </a:r>
            <a:r>
              <a:rPr lang="nl-BE" sz="2400" dirty="0"/>
              <a:t>M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ore economical choice than concrete tanks (especially for large to medium capacity systems).</a:t>
            </a:r>
          </a:p>
          <a:p>
            <a:endParaRPr lang="en-US" sz="2400" b="0" i="0" dirty="0">
              <a:solidFill>
                <a:srgbClr val="333333"/>
              </a:solidFill>
              <a:effectLst/>
              <a:latin typeface="Roboto" panose="02000000000000000000" pitchFamily="2" charset="0"/>
            </a:endParaRPr>
          </a:p>
          <a:p>
            <a:r>
              <a:rPr lang="en-US" sz="2400" dirty="0">
                <a:solidFill>
                  <a:srgbClr val="333333"/>
                </a:solidFill>
                <a:latin typeface="Roboto" panose="02000000000000000000" pitchFamily="2" charset="0"/>
              </a:rPr>
              <a:t>- E</a:t>
            </a:r>
            <a:r>
              <a:rPr lang="nl-BE" sz="2400" b="0" i="0" dirty="0" err="1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xtreme</a:t>
            </a:r>
            <a:r>
              <a:rPr lang="nl-BE" sz="2400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nl-BE" sz="2400" b="0" i="0" dirty="0" err="1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durability</a:t>
            </a:r>
            <a:r>
              <a:rPr lang="nl-BE" sz="2400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nl-BE" sz="2400" b="0" i="0" dirty="0" err="1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and</a:t>
            </a:r>
            <a:r>
              <a:rPr lang="nl-BE" sz="2400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nl-BE" sz="2400" b="0" i="0" dirty="0" err="1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tightness</a:t>
            </a:r>
            <a:endParaRPr lang="nl-BE" sz="2400" b="0" i="0" dirty="0">
              <a:solidFill>
                <a:srgbClr val="333333"/>
              </a:solidFill>
              <a:effectLst/>
              <a:latin typeface="Roboto" panose="02000000000000000000" pitchFamily="2" charset="0"/>
            </a:endParaRPr>
          </a:p>
          <a:p>
            <a:endParaRPr lang="nl-BE" sz="2400" dirty="0">
              <a:solidFill>
                <a:srgbClr val="333333"/>
              </a:solidFill>
              <a:latin typeface="Roboto" panose="02000000000000000000" pitchFamily="2" charset="0"/>
            </a:endParaRPr>
          </a:p>
          <a:p>
            <a:r>
              <a:rPr lang="nl-BE" sz="2400" b="1" dirty="0">
                <a:solidFill>
                  <a:srgbClr val="333333"/>
                </a:solidFill>
                <a:latin typeface="Roboto" panose="02000000000000000000" pitchFamily="2" charset="0"/>
              </a:rPr>
              <a:t>- </a:t>
            </a:r>
            <a:r>
              <a:rPr lang="en-US" sz="2400" dirty="0">
                <a:solidFill>
                  <a:srgbClr val="333333"/>
                </a:solidFill>
                <a:latin typeface="Roboto" panose="02000000000000000000" pitchFamily="2" charset="0"/>
              </a:rPr>
              <a:t>N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o waterproofing coating or maintenance program needed. (Due to its impermeable and mono hull nature).</a:t>
            </a:r>
          </a:p>
          <a:p>
            <a:endParaRPr lang="en-US" sz="2400" dirty="0">
              <a:solidFill>
                <a:srgbClr val="333333"/>
              </a:solidFill>
              <a:latin typeface="Roboto" panose="02000000000000000000" pitchFamily="2" charset="0"/>
            </a:endParaRPr>
          </a:p>
          <a:p>
            <a:r>
              <a:rPr lang="en-US" sz="2400" b="1" dirty="0">
                <a:solidFill>
                  <a:srgbClr val="333333"/>
                </a:solidFill>
                <a:latin typeface="Roboto" panose="02000000000000000000" pitchFamily="2" charset="0"/>
              </a:rPr>
              <a:t>- </a:t>
            </a:r>
            <a:r>
              <a:rPr lang="en-US" sz="2400" dirty="0">
                <a:solidFill>
                  <a:srgbClr val="333333"/>
                </a:solidFill>
                <a:latin typeface="Roboto" panose="02000000000000000000" pitchFamily="2" charset="0"/>
              </a:rPr>
              <a:t>M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uch lighter than comparable concrete tanks</a:t>
            </a:r>
          </a:p>
          <a:p>
            <a:endParaRPr lang="en-US" sz="2400" dirty="0">
              <a:solidFill>
                <a:srgbClr val="333333"/>
              </a:solidFill>
              <a:latin typeface="Roboto" panose="02000000000000000000" pitchFamily="2" charset="0"/>
            </a:endParaRPr>
          </a:p>
          <a:p>
            <a:r>
              <a:rPr lang="en-US" sz="2400" b="1" dirty="0">
                <a:solidFill>
                  <a:srgbClr val="333333"/>
                </a:solidFill>
                <a:latin typeface="Roboto" panose="02000000000000000000" pitchFamily="2" charset="0"/>
              </a:rPr>
              <a:t>- </a:t>
            </a:r>
            <a:r>
              <a:rPr lang="en-US" sz="2400" dirty="0">
                <a:solidFill>
                  <a:srgbClr val="333333"/>
                </a:solidFill>
                <a:latin typeface="Roboto" panose="02000000000000000000" pitchFamily="2" charset="0"/>
              </a:rPr>
              <a:t>M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ore salable compared to concrete tanks.</a:t>
            </a:r>
            <a:endParaRPr lang="nl-BE" sz="2400" b="1" dirty="0"/>
          </a:p>
          <a:p>
            <a:endParaRPr lang="nl-BE" sz="2400" dirty="0"/>
          </a:p>
          <a:p>
            <a:endParaRPr lang="en-US" sz="2400" dirty="0">
              <a:solidFill>
                <a:srgbClr val="333333"/>
              </a:solidFill>
              <a:latin typeface="Roboto" panose="02000000000000000000" pitchFamily="2" charset="0"/>
            </a:endParaRPr>
          </a:p>
          <a:p>
            <a:r>
              <a:rPr lang="en-US" sz="2400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 </a:t>
            </a:r>
          </a:p>
          <a:p>
            <a:r>
              <a:rPr lang="nl-BE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8009162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2443</TotalTime>
  <Words>314</Words>
  <Application>Microsoft Office PowerPoint</Application>
  <PresentationFormat>Breedbeeld</PresentationFormat>
  <Paragraphs>43</Paragraphs>
  <Slides>7</Slides>
  <Notes>0</Notes>
  <HiddenSlides>0</HiddenSlides>
  <MMClips>1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Roboto</vt:lpstr>
      <vt:lpstr>Kantoorthema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Lena Vernaeve</dc:creator>
  <cp:lastModifiedBy>Lena Vernaeve</cp:lastModifiedBy>
  <cp:revision>1</cp:revision>
  <dcterms:created xsi:type="dcterms:W3CDTF">2024-07-23T17:27:35Z</dcterms:created>
  <dcterms:modified xsi:type="dcterms:W3CDTF">2024-07-26T10:43:23Z</dcterms:modified>
</cp:coreProperties>
</file>