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1"/>
  </p:sldMasterIdLst>
  <p:sldIdLst>
    <p:sldId id="256" r:id="rId2"/>
    <p:sldId id="257" r:id="rId3"/>
    <p:sldId id="258" r:id="rId4"/>
    <p:sldId id="259" r:id="rId5"/>
    <p:sldId id="262" r:id="rId6"/>
    <p:sldId id="260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6" r:id="rId19"/>
    <p:sldId id="275" r:id="rId20"/>
    <p:sldId id="274" r:id="rId21"/>
    <p:sldId id="277" r:id="rId22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8" d="100"/>
          <a:sy n="68" d="100"/>
        </p:scale>
        <p:origin x="58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ugo Vernaeve" userId="f0f15cc1-09e3-4878-8150-5656fc37b09c" providerId="ADAL" clId="{78133644-2666-4B42-97D9-85DABF5B27B5}"/>
    <pc:docChg chg="undo custSel modSld">
      <pc:chgData name="Hugo Vernaeve" userId="f0f15cc1-09e3-4878-8150-5656fc37b09c" providerId="ADAL" clId="{78133644-2666-4B42-97D9-85DABF5B27B5}" dt="2024-07-12T20:55:59.561" v="222" actId="1076"/>
      <pc:docMkLst>
        <pc:docMk/>
      </pc:docMkLst>
      <pc:sldChg chg="addSp delSp modSp">
        <pc:chgData name="Hugo Vernaeve" userId="f0f15cc1-09e3-4878-8150-5656fc37b09c" providerId="ADAL" clId="{78133644-2666-4B42-97D9-85DABF5B27B5}" dt="2024-07-12T20:55:59.561" v="222" actId="1076"/>
        <pc:sldMkLst>
          <pc:docMk/>
          <pc:sldMk cId="83540196" sldId="256"/>
        </pc:sldMkLst>
        <pc:spChg chg="mod">
          <ac:chgData name="Hugo Vernaeve" userId="f0f15cc1-09e3-4878-8150-5656fc37b09c" providerId="ADAL" clId="{78133644-2666-4B42-97D9-85DABF5B27B5}" dt="2024-07-12T20:55:59.561" v="222" actId="1076"/>
          <ac:spMkLst>
            <pc:docMk/>
            <pc:sldMk cId="83540196" sldId="256"/>
            <ac:spMk id="2" creationId="{9C78B126-BFA5-B957-DC76-2CAB5093E856}"/>
          </ac:spMkLst>
        </pc:spChg>
        <pc:spChg chg="del">
          <ac:chgData name="Hugo Vernaeve" userId="f0f15cc1-09e3-4878-8150-5656fc37b09c" providerId="ADAL" clId="{78133644-2666-4B42-97D9-85DABF5B27B5}" dt="2024-07-12T20:55:52.555" v="221" actId="478"/>
          <ac:spMkLst>
            <pc:docMk/>
            <pc:sldMk cId="83540196" sldId="256"/>
            <ac:spMk id="3" creationId="{5C14AC06-310C-44DF-AB73-53E1E5DE2220}"/>
          </ac:spMkLst>
        </pc:spChg>
        <pc:graphicFrameChg chg="add del mod modGraphic">
          <ac:chgData name="Hugo Vernaeve" userId="f0f15cc1-09e3-4878-8150-5656fc37b09c" providerId="ADAL" clId="{78133644-2666-4B42-97D9-85DABF5B27B5}" dt="2024-07-12T20:19:08.790" v="21" actId="3680"/>
          <ac:graphicFrameMkLst>
            <pc:docMk/>
            <pc:sldMk cId="83540196" sldId="256"/>
            <ac:graphicFrameMk id="8" creationId="{D9F2E237-DAB4-462E-A4E5-41F13A035ADC}"/>
          </ac:graphicFrameMkLst>
        </pc:graphicFrameChg>
        <pc:graphicFrameChg chg="add mod modGraphic">
          <ac:chgData name="Hugo Vernaeve" userId="f0f15cc1-09e3-4878-8150-5656fc37b09c" providerId="ADAL" clId="{78133644-2666-4B42-97D9-85DABF5B27B5}" dt="2024-07-12T20:47:30.407" v="220" actId="1076"/>
          <ac:graphicFrameMkLst>
            <pc:docMk/>
            <pc:sldMk cId="83540196" sldId="256"/>
            <ac:graphicFrameMk id="9" creationId="{B6F62576-776A-46F3-9CB4-50B12D6D054E}"/>
          </ac:graphicFrameMkLst>
        </pc:graphicFrameChg>
        <pc:picChg chg="add mod">
          <ac:chgData name="Hugo Vernaeve" userId="f0f15cc1-09e3-4878-8150-5656fc37b09c" providerId="ADAL" clId="{78133644-2666-4B42-97D9-85DABF5B27B5}" dt="2024-07-12T20:16:10.549" v="6" actId="1076"/>
          <ac:picMkLst>
            <pc:docMk/>
            <pc:sldMk cId="83540196" sldId="256"/>
            <ac:picMk id="5" creationId="{A1A846EE-BF44-43D5-B5F5-6C46FE7213DC}"/>
          </ac:picMkLst>
        </pc:picChg>
        <pc:picChg chg="add mod">
          <ac:chgData name="Hugo Vernaeve" userId="f0f15cc1-09e3-4878-8150-5656fc37b09c" providerId="ADAL" clId="{78133644-2666-4B42-97D9-85DABF5B27B5}" dt="2024-07-12T20:17:12.416" v="11" actId="1076"/>
          <ac:picMkLst>
            <pc:docMk/>
            <pc:sldMk cId="83540196" sldId="256"/>
            <ac:picMk id="7" creationId="{78C57B44-6A8F-4E3B-AD81-DE20897C9C14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8DD129-A8C2-419E-B641-6CC90F5073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1524000"/>
            <a:ext cx="10668000" cy="22860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B33C04-8A23-4499-A6EF-1D190F0FB3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2000" y="4571999"/>
            <a:ext cx="10668000" cy="152400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FA99FB-5674-4BC5-949F-8D45EC167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7/12/2024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63CF93-DD67-4FE2-8083-864693FE8E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05E934-32B6-44B1-9622-67F30BDA3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5326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AF011-A499-4054-89BF-A4800A68F6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6FB6E8-D956-45B5-9B4A-9D31DF466B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CDB9DB-9E62-4292-915C-1DD413474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7/12/2024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D462F1-BC30-4172-8353-363123A1D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92EE8A-96DF-4D7D-B434-778324756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5694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28453A-F2B4-4EDB-B8FA-150267BC1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4000"/>
            <a:ext cx="10668000" cy="30384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C46C51-ADF1-48FC-A4D9-38C369E783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4589463"/>
            <a:ext cx="10668000" cy="150653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C43B56-4DC7-490B-AEFD-55ED1ECFF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7/12/2024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4738F8-C4B2-41D8-B627-A6DDB24B2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F43D49-23F8-4C4B-9C30-EDC030EE6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6245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E5556D-6916-42E6-8820-8A0D328A5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2747A5-C962-477F-89AA-A32385D579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62000" y="2285999"/>
            <a:ext cx="5151119" cy="38100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D08312-30FC-44D8-B2A9-B5CAAD9F06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8879" y="2285999"/>
            <a:ext cx="5151121" cy="38100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ED84EB-AF90-4F19-A376-0FE5E50F9E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7/12/2024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838ED0-2789-41E4-A36E-83F92CA2E8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221A83-6D60-45F0-9173-5F6D2438B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1707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4FFAE2-03F4-4A94-86C4-9305B237C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2000"/>
            <a:ext cx="10668000" cy="1524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BAC5A5-E184-46B6-8AB5-C8E132D362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2285999"/>
            <a:ext cx="5151119" cy="76199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DCFE87-5D80-45CB-9D13-DFC9AFCEC7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62000" y="3048000"/>
            <a:ext cx="5151119" cy="30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AC1E5A-8423-4749-8EDA-E13425F696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78878" y="2286000"/>
            <a:ext cx="5151122" cy="76199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A832AAA-4BB8-4A3D-9C79-516F82F800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78878" y="3048000"/>
            <a:ext cx="5151122" cy="30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80BEC63-51D3-4C70-B804-BE9EF765A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7/12/2024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35CA295-8563-402F-92C3-1F20C977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EFA5918-109D-4342-84C0-9774A52C9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1269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F2662-CBD1-4498-9B6E-2961F5EF1B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FF739AE-8101-4C18-8CF3-911BDF3978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7/12/2024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EB1C88-D181-449C-9BE1-E85068C18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38A2C9-E93B-4F0A-A021-9E3AEBC3F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77904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00AE8D9-9B42-438E-ADA6-CCFE457884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7/12/2024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F792B9-A8AF-4E13-8A25-741E89691E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3A2CF6-DBC5-4491-B213-B3CD09D31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485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727076-58C8-494C-B6B1-DC86F62DD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1998"/>
            <a:ext cx="3810000" cy="1524002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F29E36-0340-452F-8D0A-1BC3F3A388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0" y="762001"/>
            <a:ext cx="6096000" cy="5334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051C2E-E587-45E8-BDB1-DFF2F2791B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0" y="2286000"/>
            <a:ext cx="3810000" cy="381000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21D993-DEDD-470E-B48B-CB053A55A1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7/12/2024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926C64-7401-4CA4-859F-74472AF869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108F41-F1F6-431C-9B45-8A447F188C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6764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E104FB-422C-4023-9381-EB12F1582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762000"/>
            <a:ext cx="3809999" cy="152400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DBA3AA-DE44-4B1F-91D1-09F67B89B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34000" y="762001"/>
            <a:ext cx="6021388" cy="5334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27B131-5117-4106-80DB-2AB208C4C9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1" y="2286000"/>
            <a:ext cx="3809999" cy="38100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13918A-7F23-4C72-8E80-591324A304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7/12/2024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1071C8-76FE-4B83-8317-BD53C7C84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23681A-6F29-48FC-9409-319ED3E96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0134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BA5B09-FC60-445F-8A12-79869BEC6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A219F7-87F2-409F-BB0B-8FE9270C98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AC2BB8-59E0-4EB2-B3BE-59D8641EE1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7/12/2024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56984E-C0DE-461B-8011-8FC31B0EE9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FE7C03-68D3-445E-A5A2-8A935CFC97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784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B21F0D7-112D-48B1-B32B-170B1AA2B5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143998" y="761999"/>
            <a:ext cx="2286000" cy="53340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27A7C1-8E5B-41DA-9802-F242D382B6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62001" y="761999"/>
            <a:ext cx="7619999" cy="53340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961CC7-F5B1-464A-8127-60645FB210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7/12/2024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B94302-B381-4F37-A9FF-5CC551917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707151-541F-4104-B989-83A9DCA6E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097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A6EF5A53-0A64-4CA5-B9C7-1CB97CB5CF1C}"/>
              </a:ext>
            </a:extLst>
          </p:cNvPr>
          <p:cNvSpPr/>
          <p:nvPr/>
        </p:nvSpPr>
        <p:spPr>
          <a:xfrm>
            <a:off x="8157843" y="6244836"/>
            <a:ext cx="4034156" cy="613164"/>
          </a:xfrm>
          <a:custGeom>
            <a:avLst/>
            <a:gdLst>
              <a:gd name="connsiteX0" fmla="*/ 1479137 w 4034156"/>
              <a:gd name="connsiteY0" fmla="*/ 230 h 613164"/>
              <a:gd name="connsiteX1" fmla="*/ 3482844 w 4034156"/>
              <a:gd name="connsiteY1" fmla="*/ 298555 h 613164"/>
              <a:gd name="connsiteX2" fmla="*/ 3831590 w 4034156"/>
              <a:gd name="connsiteY2" fmla="*/ 425010 h 613164"/>
              <a:gd name="connsiteX3" fmla="*/ 4034156 w 4034156"/>
              <a:gd name="connsiteY3" fmla="*/ 494088 h 613164"/>
              <a:gd name="connsiteX4" fmla="*/ 4034156 w 4034156"/>
              <a:gd name="connsiteY4" fmla="*/ 613164 h 613164"/>
              <a:gd name="connsiteX5" fmla="*/ 0 w 4034156"/>
              <a:gd name="connsiteY5" fmla="*/ 613164 h 613164"/>
              <a:gd name="connsiteX6" fmla="*/ 54792 w 4034156"/>
              <a:gd name="connsiteY6" fmla="*/ 512415 h 613164"/>
              <a:gd name="connsiteX7" fmla="*/ 168327 w 4034156"/>
              <a:gd name="connsiteY7" fmla="*/ 366637 h 613164"/>
              <a:gd name="connsiteX8" fmla="*/ 1192562 w 4034156"/>
              <a:gd name="connsiteY8" fmla="*/ 1522 h 613164"/>
              <a:gd name="connsiteX9" fmla="*/ 1479137 w 4034156"/>
              <a:gd name="connsiteY9" fmla="*/ 230 h 613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034156" h="613164">
                <a:moveTo>
                  <a:pt x="1479137" y="230"/>
                </a:moveTo>
                <a:cubicBezTo>
                  <a:pt x="2152575" y="4287"/>
                  <a:pt x="2854487" y="63583"/>
                  <a:pt x="3482844" y="298555"/>
                </a:cubicBezTo>
                <a:cubicBezTo>
                  <a:pt x="3599338" y="342114"/>
                  <a:pt x="3715540" y="384216"/>
                  <a:pt x="3831590" y="425010"/>
                </a:cubicBezTo>
                <a:lnTo>
                  <a:pt x="4034156" y="494088"/>
                </a:lnTo>
                <a:lnTo>
                  <a:pt x="4034156" y="613164"/>
                </a:lnTo>
                <a:lnTo>
                  <a:pt x="0" y="613164"/>
                </a:lnTo>
                <a:lnTo>
                  <a:pt x="54792" y="512415"/>
                </a:lnTo>
                <a:cubicBezTo>
                  <a:pt x="88888" y="459433"/>
                  <a:pt x="126502" y="410480"/>
                  <a:pt x="168327" y="366637"/>
                </a:cubicBezTo>
                <a:cubicBezTo>
                  <a:pt x="428292" y="94062"/>
                  <a:pt x="821899" y="6565"/>
                  <a:pt x="1192562" y="1522"/>
                </a:cubicBezTo>
                <a:cubicBezTo>
                  <a:pt x="1287308" y="198"/>
                  <a:pt x="1382932" y="-349"/>
                  <a:pt x="1479137" y="23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34ABFBEA-4EB0-4D02-A2C0-1733CD3D6F12}"/>
              </a:ext>
            </a:extLst>
          </p:cNvPr>
          <p:cNvSpPr/>
          <p:nvPr/>
        </p:nvSpPr>
        <p:spPr>
          <a:xfrm>
            <a:off x="1" y="688126"/>
            <a:ext cx="448491" cy="1634252"/>
          </a:xfrm>
          <a:custGeom>
            <a:avLst/>
            <a:gdLst>
              <a:gd name="connsiteX0" fmla="*/ 0 w 448491"/>
              <a:gd name="connsiteY0" fmla="*/ 0 h 1634252"/>
              <a:gd name="connsiteX1" fmla="*/ 12983 w 448491"/>
              <a:gd name="connsiteY1" fmla="*/ 10508 h 1634252"/>
              <a:gd name="connsiteX2" fmla="*/ 441611 w 448491"/>
              <a:gd name="connsiteY2" fmla="*/ 863751 h 1634252"/>
              <a:gd name="connsiteX3" fmla="*/ 251011 w 448491"/>
              <a:gd name="connsiteY3" fmla="*/ 1302895 h 1634252"/>
              <a:gd name="connsiteX4" fmla="*/ 74605 w 448491"/>
              <a:gd name="connsiteY4" fmla="*/ 1543249 h 1634252"/>
              <a:gd name="connsiteX5" fmla="*/ 0 w 448491"/>
              <a:gd name="connsiteY5" fmla="*/ 1634252 h 1634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8491" h="1634252">
                <a:moveTo>
                  <a:pt x="0" y="0"/>
                </a:moveTo>
                <a:lnTo>
                  <a:pt x="12983" y="10508"/>
                </a:lnTo>
                <a:cubicBezTo>
                  <a:pt x="278410" y="241022"/>
                  <a:pt x="489787" y="530267"/>
                  <a:pt x="441611" y="863751"/>
                </a:cubicBezTo>
                <a:cubicBezTo>
                  <a:pt x="418542" y="1022632"/>
                  <a:pt x="337007" y="1166302"/>
                  <a:pt x="251011" y="1302895"/>
                </a:cubicBezTo>
                <a:cubicBezTo>
                  <a:pt x="215138" y="1359902"/>
                  <a:pt x="154723" y="1442480"/>
                  <a:pt x="74605" y="1543249"/>
                </a:cubicBezTo>
                <a:lnTo>
                  <a:pt x="0" y="163425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00">
              <a:solidFill>
                <a:prstClr val="white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9E083F6-57F4-487B-A766-EA0462B1EED8}"/>
              </a:ext>
            </a:extLst>
          </p:cNvPr>
          <p:cNvSpPr/>
          <p:nvPr/>
        </p:nvSpPr>
        <p:spPr>
          <a:xfrm>
            <a:off x="7309459" y="6144069"/>
            <a:ext cx="4418271" cy="718159"/>
          </a:xfrm>
          <a:custGeom>
            <a:avLst/>
            <a:gdLst>
              <a:gd name="connsiteX0" fmla="*/ 1421452 w 4590626"/>
              <a:gd name="connsiteY0" fmla="*/ 0 h 713930"/>
              <a:gd name="connsiteX1" fmla="*/ 3247781 w 4590626"/>
              <a:gd name="connsiteY1" fmla="*/ 271915 h 713930"/>
              <a:gd name="connsiteX2" fmla="*/ 4517331 w 4590626"/>
              <a:gd name="connsiteY2" fmla="*/ 693394 h 713930"/>
              <a:gd name="connsiteX3" fmla="*/ 4590626 w 4590626"/>
              <a:gd name="connsiteY3" fmla="*/ 713930 h 713930"/>
              <a:gd name="connsiteX4" fmla="*/ 0 w 4590626"/>
              <a:gd name="connsiteY4" fmla="*/ 713930 h 713930"/>
              <a:gd name="connsiteX5" fmla="*/ 2854 w 4590626"/>
              <a:gd name="connsiteY5" fmla="*/ 705624 h 713930"/>
              <a:gd name="connsiteX6" fmla="*/ 226680 w 4590626"/>
              <a:gd name="connsiteY6" fmla="*/ 333970 h 713930"/>
              <a:gd name="connsiteX7" fmla="*/ 1160245 w 4590626"/>
              <a:gd name="connsiteY7" fmla="*/ 1178 h 713930"/>
              <a:gd name="connsiteX8" fmla="*/ 1421452 w 4590626"/>
              <a:gd name="connsiteY8" fmla="*/ 0 h 713930"/>
              <a:gd name="connsiteX0" fmla="*/ 1421452 w 4517331"/>
              <a:gd name="connsiteY0" fmla="*/ 0 h 713930"/>
              <a:gd name="connsiteX1" fmla="*/ 3247781 w 4517331"/>
              <a:gd name="connsiteY1" fmla="*/ 271915 h 713930"/>
              <a:gd name="connsiteX2" fmla="*/ 4517331 w 4517331"/>
              <a:gd name="connsiteY2" fmla="*/ 693394 h 713930"/>
              <a:gd name="connsiteX3" fmla="*/ 0 w 4517331"/>
              <a:gd name="connsiteY3" fmla="*/ 713930 h 713930"/>
              <a:gd name="connsiteX4" fmla="*/ 2854 w 4517331"/>
              <a:gd name="connsiteY4" fmla="*/ 705624 h 713930"/>
              <a:gd name="connsiteX5" fmla="*/ 226680 w 4517331"/>
              <a:gd name="connsiteY5" fmla="*/ 333970 h 713930"/>
              <a:gd name="connsiteX6" fmla="*/ 1160245 w 4517331"/>
              <a:gd name="connsiteY6" fmla="*/ 1178 h 713930"/>
              <a:gd name="connsiteX7" fmla="*/ 1421452 w 4517331"/>
              <a:gd name="connsiteY7" fmla="*/ 0 h 713930"/>
              <a:gd name="connsiteX0" fmla="*/ 0 w 4608771"/>
              <a:gd name="connsiteY0" fmla="*/ 713930 h 784834"/>
              <a:gd name="connsiteX1" fmla="*/ 2854 w 4608771"/>
              <a:gd name="connsiteY1" fmla="*/ 705624 h 784834"/>
              <a:gd name="connsiteX2" fmla="*/ 226680 w 4608771"/>
              <a:gd name="connsiteY2" fmla="*/ 333970 h 784834"/>
              <a:gd name="connsiteX3" fmla="*/ 1160245 w 4608771"/>
              <a:gd name="connsiteY3" fmla="*/ 1178 h 784834"/>
              <a:gd name="connsiteX4" fmla="*/ 1421452 w 4608771"/>
              <a:gd name="connsiteY4" fmla="*/ 0 h 784834"/>
              <a:gd name="connsiteX5" fmla="*/ 3247781 w 4608771"/>
              <a:gd name="connsiteY5" fmla="*/ 271915 h 784834"/>
              <a:gd name="connsiteX6" fmla="*/ 4608771 w 4608771"/>
              <a:gd name="connsiteY6" fmla="*/ 784834 h 784834"/>
              <a:gd name="connsiteX0" fmla="*/ 0 w 4418271"/>
              <a:gd name="connsiteY0" fmla="*/ 713930 h 718159"/>
              <a:gd name="connsiteX1" fmla="*/ 2854 w 4418271"/>
              <a:gd name="connsiteY1" fmla="*/ 705624 h 718159"/>
              <a:gd name="connsiteX2" fmla="*/ 226680 w 4418271"/>
              <a:gd name="connsiteY2" fmla="*/ 333970 h 718159"/>
              <a:gd name="connsiteX3" fmla="*/ 1160245 w 4418271"/>
              <a:gd name="connsiteY3" fmla="*/ 1178 h 718159"/>
              <a:gd name="connsiteX4" fmla="*/ 1421452 w 4418271"/>
              <a:gd name="connsiteY4" fmla="*/ 0 h 718159"/>
              <a:gd name="connsiteX5" fmla="*/ 3247781 w 4418271"/>
              <a:gd name="connsiteY5" fmla="*/ 271915 h 718159"/>
              <a:gd name="connsiteX6" fmla="*/ 4418271 w 4418271"/>
              <a:gd name="connsiteY6" fmla="*/ 718159 h 718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8271" h="718159">
                <a:moveTo>
                  <a:pt x="0" y="713930"/>
                </a:moveTo>
                <a:lnTo>
                  <a:pt x="2854" y="705624"/>
                </a:lnTo>
                <a:cubicBezTo>
                  <a:pt x="60059" y="562888"/>
                  <a:pt x="131373" y="433874"/>
                  <a:pt x="226680" y="333970"/>
                </a:cubicBezTo>
                <a:cubicBezTo>
                  <a:pt x="463632" y="85526"/>
                  <a:pt x="822395" y="5774"/>
                  <a:pt x="1160245" y="1178"/>
                </a:cubicBezTo>
                <a:lnTo>
                  <a:pt x="1421452" y="0"/>
                </a:lnTo>
                <a:cubicBezTo>
                  <a:pt x="2035274" y="3698"/>
                  <a:pt x="2748311" y="152222"/>
                  <a:pt x="3247781" y="271915"/>
                </a:cubicBezTo>
                <a:cubicBezTo>
                  <a:pt x="3747251" y="391608"/>
                  <a:pt x="3902480" y="501606"/>
                  <a:pt x="4418271" y="718159"/>
                </a:cubicBezTo>
              </a:path>
            </a:pathLst>
          </a:cu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3A2F988-7148-4375-83D8-12EE5EBC7B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2000"/>
            <a:ext cx="106680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896238-C5B3-4F3C-97FA-890E1A51A2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2286000"/>
            <a:ext cx="10668000" cy="38180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6E4474-0442-4E4B-9E5B-CA7B3951C1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389165" y="194320"/>
            <a:ext cx="20408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fld id="{76969C88-B244-455D-A017-012B25B1ACDD}" type="datetimeFigureOut">
              <a:rPr lang="en-US" smtClean="0"/>
              <a:pPr/>
              <a:t>7/12/2024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626A98-F887-40E1-B9BA-9D93DE90E0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1999" y="6356350"/>
            <a:ext cx="66128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2C8119-73F6-4713-9AD3-3628DCDFB8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06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fld id="{07CE569E-9B7C-4CB9-AB80-C0841F922CFF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91175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79" r:id="rId6"/>
    <p:sldLayoutId id="2147483675" r:id="rId7"/>
    <p:sldLayoutId id="2147483676" r:id="rId8"/>
    <p:sldLayoutId id="2147483677" r:id="rId9"/>
    <p:sldLayoutId id="2147483678" r:id="rId10"/>
    <p:sldLayoutId id="214748368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5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8">
            <a:extLst>
              <a:ext uri="{FF2B5EF4-FFF2-40B4-BE49-F238E27FC236}">
                <a16:creationId xmlns:a16="http://schemas.microsoft.com/office/drawing/2014/main" id="{7A18C9FB-EC4C-4DAE-8F7D-C6E5AF6079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pic>
        <p:nvPicPr>
          <p:cNvPr id="14" name="Picture 3" descr="Green and red curved line">
            <a:extLst>
              <a:ext uri="{FF2B5EF4-FFF2-40B4-BE49-F238E27FC236}">
                <a16:creationId xmlns:a16="http://schemas.microsoft.com/office/drawing/2014/main" id="{34389E40-7289-C8E7-D831-1E2702DD034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149" b="9582"/>
          <a:stretch/>
        </p:blipFill>
        <p:spPr>
          <a:xfrm>
            <a:off x="20" y="-1"/>
            <a:ext cx="12191979" cy="6858001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529223"/>
                </a:lnTo>
                <a:lnTo>
                  <a:pt x="11953979" y="541759"/>
                </a:lnTo>
                <a:cubicBezTo>
                  <a:pt x="11205478" y="591203"/>
                  <a:pt x="10431054" y="699982"/>
                  <a:pt x="9651089" y="827627"/>
                </a:cubicBezTo>
                <a:cubicBezTo>
                  <a:pt x="7233991" y="1222984"/>
                  <a:pt x="6590499" y="2476708"/>
                  <a:pt x="6133345" y="3948664"/>
                </a:cubicBezTo>
                <a:cubicBezTo>
                  <a:pt x="5827390" y="4934281"/>
                  <a:pt x="5572190" y="5830059"/>
                  <a:pt x="6876220" y="6551721"/>
                </a:cubicBezTo>
                <a:cubicBezTo>
                  <a:pt x="7059065" y="6652933"/>
                  <a:pt x="7253882" y="6741181"/>
                  <a:pt x="7457481" y="6819371"/>
                </a:cubicBezTo>
                <a:lnTo>
                  <a:pt x="7563875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3B2B1500-BB55-471C-8A9E-67288297EC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886451" y="529224"/>
            <a:ext cx="6305549" cy="6328777"/>
          </a:xfrm>
          <a:custGeom>
            <a:avLst/>
            <a:gdLst>
              <a:gd name="connsiteX0" fmla="*/ 0 w 4212773"/>
              <a:gd name="connsiteY0" fmla="*/ 0 h 6498740"/>
              <a:gd name="connsiteX1" fmla="*/ 159023 w 4212773"/>
              <a:gd name="connsiteY1" fmla="*/ 12872 h 6498740"/>
              <a:gd name="connsiteX2" fmla="*/ 1697597 w 4212773"/>
              <a:gd name="connsiteY2" fmla="*/ 306418 h 6498740"/>
              <a:gd name="connsiteX3" fmla="*/ 4047822 w 4212773"/>
              <a:gd name="connsiteY3" fmla="*/ 3511272 h 6498740"/>
              <a:gd name="connsiteX4" fmla="*/ 3551503 w 4212773"/>
              <a:gd name="connsiteY4" fmla="*/ 6184235 h 6498740"/>
              <a:gd name="connsiteX5" fmla="*/ 3163159 w 4212773"/>
              <a:gd name="connsiteY5" fmla="*/ 6459073 h 6498740"/>
              <a:gd name="connsiteX6" fmla="*/ 3092077 w 4212773"/>
              <a:gd name="connsiteY6" fmla="*/ 6498740 h 6498740"/>
              <a:gd name="connsiteX7" fmla="*/ 0 w 4212773"/>
              <a:gd name="connsiteY7" fmla="*/ 6498740 h 6498740"/>
              <a:gd name="connsiteX8" fmla="*/ 0 w 4212773"/>
              <a:gd name="connsiteY8" fmla="*/ 0 h 6498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212773" h="6498740">
                <a:moveTo>
                  <a:pt x="0" y="0"/>
                </a:moveTo>
                <a:lnTo>
                  <a:pt x="159023" y="12872"/>
                </a:lnTo>
                <a:cubicBezTo>
                  <a:pt x="659101" y="63644"/>
                  <a:pt x="1176498" y="175345"/>
                  <a:pt x="1697597" y="306418"/>
                </a:cubicBezTo>
                <a:cubicBezTo>
                  <a:pt x="3312474" y="712392"/>
                  <a:pt x="3742395" y="1999786"/>
                  <a:pt x="4047822" y="3511272"/>
                </a:cubicBezTo>
                <a:cubicBezTo>
                  <a:pt x="4252232" y="4523358"/>
                  <a:pt x="4422733" y="5443193"/>
                  <a:pt x="3551503" y="6184235"/>
                </a:cubicBezTo>
                <a:cubicBezTo>
                  <a:pt x="3429343" y="6288166"/>
                  <a:pt x="3299185" y="6378784"/>
                  <a:pt x="3163159" y="6459073"/>
                </a:cubicBezTo>
                <a:lnTo>
                  <a:pt x="3092077" y="6498740"/>
                </a:lnTo>
                <a:lnTo>
                  <a:pt x="0" y="649874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3045E22C-A99D-41BB-AF14-EF1B1E745A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61608" y="311727"/>
            <a:ext cx="6130391" cy="6546274"/>
          </a:xfrm>
          <a:custGeom>
            <a:avLst/>
            <a:gdLst>
              <a:gd name="connsiteX0" fmla="*/ 0 w 4033589"/>
              <a:gd name="connsiteY0" fmla="*/ 0 h 6858000"/>
              <a:gd name="connsiteX1" fmla="*/ 1878934 w 4033589"/>
              <a:gd name="connsiteY1" fmla="*/ 0 h 6858000"/>
              <a:gd name="connsiteX2" fmla="*/ 1882313 w 4033589"/>
              <a:gd name="connsiteY2" fmla="*/ 2021 h 6858000"/>
              <a:gd name="connsiteX3" fmla="*/ 3475371 w 4033589"/>
              <a:gd name="connsiteY3" fmla="*/ 1517967 h 6858000"/>
              <a:gd name="connsiteX4" fmla="*/ 3975977 w 4033589"/>
              <a:gd name="connsiteY4" fmla="*/ 4379386 h 6858000"/>
              <a:gd name="connsiteX5" fmla="*/ 3312864 w 4033589"/>
              <a:gd name="connsiteY5" fmla="*/ 6852362 h 6858000"/>
              <a:gd name="connsiteX6" fmla="*/ 3310593 w 4033589"/>
              <a:gd name="connsiteY6" fmla="*/ 6858000 h 6858000"/>
              <a:gd name="connsiteX7" fmla="*/ 0 w 4033589"/>
              <a:gd name="connsiteY7" fmla="*/ 6858000 h 6858000"/>
              <a:gd name="connsiteX8" fmla="*/ 0 w 4033589"/>
              <a:gd name="connsiteY8" fmla="*/ 0 h 6858000"/>
              <a:gd name="connsiteX0" fmla="*/ 0 w 4033589"/>
              <a:gd name="connsiteY0" fmla="*/ 6858000 h 6858000"/>
              <a:gd name="connsiteX1" fmla="*/ 1878934 w 4033589"/>
              <a:gd name="connsiteY1" fmla="*/ 0 h 6858000"/>
              <a:gd name="connsiteX2" fmla="*/ 1882313 w 4033589"/>
              <a:gd name="connsiteY2" fmla="*/ 2021 h 6858000"/>
              <a:gd name="connsiteX3" fmla="*/ 3475371 w 4033589"/>
              <a:gd name="connsiteY3" fmla="*/ 1517967 h 6858000"/>
              <a:gd name="connsiteX4" fmla="*/ 3975977 w 4033589"/>
              <a:gd name="connsiteY4" fmla="*/ 4379386 h 6858000"/>
              <a:gd name="connsiteX5" fmla="*/ 3312864 w 4033589"/>
              <a:gd name="connsiteY5" fmla="*/ 6852362 h 6858000"/>
              <a:gd name="connsiteX6" fmla="*/ 3310593 w 4033589"/>
              <a:gd name="connsiteY6" fmla="*/ 6858000 h 6858000"/>
              <a:gd name="connsiteX7" fmla="*/ 0 w 4033589"/>
              <a:gd name="connsiteY7" fmla="*/ 6858000 h 6858000"/>
              <a:gd name="connsiteX0" fmla="*/ 1787494 w 3942149"/>
              <a:gd name="connsiteY0" fmla="*/ 0 h 6949440"/>
              <a:gd name="connsiteX1" fmla="*/ 1790873 w 3942149"/>
              <a:gd name="connsiteY1" fmla="*/ 2021 h 6949440"/>
              <a:gd name="connsiteX2" fmla="*/ 3383931 w 3942149"/>
              <a:gd name="connsiteY2" fmla="*/ 1517967 h 6949440"/>
              <a:gd name="connsiteX3" fmla="*/ 3884537 w 3942149"/>
              <a:gd name="connsiteY3" fmla="*/ 4379386 h 6949440"/>
              <a:gd name="connsiteX4" fmla="*/ 3221424 w 3942149"/>
              <a:gd name="connsiteY4" fmla="*/ 6852362 h 6949440"/>
              <a:gd name="connsiteX5" fmla="*/ 3219153 w 3942149"/>
              <a:gd name="connsiteY5" fmla="*/ 6858000 h 6949440"/>
              <a:gd name="connsiteX6" fmla="*/ 0 w 3942149"/>
              <a:gd name="connsiteY6" fmla="*/ 6949440 h 6949440"/>
              <a:gd name="connsiteX0" fmla="*/ 1787494 w 3942149"/>
              <a:gd name="connsiteY0" fmla="*/ 0 h 6949440"/>
              <a:gd name="connsiteX1" fmla="*/ 1790873 w 3942149"/>
              <a:gd name="connsiteY1" fmla="*/ 2021 h 6949440"/>
              <a:gd name="connsiteX2" fmla="*/ 3383931 w 3942149"/>
              <a:gd name="connsiteY2" fmla="*/ 1517967 h 6949440"/>
              <a:gd name="connsiteX3" fmla="*/ 3884537 w 3942149"/>
              <a:gd name="connsiteY3" fmla="*/ 4379386 h 6949440"/>
              <a:gd name="connsiteX4" fmla="*/ 3221424 w 3942149"/>
              <a:gd name="connsiteY4" fmla="*/ 6852362 h 6949440"/>
              <a:gd name="connsiteX5" fmla="*/ 3219153 w 3942149"/>
              <a:gd name="connsiteY5" fmla="*/ 6858000 h 6949440"/>
              <a:gd name="connsiteX6" fmla="*/ 0 w 3942149"/>
              <a:gd name="connsiteY6" fmla="*/ 6949440 h 6949440"/>
              <a:gd name="connsiteX0" fmla="*/ 0 w 2154655"/>
              <a:gd name="connsiteY0" fmla="*/ 0 h 6858000"/>
              <a:gd name="connsiteX1" fmla="*/ 3379 w 2154655"/>
              <a:gd name="connsiteY1" fmla="*/ 2021 h 6858000"/>
              <a:gd name="connsiteX2" fmla="*/ 1596437 w 2154655"/>
              <a:gd name="connsiteY2" fmla="*/ 1517967 h 6858000"/>
              <a:gd name="connsiteX3" fmla="*/ 2097043 w 2154655"/>
              <a:gd name="connsiteY3" fmla="*/ 4379386 h 6858000"/>
              <a:gd name="connsiteX4" fmla="*/ 1433930 w 2154655"/>
              <a:gd name="connsiteY4" fmla="*/ 6852362 h 6858000"/>
              <a:gd name="connsiteX5" fmla="*/ 1431659 w 2154655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54655" h="6858000">
                <a:moveTo>
                  <a:pt x="0" y="0"/>
                </a:moveTo>
                <a:lnTo>
                  <a:pt x="3379" y="2021"/>
                </a:lnTo>
                <a:cubicBezTo>
                  <a:pt x="667061" y="423753"/>
                  <a:pt x="1239365" y="963389"/>
                  <a:pt x="1596437" y="1517967"/>
                </a:cubicBezTo>
                <a:cubicBezTo>
                  <a:pt x="2133142" y="2350886"/>
                  <a:pt x="2239839" y="3395752"/>
                  <a:pt x="2097043" y="4379386"/>
                </a:cubicBezTo>
                <a:cubicBezTo>
                  <a:pt x="2032295" y="4824358"/>
                  <a:pt x="1812506" y="5869368"/>
                  <a:pt x="1433930" y="6852362"/>
                </a:cubicBezTo>
                <a:lnTo>
                  <a:pt x="1431659" y="6858000"/>
                </a:lnTo>
              </a:path>
            </a:pathLst>
          </a:cu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venir Next LT Pro Light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C78B126-BFA5-B957-DC76-2CAB5093E8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76561" y="3220716"/>
            <a:ext cx="3810000" cy="2286000"/>
          </a:xfrm>
        </p:spPr>
        <p:txBody>
          <a:bodyPr>
            <a:normAutofit/>
          </a:bodyPr>
          <a:lstStyle/>
          <a:p>
            <a:pPr algn="l"/>
            <a:r>
              <a:rPr lang="nl-BE" sz="4400" dirty="0"/>
              <a:t>Plastic </a:t>
            </a:r>
            <a:r>
              <a:rPr lang="nl-BE" sz="4400" dirty="0" err="1"/>
              <a:t>Pipes</a:t>
            </a:r>
            <a:endParaRPr lang="nl-NL" sz="4400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A1A846EE-BF44-43D5-B5F5-6C46FE7213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536" y="208830"/>
            <a:ext cx="4841570" cy="1067690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78C57B44-6A8F-4E3B-AD81-DE20897C9C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622" y="208830"/>
            <a:ext cx="3340916" cy="954304"/>
          </a:xfrm>
          <a:prstGeom prst="rect">
            <a:avLst/>
          </a:prstGeom>
        </p:spPr>
      </p:pic>
      <p:graphicFrame>
        <p:nvGraphicFramePr>
          <p:cNvPr id="9" name="Tabel 8">
            <a:extLst>
              <a:ext uri="{FF2B5EF4-FFF2-40B4-BE49-F238E27FC236}">
                <a16:creationId xmlns:a16="http://schemas.microsoft.com/office/drawing/2014/main" id="{B6F62576-776A-46F3-9CB4-50B12D6D05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6375031"/>
              </p:ext>
            </p:extLst>
          </p:nvPr>
        </p:nvGraphicFramePr>
        <p:xfrm>
          <a:off x="201770" y="1692358"/>
          <a:ext cx="9040306" cy="2255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3387">
                  <a:extLst>
                    <a:ext uri="{9D8B030D-6E8A-4147-A177-3AD203B41FA5}">
                      <a16:colId xmlns:a16="http://schemas.microsoft.com/office/drawing/2014/main" val="1587124783"/>
                    </a:ext>
                  </a:extLst>
                </a:gridCol>
                <a:gridCol w="7286919">
                  <a:extLst>
                    <a:ext uri="{9D8B030D-6E8A-4147-A177-3AD203B41FA5}">
                      <a16:colId xmlns:a16="http://schemas.microsoft.com/office/drawing/2014/main" val="2240009248"/>
                    </a:ext>
                  </a:extLst>
                </a:gridCol>
              </a:tblGrid>
              <a:tr h="202187">
                <a:tc>
                  <a:txBody>
                    <a:bodyPr/>
                    <a:lstStyle/>
                    <a:p>
                      <a:r>
                        <a:rPr lang="nl-BE" sz="28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Field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BE" sz="28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Central Heating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588799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280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Chapter</a:t>
                      </a:r>
                    </a:p>
                    <a:p>
                      <a:endParaRPr lang="nl-BE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280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Materials and installation technology for central heating</a:t>
                      </a:r>
                    </a:p>
                    <a:p>
                      <a:endParaRPr lang="nl-BE"/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1802036"/>
                  </a:ext>
                </a:extLst>
              </a:tr>
              <a:tr h="413780">
                <a:tc>
                  <a:txBody>
                    <a:bodyPr/>
                    <a:lstStyle/>
                    <a:p>
                      <a:r>
                        <a:rPr lang="nl-BE" sz="28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Subtitle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BE" sz="28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Plastic pipes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2443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3540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7A18C9FB-EC4C-4DAE-8F7D-C6E5AF6079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C78B126-BFA5-B957-DC76-2CAB5093E8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0" y="753765"/>
            <a:ext cx="4572000" cy="1034395"/>
          </a:xfrm>
        </p:spPr>
        <p:txBody>
          <a:bodyPr>
            <a:normAutofit/>
          </a:bodyPr>
          <a:lstStyle/>
          <a:p>
            <a:pPr algn="l"/>
            <a:r>
              <a:rPr lang="nl-BE" sz="4400" dirty="0"/>
              <a:t>Types of Plastic</a:t>
            </a:r>
            <a:endParaRPr lang="nl-NL" sz="4400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5C14AC06-310C-44DF-AB73-53E1E5DE22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7999" y="2357120"/>
            <a:ext cx="4571999" cy="3738879"/>
          </a:xfrm>
        </p:spPr>
        <p:txBody>
          <a:bodyPr>
            <a:normAutofit/>
          </a:bodyPr>
          <a:lstStyle/>
          <a:p>
            <a:pPr algn="l"/>
            <a:r>
              <a:rPr lang="nl-BE" dirty="0"/>
              <a:t>Thermoplastics</a:t>
            </a:r>
          </a:p>
          <a:p>
            <a:pPr algn="l"/>
            <a:endParaRPr lang="nl-BE" dirty="0"/>
          </a:p>
          <a:p>
            <a:pPr algn="l"/>
            <a:r>
              <a:rPr lang="nl-BE" dirty="0"/>
              <a:t>Thermosets</a:t>
            </a:r>
          </a:p>
          <a:p>
            <a:pPr algn="l"/>
            <a:endParaRPr lang="nl-BE" dirty="0"/>
          </a:p>
          <a:p>
            <a:pPr algn="l"/>
            <a:r>
              <a:rPr lang="nl-BE" dirty="0" err="1"/>
              <a:t>Elastomers</a:t>
            </a:r>
            <a:endParaRPr lang="nl-NL" dirty="0"/>
          </a:p>
        </p:txBody>
      </p:sp>
      <p:pic>
        <p:nvPicPr>
          <p:cNvPr id="14" name="Picture 3" descr="Green and red curved line">
            <a:extLst>
              <a:ext uri="{FF2B5EF4-FFF2-40B4-BE49-F238E27FC236}">
                <a16:creationId xmlns:a16="http://schemas.microsoft.com/office/drawing/2014/main" id="{34389E40-7289-C8E7-D831-1E2702DD034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113" r="19114" b="1"/>
          <a:stretch/>
        </p:blipFill>
        <p:spPr>
          <a:xfrm>
            <a:off x="2" y="10"/>
            <a:ext cx="5578823" cy="6028246"/>
          </a:xfrm>
          <a:custGeom>
            <a:avLst/>
            <a:gdLst/>
            <a:ahLst/>
            <a:cxnLst/>
            <a:rect l="l" t="t" r="r" b="b"/>
            <a:pathLst>
              <a:path w="5578823" h="6028256">
                <a:moveTo>
                  <a:pt x="0" y="0"/>
                </a:moveTo>
                <a:lnTo>
                  <a:pt x="3897606" y="0"/>
                </a:lnTo>
                <a:lnTo>
                  <a:pt x="4274232" y="360545"/>
                </a:lnTo>
                <a:cubicBezTo>
                  <a:pt x="4408856" y="488910"/>
                  <a:pt x="4542134" y="615181"/>
                  <a:pt x="4673934" y="738354"/>
                </a:cubicBezTo>
                <a:cubicBezTo>
                  <a:pt x="5042663" y="1082881"/>
                  <a:pt x="5282330" y="1428108"/>
                  <a:pt x="5421862" y="1773839"/>
                </a:cubicBezTo>
                <a:cubicBezTo>
                  <a:pt x="5631101" y="2292214"/>
                  <a:pt x="5614731" y="2811325"/>
                  <a:pt x="5469198" y="3329255"/>
                </a:cubicBezTo>
                <a:cubicBezTo>
                  <a:pt x="5323662" y="3847185"/>
                  <a:pt x="5048962" y="4363935"/>
                  <a:pt x="4741546" y="4877588"/>
                </a:cubicBezTo>
                <a:cubicBezTo>
                  <a:pt x="4027238" y="6071494"/>
                  <a:pt x="2764972" y="6102970"/>
                  <a:pt x="1325600" y="5980388"/>
                </a:cubicBezTo>
                <a:cubicBezTo>
                  <a:pt x="903947" y="5944442"/>
                  <a:pt x="499735" y="5907589"/>
                  <a:pt x="137593" y="5804042"/>
                </a:cubicBezTo>
                <a:lnTo>
                  <a:pt x="0" y="5760161"/>
                </a:lnTo>
                <a:close/>
              </a:path>
            </a:pathLst>
          </a:custGeom>
        </p:spPr>
      </p:pic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B47A9921-6509-49C2-BEBF-924F280660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5704117" cy="6096000"/>
          </a:xfrm>
          <a:custGeom>
            <a:avLst/>
            <a:gdLst>
              <a:gd name="connsiteX0" fmla="*/ 0 w 5704117"/>
              <a:gd name="connsiteY0" fmla="*/ 0 h 6096000"/>
              <a:gd name="connsiteX1" fmla="*/ 4562795 w 5704117"/>
              <a:gd name="connsiteY1" fmla="*/ 0 h 6096000"/>
              <a:gd name="connsiteX2" fmla="*/ 4721192 w 5704117"/>
              <a:gd name="connsiteY2" fmla="*/ 133595 h 6096000"/>
              <a:gd name="connsiteX3" fmla="*/ 5467522 w 5704117"/>
              <a:gd name="connsiteY3" fmla="*/ 1054328 h 6096000"/>
              <a:gd name="connsiteX4" fmla="*/ 5538873 w 5704117"/>
              <a:gd name="connsiteY4" fmla="*/ 2897564 h 6096000"/>
              <a:gd name="connsiteX5" fmla="*/ 4442050 w 5704117"/>
              <a:gd name="connsiteY5" fmla="*/ 4732407 h 6096000"/>
              <a:gd name="connsiteX6" fmla="*/ 93046 w 5704117"/>
              <a:gd name="connsiteY6" fmla="*/ 6082857 h 6096000"/>
              <a:gd name="connsiteX7" fmla="*/ 0 w 5704117"/>
              <a:gd name="connsiteY7" fmla="*/ 6078450 h 6096000"/>
              <a:gd name="connsiteX0" fmla="*/ 4562795 w 5704117"/>
              <a:gd name="connsiteY0" fmla="*/ 0 h 6096000"/>
              <a:gd name="connsiteX1" fmla="*/ 4721192 w 5704117"/>
              <a:gd name="connsiteY1" fmla="*/ 133595 h 6096000"/>
              <a:gd name="connsiteX2" fmla="*/ 5467522 w 5704117"/>
              <a:gd name="connsiteY2" fmla="*/ 1054328 h 6096000"/>
              <a:gd name="connsiteX3" fmla="*/ 5538873 w 5704117"/>
              <a:gd name="connsiteY3" fmla="*/ 2897564 h 6096000"/>
              <a:gd name="connsiteX4" fmla="*/ 4442050 w 5704117"/>
              <a:gd name="connsiteY4" fmla="*/ 4732407 h 6096000"/>
              <a:gd name="connsiteX5" fmla="*/ 93046 w 5704117"/>
              <a:gd name="connsiteY5" fmla="*/ 6082857 h 6096000"/>
              <a:gd name="connsiteX6" fmla="*/ 0 w 5704117"/>
              <a:gd name="connsiteY6" fmla="*/ 6078450 h 6096000"/>
              <a:gd name="connsiteX7" fmla="*/ 91440 w 5704117"/>
              <a:gd name="connsiteY7" fmla="*/ 91440 h 6096000"/>
              <a:gd name="connsiteX0" fmla="*/ 4562795 w 5704117"/>
              <a:gd name="connsiteY0" fmla="*/ 0 h 6096000"/>
              <a:gd name="connsiteX1" fmla="*/ 4721192 w 5704117"/>
              <a:gd name="connsiteY1" fmla="*/ 133595 h 6096000"/>
              <a:gd name="connsiteX2" fmla="*/ 5467522 w 5704117"/>
              <a:gd name="connsiteY2" fmla="*/ 1054328 h 6096000"/>
              <a:gd name="connsiteX3" fmla="*/ 5538873 w 5704117"/>
              <a:gd name="connsiteY3" fmla="*/ 2897564 h 6096000"/>
              <a:gd name="connsiteX4" fmla="*/ 4442050 w 5704117"/>
              <a:gd name="connsiteY4" fmla="*/ 4732407 h 6096000"/>
              <a:gd name="connsiteX5" fmla="*/ 93046 w 5704117"/>
              <a:gd name="connsiteY5" fmla="*/ 6082857 h 6096000"/>
              <a:gd name="connsiteX6" fmla="*/ 0 w 5704117"/>
              <a:gd name="connsiteY6" fmla="*/ 6078450 h 609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04117" h="6096000">
                <a:moveTo>
                  <a:pt x="4562795" y="0"/>
                </a:moveTo>
                <a:lnTo>
                  <a:pt x="4721192" y="133595"/>
                </a:lnTo>
                <a:cubicBezTo>
                  <a:pt x="5067135" y="440105"/>
                  <a:pt x="5309779" y="747048"/>
                  <a:pt x="5467522" y="1054328"/>
                </a:cubicBezTo>
                <a:cubicBezTo>
                  <a:pt x="5782917" y="1668625"/>
                  <a:pt x="5758242" y="2283795"/>
                  <a:pt x="5538873" y="2897564"/>
                </a:cubicBezTo>
                <a:cubicBezTo>
                  <a:pt x="5319500" y="3511334"/>
                  <a:pt x="4905433" y="4123706"/>
                  <a:pt x="4442050" y="4732407"/>
                </a:cubicBezTo>
                <a:cubicBezTo>
                  <a:pt x="3499930" y="5970384"/>
                  <a:pt x="1925433" y="6153690"/>
                  <a:pt x="93046" y="6082857"/>
                </a:cubicBezTo>
                <a:lnTo>
                  <a:pt x="0" y="6078450"/>
                </a:lnTo>
              </a:path>
            </a:pathLst>
          </a:cu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  <a:latin typeface="Avenir Next LT Pro Light"/>
            </a:endParaRPr>
          </a:p>
        </p:txBody>
      </p:sp>
    </p:spTree>
    <p:extLst>
      <p:ext uri="{BB962C8B-B14F-4D97-AF65-F5344CB8AC3E}">
        <p14:creationId xmlns:p14="http://schemas.microsoft.com/office/powerpoint/2010/main" val="1508257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18">
            <a:extLst>
              <a:ext uri="{FF2B5EF4-FFF2-40B4-BE49-F238E27FC236}">
                <a16:creationId xmlns:a16="http://schemas.microsoft.com/office/drawing/2014/main" id="{7A18C9FB-EC4C-4DAE-8F7D-C6E5AF6079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C78B126-BFA5-B957-DC76-2CAB5093E8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0" y="753765"/>
            <a:ext cx="4572000" cy="1318875"/>
          </a:xfrm>
        </p:spPr>
        <p:txBody>
          <a:bodyPr>
            <a:normAutofit/>
          </a:bodyPr>
          <a:lstStyle/>
          <a:p>
            <a:pPr algn="l"/>
            <a:r>
              <a:rPr lang="nl-BE" sz="4400" dirty="0"/>
              <a:t>PVC : </a:t>
            </a:r>
            <a:r>
              <a:rPr lang="nl-BE" sz="4400" dirty="0" err="1"/>
              <a:t>applications</a:t>
            </a:r>
            <a:endParaRPr lang="nl-NL" sz="4400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5C14AC06-310C-44DF-AB73-53E1E5DE22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7999" y="2529840"/>
            <a:ext cx="4571999" cy="3566159"/>
          </a:xfrm>
        </p:spPr>
        <p:txBody>
          <a:bodyPr>
            <a:normAutofit/>
          </a:bodyPr>
          <a:lstStyle/>
          <a:p>
            <a:pPr algn="l"/>
            <a:endParaRPr lang="nl-BE" dirty="0"/>
          </a:p>
          <a:p>
            <a:pPr algn="l"/>
            <a:r>
              <a:rPr lang="nl-BE" dirty="0" err="1"/>
              <a:t>Wastewater</a:t>
            </a:r>
            <a:endParaRPr lang="nl-BE" dirty="0"/>
          </a:p>
          <a:p>
            <a:pPr algn="l"/>
            <a:r>
              <a:rPr lang="nl-BE" dirty="0"/>
              <a:t>Water drainage : </a:t>
            </a:r>
            <a:r>
              <a:rPr lang="nl-BE" dirty="0" err="1"/>
              <a:t>rain</a:t>
            </a:r>
            <a:endParaRPr lang="nl-BE" dirty="0"/>
          </a:p>
          <a:p>
            <a:pPr algn="l"/>
            <a:r>
              <a:rPr lang="nl-NL" dirty="0" err="1"/>
              <a:t>Compressed</a:t>
            </a:r>
            <a:r>
              <a:rPr lang="nl-NL" dirty="0"/>
              <a:t> air</a:t>
            </a:r>
          </a:p>
          <a:p>
            <a:pPr algn="l"/>
            <a:r>
              <a:rPr lang="nl-NL" dirty="0" err="1"/>
              <a:t>Swimming</a:t>
            </a:r>
            <a:r>
              <a:rPr lang="nl-NL" dirty="0"/>
              <a:t> pool </a:t>
            </a:r>
            <a:r>
              <a:rPr lang="nl-NL" dirty="0" err="1"/>
              <a:t>pipes</a:t>
            </a:r>
            <a:endParaRPr lang="nl-NL" dirty="0"/>
          </a:p>
        </p:txBody>
      </p:sp>
      <p:pic>
        <p:nvPicPr>
          <p:cNvPr id="14" name="Picture 3" descr="Green and red curved line">
            <a:extLst>
              <a:ext uri="{FF2B5EF4-FFF2-40B4-BE49-F238E27FC236}">
                <a16:creationId xmlns:a16="http://schemas.microsoft.com/office/drawing/2014/main" id="{34389E40-7289-C8E7-D831-1E2702DD034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113" r="19114" b="1"/>
          <a:stretch/>
        </p:blipFill>
        <p:spPr>
          <a:xfrm>
            <a:off x="2" y="10"/>
            <a:ext cx="5578823" cy="6028246"/>
          </a:xfrm>
          <a:custGeom>
            <a:avLst/>
            <a:gdLst/>
            <a:ahLst/>
            <a:cxnLst/>
            <a:rect l="l" t="t" r="r" b="b"/>
            <a:pathLst>
              <a:path w="5578823" h="6028256">
                <a:moveTo>
                  <a:pt x="0" y="0"/>
                </a:moveTo>
                <a:lnTo>
                  <a:pt x="3897606" y="0"/>
                </a:lnTo>
                <a:lnTo>
                  <a:pt x="4274232" y="360545"/>
                </a:lnTo>
                <a:cubicBezTo>
                  <a:pt x="4408856" y="488910"/>
                  <a:pt x="4542134" y="615181"/>
                  <a:pt x="4673934" y="738354"/>
                </a:cubicBezTo>
                <a:cubicBezTo>
                  <a:pt x="5042663" y="1082881"/>
                  <a:pt x="5282330" y="1428108"/>
                  <a:pt x="5421862" y="1773839"/>
                </a:cubicBezTo>
                <a:cubicBezTo>
                  <a:pt x="5631101" y="2292214"/>
                  <a:pt x="5614731" y="2811325"/>
                  <a:pt x="5469198" y="3329255"/>
                </a:cubicBezTo>
                <a:cubicBezTo>
                  <a:pt x="5323662" y="3847185"/>
                  <a:pt x="5048962" y="4363935"/>
                  <a:pt x="4741546" y="4877588"/>
                </a:cubicBezTo>
                <a:cubicBezTo>
                  <a:pt x="4027238" y="6071494"/>
                  <a:pt x="2764972" y="6102970"/>
                  <a:pt x="1325600" y="5980388"/>
                </a:cubicBezTo>
                <a:cubicBezTo>
                  <a:pt x="903947" y="5944442"/>
                  <a:pt x="499735" y="5907589"/>
                  <a:pt x="137593" y="5804042"/>
                </a:cubicBezTo>
                <a:lnTo>
                  <a:pt x="0" y="5760161"/>
                </a:lnTo>
                <a:close/>
              </a:path>
            </a:pathLst>
          </a:custGeom>
        </p:spPr>
      </p:pic>
      <p:sp>
        <p:nvSpPr>
          <p:cNvPr id="24" name="Freeform: Shape 20">
            <a:extLst>
              <a:ext uri="{FF2B5EF4-FFF2-40B4-BE49-F238E27FC236}">
                <a16:creationId xmlns:a16="http://schemas.microsoft.com/office/drawing/2014/main" id="{B47A9921-6509-49C2-BEBF-924F280660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5704117" cy="6096000"/>
          </a:xfrm>
          <a:custGeom>
            <a:avLst/>
            <a:gdLst>
              <a:gd name="connsiteX0" fmla="*/ 0 w 5704117"/>
              <a:gd name="connsiteY0" fmla="*/ 0 h 6096000"/>
              <a:gd name="connsiteX1" fmla="*/ 4562795 w 5704117"/>
              <a:gd name="connsiteY1" fmla="*/ 0 h 6096000"/>
              <a:gd name="connsiteX2" fmla="*/ 4721192 w 5704117"/>
              <a:gd name="connsiteY2" fmla="*/ 133595 h 6096000"/>
              <a:gd name="connsiteX3" fmla="*/ 5467522 w 5704117"/>
              <a:gd name="connsiteY3" fmla="*/ 1054328 h 6096000"/>
              <a:gd name="connsiteX4" fmla="*/ 5538873 w 5704117"/>
              <a:gd name="connsiteY4" fmla="*/ 2897564 h 6096000"/>
              <a:gd name="connsiteX5" fmla="*/ 4442050 w 5704117"/>
              <a:gd name="connsiteY5" fmla="*/ 4732407 h 6096000"/>
              <a:gd name="connsiteX6" fmla="*/ 93046 w 5704117"/>
              <a:gd name="connsiteY6" fmla="*/ 6082857 h 6096000"/>
              <a:gd name="connsiteX7" fmla="*/ 0 w 5704117"/>
              <a:gd name="connsiteY7" fmla="*/ 6078450 h 6096000"/>
              <a:gd name="connsiteX0" fmla="*/ 4562795 w 5704117"/>
              <a:gd name="connsiteY0" fmla="*/ 0 h 6096000"/>
              <a:gd name="connsiteX1" fmla="*/ 4721192 w 5704117"/>
              <a:gd name="connsiteY1" fmla="*/ 133595 h 6096000"/>
              <a:gd name="connsiteX2" fmla="*/ 5467522 w 5704117"/>
              <a:gd name="connsiteY2" fmla="*/ 1054328 h 6096000"/>
              <a:gd name="connsiteX3" fmla="*/ 5538873 w 5704117"/>
              <a:gd name="connsiteY3" fmla="*/ 2897564 h 6096000"/>
              <a:gd name="connsiteX4" fmla="*/ 4442050 w 5704117"/>
              <a:gd name="connsiteY4" fmla="*/ 4732407 h 6096000"/>
              <a:gd name="connsiteX5" fmla="*/ 93046 w 5704117"/>
              <a:gd name="connsiteY5" fmla="*/ 6082857 h 6096000"/>
              <a:gd name="connsiteX6" fmla="*/ 0 w 5704117"/>
              <a:gd name="connsiteY6" fmla="*/ 6078450 h 6096000"/>
              <a:gd name="connsiteX7" fmla="*/ 91440 w 5704117"/>
              <a:gd name="connsiteY7" fmla="*/ 91440 h 6096000"/>
              <a:gd name="connsiteX0" fmla="*/ 4562795 w 5704117"/>
              <a:gd name="connsiteY0" fmla="*/ 0 h 6096000"/>
              <a:gd name="connsiteX1" fmla="*/ 4721192 w 5704117"/>
              <a:gd name="connsiteY1" fmla="*/ 133595 h 6096000"/>
              <a:gd name="connsiteX2" fmla="*/ 5467522 w 5704117"/>
              <a:gd name="connsiteY2" fmla="*/ 1054328 h 6096000"/>
              <a:gd name="connsiteX3" fmla="*/ 5538873 w 5704117"/>
              <a:gd name="connsiteY3" fmla="*/ 2897564 h 6096000"/>
              <a:gd name="connsiteX4" fmla="*/ 4442050 w 5704117"/>
              <a:gd name="connsiteY4" fmla="*/ 4732407 h 6096000"/>
              <a:gd name="connsiteX5" fmla="*/ 93046 w 5704117"/>
              <a:gd name="connsiteY5" fmla="*/ 6082857 h 6096000"/>
              <a:gd name="connsiteX6" fmla="*/ 0 w 5704117"/>
              <a:gd name="connsiteY6" fmla="*/ 6078450 h 609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04117" h="6096000">
                <a:moveTo>
                  <a:pt x="4562795" y="0"/>
                </a:moveTo>
                <a:lnTo>
                  <a:pt x="4721192" y="133595"/>
                </a:lnTo>
                <a:cubicBezTo>
                  <a:pt x="5067135" y="440105"/>
                  <a:pt x="5309779" y="747048"/>
                  <a:pt x="5467522" y="1054328"/>
                </a:cubicBezTo>
                <a:cubicBezTo>
                  <a:pt x="5782917" y="1668625"/>
                  <a:pt x="5758242" y="2283795"/>
                  <a:pt x="5538873" y="2897564"/>
                </a:cubicBezTo>
                <a:cubicBezTo>
                  <a:pt x="5319500" y="3511334"/>
                  <a:pt x="4905433" y="4123706"/>
                  <a:pt x="4442050" y="4732407"/>
                </a:cubicBezTo>
                <a:cubicBezTo>
                  <a:pt x="3499930" y="5970384"/>
                  <a:pt x="1925433" y="6153690"/>
                  <a:pt x="93046" y="6082857"/>
                </a:cubicBezTo>
                <a:lnTo>
                  <a:pt x="0" y="6078450"/>
                </a:lnTo>
              </a:path>
            </a:pathLst>
          </a:cu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  <a:latin typeface="Avenir Next LT Pro Light"/>
            </a:endParaRPr>
          </a:p>
        </p:txBody>
      </p:sp>
    </p:spTree>
    <p:extLst>
      <p:ext uri="{BB962C8B-B14F-4D97-AF65-F5344CB8AC3E}">
        <p14:creationId xmlns:p14="http://schemas.microsoft.com/office/powerpoint/2010/main" val="3449702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18">
            <a:extLst>
              <a:ext uri="{FF2B5EF4-FFF2-40B4-BE49-F238E27FC236}">
                <a16:creationId xmlns:a16="http://schemas.microsoft.com/office/drawing/2014/main" id="{7A18C9FB-EC4C-4DAE-8F7D-C6E5AF6079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C78B126-BFA5-B957-DC76-2CAB5093E8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0" y="753765"/>
            <a:ext cx="4572000" cy="1014075"/>
          </a:xfrm>
        </p:spPr>
        <p:txBody>
          <a:bodyPr>
            <a:normAutofit/>
          </a:bodyPr>
          <a:lstStyle/>
          <a:p>
            <a:pPr algn="l"/>
            <a:r>
              <a:rPr lang="nl-BE" sz="4400" dirty="0"/>
              <a:t>PVC : diameters</a:t>
            </a:r>
            <a:endParaRPr lang="nl-NL" sz="4400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5C14AC06-310C-44DF-AB73-53E1E5DE22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7999" y="2377440"/>
            <a:ext cx="4571999" cy="3718559"/>
          </a:xfrm>
        </p:spPr>
        <p:txBody>
          <a:bodyPr>
            <a:normAutofit/>
          </a:bodyPr>
          <a:lstStyle/>
          <a:p>
            <a:pPr marL="457200">
              <a:lnSpc>
                <a:spcPct val="107000"/>
              </a:lnSpc>
            </a:pPr>
            <a:r>
              <a:rPr lang="nl-B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32 mm</a:t>
            </a:r>
            <a:endParaRPr lang="nl-N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</a:pPr>
            <a:r>
              <a:rPr lang="nl-B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40 mm</a:t>
            </a:r>
            <a:endParaRPr lang="nl-N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</a:pPr>
            <a:r>
              <a:rPr lang="nl-B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50 mm</a:t>
            </a:r>
            <a:endParaRPr lang="nl-N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</a:pPr>
            <a:r>
              <a:rPr lang="nl-B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75 mm</a:t>
            </a:r>
            <a:endParaRPr lang="nl-N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</a:pPr>
            <a:r>
              <a:rPr lang="nl-B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90 mm</a:t>
            </a:r>
            <a:endParaRPr lang="nl-N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</a:pPr>
            <a:r>
              <a:rPr lang="nl-B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110 mm</a:t>
            </a:r>
            <a:endParaRPr lang="nl-N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spcAft>
                <a:spcPts val="800"/>
              </a:spcAft>
            </a:pPr>
            <a:r>
              <a:rPr lang="nl-B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125 mm</a:t>
            </a:r>
            <a:endParaRPr lang="nl-N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endParaRPr lang="nl-NL" dirty="0"/>
          </a:p>
        </p:txBody>
      </p:sp>
      <p:pic>
        <p:nvPicPr>
          <p:cNvPr id="14" name="Picture 3" descr="Green and red curved line">
            <a:extLst>
              <a:ext uri="{FF2B5EF4-FFF2-40B4-BE49-F238E27FC236}">
                <a16:creationId xmlns:a16="http://schemas.microsoft.com/office/drawing/2014/main" id="{34389E40-7289-C8E7-D831-1E2702DD034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113" r="19114" b="1"/>
          <a:stretch/>
        </p:blipFill>
        <p:spPr>
          <a:xfrm>
            <a:off x="2" y="10"/>
            <a:ext cx="5578823" cy="6028246"/>
          </a:xfrm>
          <a:custGeom>
            <a:avLst/>
            <a:gdLst/>
            <a:ahLst/>
            <a:cxnLst/>
            <a:rect l="l" t="t" r="r" b="b"/>
            <a:pathLst>
              <a:path w="5578823" h="6028256">
                <a:moveTo>
                  <a:pt x="0" y="0"/>
                </a:moveTo>
                <a:lnTo>
                  <a:pt x="3897606" y="0"/>
                </a:lnTo>
                <a:lnTo>
                  <a:pt x="4274232" y="360545"/>
                </a:lnTo>
                <a:cubicBezTo>
                  <a:pt x="4408856" y="488910"/>
                  <a:pt x="4542134" y="615181"/>
                  <a:pt x="4673934" y="738354"/>
                </a:cubicBezTo>
                <a:cubicBezTo>
                  <a:pt x="5042663" y="1082881"/>
                  <a:pt x="5282330" y="1428108"/>
                  <a:pt x="5421862" y="1773839"/>
                </a:cubicBezTo>
                <a:cubicBezTo>
                  <a:pt x="5631101" y="2292214"/>
                  <a:pt x="5614731" y="2811325"/>
                  <a:pt x="5469198" y="3329255"/>
                </a:cubicBezTo>
                <a:cubicBezTo>
                  <a:pt x="5323662" y="3847185"/>
                  <a:pt x="5048962" y="4363935"/>
                  <a:pt x="4741546" y="4877588"/>
                </a:cubicBezTo>
                <a:cubicBezTo>
                  <a:pt x="4027238" y="6071494"/>
                  <a:pt x="2764972" y="6102970"/>
                  <a:pt x="1325600" y="5980388"/>
                </a:cubicBezTo>
                <a:cubicBezTo>
                  <a:pt x="903947" y="5944442"/>
                  <a:pt x="499735" y="5907589"/>
                  <a:pt x="137593" y="5804042"/>
                </a:cubicBezTo>
                <a:lnTo>
                  <a:pt x="0" y="5760161"/>
                </a:lnTo>
                <a:close/>
              </a:path>
            </a:pathLst>
          </a:custGeom>
        </p:spPr>
      </p:pic>
      <p:sp>
        <p:nvSpPr>
          <p:cNvPr id="24" name="Freeform: Shape 20">
            <a:extLst>
              <a:ext uri="{FF2B5EF4-FFF2-40B4-BE49-F238E27FC236}">
                <a16:creationId xmlns:a16="http://schemas.microsoft.com/office/drawing/2014/main" id="{B47A9921-6509-49C2-BEBF-924F280660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5704117" cy="6096000"/>
          </a:xfrm>
          <a:custGeom>
            <a:avLst/>
            <a:gdLst>
              <a:gd name="connsiteX0" fmla="*/ 0 w 5704117"/>
              <a:gd name="connsiteY0" fmla="*/ 0 h 6096000"/>
              <a:gd name="connsiteX1" fmla="*/ 4562795 w 5704117"/>
              <a:gd name="connsiteY1" fmla="*/ 0 h 6096000"/>
              <a:gd name="connsiteX2" fmla="*/ 4721192 w 5704117"/>
              <a:gd name="connsiteY2" fmla="*/ 133595 h 6096000"/>
              <a:gd name="connsiteX3" fmla="*/ 5467522 w 5704117"/>
              <a:gd name="connsiteY3" fmla="*/ 1054328 h 6096000"/>
              <a:gd name="connsiteX4" fmla="*/ 5538873 w 5704117"/>
              <a:gd name="connsiteY4" fmla="*/ 2897564 h 6096000"/>
              <a:gd name="connsiteX5" fmla="*/ 4442050 w 5704117"/>
              <a:gd name="connsiteY5" fmla="*/ 4732407 h 6096000"/>
              <a:gd name="connsiteX6" fmla="*/ 93046 w 5704117"/>
              <a:gd name="connsiteY6" fmla="*/ 6082857 h 6096000"/>
              <a:gd name="connsiteX7" fmla="*/ 0 w 5704117"/>
              <a:gd name="connsiteY7" fmla="*/ 6078450 h 6096000"/>
              <a:gd name="connsiteX0" fmla="*/ 4562795 w 5704117"/>
              <a:gd name="connsiteY0" fmla="*/ 0 h 6096000"/>
              <a:gd name="connsiteX1" fmla="*/ 4721192 w 5704117"/>
              <a:gd name="connsiteY1" fmla="*/ 133595 h 6096000"/>
              <a:gd name="connsiteX2" fmla="*/ 5467522 w 5704117"/>
              <a:gd name="connsiteY2" fmla="*/ 1054328 h 6096000"/>
              <a:gd name="connsiteX3" fmla="*/ 5538873 w 5704117"/>
              <a:gd name="connsiteY3" fmla="*/ 2897564 h 6096000"/>
              <a:gd name="connsiteX4" fmla="*/ 4442050 w 5704117"/>
              <a:gd name="connsiteY4" fmla="*/ 4732407 h 6096000"/>
              <a:gd name="connsiteX5" fmla="*/ 93046 w 5704117"/>
              <a:gd name="connsiteY5" fmla="*/ 6082857 h 6096000"/>
              <a:gd name="connsiteX6" fmla="*/ 0 w 5704117"/>
              <a:gd name="connsiteY6" fmla="*/ 6078450 h 6096000"/>
              <a:gd name="connsiteX7" fmla="*/ 91440 w 5704117"/>
              <a:gd name="connsiteY7" fmla="*/ 91440 h 6096000"/>
              <a:gd name="connsiteX0" fmla="*/ 4562795 w 5704117"/>
              <a:gd name="connsiteY0" fmla="*/ 0 h 6096000"/>
              <a:gd name="connsiteX1" fmla="*/ 4721192 w 5704117"/>
              <a:gd name="connsiteY1" fmla="*/ 133595 h 6096000"/>
              <a:gd name="connsiteX2" fmla="*/ 5467522 w 5704117"/>
              <a:gd name="connsiteY2" fmla="*/ 1054328 h 6096000"/>
              <a:gd name="connsiteX3" fmla="*/ 5538873 w 5704117"/>
              <a:gd name="connsiteY3" fmla="*/ 2897564 h 6096000"/>
              <a:gd name="connsiteX4" fmla="*/ 4442050 w 5704117"/>
              <a:gd name="connsiteY4" fmla="*/ 4732407 h 6096000"/>
              <a:gd name="connsiteX5" fmla="*/ 93046 w 5704117"/>
              <a:gd name="connsiteY5" fmla="*/ 6082857 h 6096000"/>
              <a:gd name="connsiteX6" fmla="*/ 0 w 5704117"/>
              <a:gd name="connsiteY6" fmla="*/ 6078450 h 609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04117" h="6096000">
                <a:moveTo>
                  <a:pt x="4562795" y="0"/>
                </a:moveTo>
                <a:lnTo>
                  <a:pt x="4721192" y="133595"/>
                </a:lnTo>
                <a:cubicBezTo>
                  <a:pt x="5067135" y="440105"/>
                  <a:pt x="5309779" y="747048"/>
                  <a:pt x="5467522" y="1054328"/>
                </a:cubicBezTo>
                <a:cubicBezTo>
                  <a:pt x="5782917" y="1668625"/>
                  <a:pt x="5758242" y="2283795"/>
                  <a:pt x="5538873" y="2897564"/>
                </a:cubicBezTo>
                <a:cubicBezTo>
                  <a:pt x="5319500" y="3511334"/>
                  <a:pt x="4905433" y="4123706"/>
                  <a:pt x="4442050" y="4732407"/>
                </a:cubicBezTo>
                <a:cubicBezTo>
                  <a:pt x="3499930" y="5970384"/>
                  <a:pt x="1925433" y="6153690"/>
                  <a:pt x="93046" y="6082857"/>
                </a:cubicBezTo>
                <a:lnTo>
                  <a:pt x="0" y="6078450"/>
                </a:lnTo>
              </a:path>
            </a:pathLst>
          </a:cu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  <a:latin typeface="Avenir Next LT Pro Light"/>
            </a:endParaRPr>
          </a:p>
        </p:txBody>
      </p:sp>
    </p:spTree>
    <p:extLst>
      <p:ext uri="{BB962C8B-B14F-4D97-AF65-F5344CB8AC3E}">
        <p14:creationId xmlns:p14="http://schemas.microsoft.com/office/powerpoint/2010/main" val="896543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18">
            <a:extLst>
              <a:ext uri="{FF2B5EF4-FFF2-40B4-BE49-F238E27FC236}">
                <a16:creationId xmlns:a16="http://schemas.microsoft.com/office/drawing/2014/main" id="{7A18C9FB-EC4C-4DAE-8F7D-C6E5AF6079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C78B126-BFA5-B957-DC76-2CAB5093E8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0" y="753765"/>
            <a:ext cx="4572000" cy="868301"/>
          </a:xfrm>
        </p:spPr>
        <p:txBody>
          <a:bodyPr>
            <a:normAutofit fontScale="90000"/>
          </a:bodyPr>
          <a:lstStyle/>
          <a:p>
            <a:pPr algn="l"/>
            <a:r>
              <a:rPr lang="nl-BE" sz="4400" dirty="0"/>
              <a:t>PVC : </a:t>
            </a:r>
            <a:r>
              <a:rPr lang="nl-BE" sz="4400" dirty="0" err="1"/>
              <a:t>connection</a:t>
            </a:r>
            <a:r>
              <a:rPr lang="nl-BE" sz="4400" dirty="0"/>
              <a:t> </a:t>
            </a:r>
            <a:r>
              <a:rPr lang="nl-BE" sz="4400" dirty="0" err="1"/>
              <a:t>techniques</a:t>
            </a:r>
            <a:endParaRPr lang="nl-NL" sz="4400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5C14AC06-310C-44DF-AB73-53E1E5DE22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7999" y="1924216"/>
            <a:ext cx="4571999" cy="4171783"/>
          </a:xfrm>
        </p:spPr>
        <p:txBody>
          <a:bodyPr>
            <a:normAutofit/>
          </a:bodyPr>
          <a:lstStyle/>
          <a:p>
            <a:pPr algn="l"/>
            <a:r>
              <a:rPr lang="nl-BE" dirty="0"/>
              <a:t>Fittings </a:t>
            </a:r>
            <a:r>
              <a:rPr lang="nl-BE" dirty="0" err="1"/>
              <a:t>with</a:t>
            </a:r>
            <a:r>
              <a:rPr lang="nl-BE" dirty="0"/>
              <a:t> seal</a:t>
            </a:r>
          </a:p>
          <a:p>
            <a:pPr algn="l"/>
            <a:endParaRPr lang="nl-NL" dirty="0"/>
          </a:p>
          <a:p>
            <a:pPr algn="l"/>
            <a:endParaRPr lang="nl-NL" dirty="0"/>
          </a:p>
          <a:p>
            <a:pPr algn="l"/>
            <a:r>
              <a:rPr lang="nl-NL" dirty="0"/>
              <a:t>Fittings </a:t>
            </a:r>
            <a:r>
              <a:rPr lang="nl-NL" dirty="0" err="1"/>
              <a:t>for</a:t>
            </a:r>
            <a:r>
              <a:rPr lang="nl-NL" dirty="0"/>
              <a:t> </a:t>
            </a:r>
            <a:r>
              <a:rPr lang="nl-NL" dirty="0" err="1"/>
              <a:t>gluing</a:t>
            </a:r>
            <a:endParaRPr lang="nl-NL" dirty="0"/>
          </a:p>
          <a:p>
            <a:pPr algn="l"/>
            <a:endParaRPr lang="nl-NL" dirty="0"/>
          </a:p>
        </p:txBody>
      </p:sp>
      <p:pic>
        <p:nvPicPr>
          <p:cNvPr id="14" name="Picture 3" descr="Green and red curved line">
            <a:extLst>
              <a:ext uri="{FF2B5EF4-FFF2-40B4-BE49-F238E27FC236}">
                <a16:creationId xmlns:a16="http://schemas.microsoft.com/office/drawing/2014/main" id="{34389E40-7289-C8E7-D831-1E2702DD034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113" r="19114" b="1"/>
          <a:stretch/>
        </p:blipFill>
        <p:spPr>
          <a:xfrm>
            <a:off x="2" y="10"/>
            <a:ext cx="5578823" cy="6028246"/>
          </a:xfrm>
          <a:custGeom>
            <a:avLst/>
            <a:gdLst/>
            <a:ahLst/>
            <a:cxnLst/>
            <a:rect l="l" t="t" r="r" b="b"/>
            <a:pathLst>
              <a:path w="5578823" h="6028256">
                <a:moveTo>
                  <a:pt x="0" y="0"/>
                </a:moveTo>
                <a:lnTo>
                  <a:pt x="3897606" y="0"/>
                </a:lnTo>
                <a:lnTo>
                  <a:pt x="4274232" y="360545"/>
                </a:lnTo>
                <a:cubicBezTo>
                  <a:pt x="4408856" y="488910"/>
                  <a:pt x="4542134" y="615181"/>
                  <a:pt x="4673934" y="738354"/>
                </a:cubicBezTo>
                <a:cubicBezTo>
                  <a:pt x="5042663" y="1082881"/>
                  <a:pt x="5282330" y="1428108"/>
                  <a:pt x="5421862" y="1773839"/>
                </a:cubicBezTo>
                <a:cubicBezTo>
                  <a:pt x="5631101" y="2292214"/>
                  <a:pt x="5614731" y="2811325"/>
                  <a:pt x="5469198" y="3329255"/>
                </a:cubicBezTo>
                <a:cubicBezTo>
                  <a:pt x="5323662" y="3847185"/>
                  <a:pt x="5048962" y="4363935"/>
                  <a:pt x="4741546" y="4877588"/>
                </a:cubicBezTo>
                <a:cubicBezTo>
                  <a:pt x="4027238" y="6071494"/>
                  <a:pt x="2764972" y="6102970"/>
                  <a:pt x="1325600" y="5980388"/>
                </a:cubicBezTo>
                <a:cubicBezTo>
                  <a:pt x="903947" y="5944442"/>
                  <a:pt x="499735" y="5907589"/>
                  <a:pt x="137593" y="5804042"/>
                </a:cubicBezTo>
                <a:lnTo>
                  <a:pt x="0" y="5760161"/>
                </a:lnTo>
                <a:close/>
              </a:path>
            </a:pathLst>
          </a:custGeom>
        </p:spPr>
      </p:pic>
      <p:sp>
        <p:nvSpPr>
          <p:cNvPr id="24" name="Freeform: Shape 20">
            <a:extLst>
              <a:ext uri="{FF2B5EF4-FFF2-40B4-BE49-F238E27FC236}">
                <a16:creationId xmlns:a16="http://schemas.microsoft.com/office/drawing/2014/main" id="{B47A9921-6509-49C2-BEBF-924F280660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5704117" cy="6096000"/>
          </a:xfrm>
          <a:custGeom>
            <a:avLst/>
            <a:gdLst>
              <a:gd name="connsiteX0" fmla="*/ 0 w 5704117"/>
              <a:gd name="connsiteY0" fmla="*/ 0 h 6096000"/>
              <a:gd name="connsiteX1" fmla="*/ 4562795 w 5704117"/>
              <a:gd name="connsiteY1" fmla="*/ 0 h 6096000"/>
              <a:gd name="connsiteX2" fmla="*/ 4721192 w 5704117"/>
              <a:gd name="connsiteY2" fmla="*/ 133595 h 6096000"/>
              <a:gd name="connsiteX3" fmla="*/ 5467522 w 5704117"/>
              <a:gd name="connsiteY3" fmla="*/ 1054328 h 6096000"/>
              <a:gd name="connsiteX4" fmla="*/ 5538873 w 5704117"/>
              <a:gd name="connsiteY4" fmla="*/ 2897564 h 6096000"/>
              <a:gd name="connsiteX5" fmla="*/ 4442050 w 5704117"/>
              <a:gd name="connsiteY5" fmla="*/ 4732407 h 6096000"/>
              <a:gd name="connsiteX6" fmla="*/ 93046 w 5704117"/>
              <a:gd name="connsiteY6" fmla="*/ 6082857 h 6096000"/>
              <a:gd name="connsiteX7" fmla="*/ 0 w 5704117"/>
              <a:gd name="connsiteY7" fmla="*/ 6078450 h 6096000"/>
              <a:gd name="connsiteX0" fmla="*/ 4562795 w 5704117"/>
              <a:gd name="connsiteY0" fmla="*/ 0 h 6096000"/>
              <a:gd name="connsiteX1" fmla="*/ 4721192 w 5704117"/>
              <a:gd name="connsiteY1" fmla="*/ 133595 h 6096000"/>
              <a:gd name="connsiteX2" fmla="*/ 5467522 w 5704117"/>
              <a:gd name="connsiteY2" fmla="*/ 1054328 h 6096000"/>
              <a:gd name="connsiteX3" fmla="*/ 5538873 w 5704117"/>
              <a:gd name="connsiteY3" fmla="*/ 2897564 h 6096000"/>
              <a:gd name="connsiteX4" fmla="*/ 4442050 w 5704117"/>
              <a:gd name="connsiteY4" fmla="*/ 4732407 h 6096000"/>
              <a:gd name="connsiteX5" fmla="*/ 93046 w 5704117"/>
              <a:gd name="connsiteY5" fmla="*/ 6082857 h 6096000"/>
              <a:gd name="connsiteX6" fmla="*/ 0 w 5704117"/>
              <a:gd name="connsiteY6" fmla="*/ 6078450 h 6096000"/>
              <a:gd name="connsiteX7" fmla="*/ 91440 w 5704117"/>
              <a:gd name="connsiteY7" fmla="*/ 91440 h 6096000"/>
              <a:gd name="connsiteX0" fmla="*/ 4562795 w 5704117"/>
              <a:gd name="connsiteY0" fmla="*/ 0 h 6096000"/>
              <a:gd name="connsiteX1" fmla="*/ 4721192 w 5704117"/>
              <a:gd name="connsiteY1" fmla="*/ 133595 h 6096000"/>
              <a:gd name="connsiteX2" fmla="*/ 5467522 w 5704117"/>
              <a:gd name="connsiteY2" fmla="*/ 1054328 h 6096000"/>
              <a:gd name="connsiteX3" fmla="*/ 5538873 w 5704117"/>
              <a:gd name="connsiteY3" fmla="*/ 2897564 h 6096000"/>
              <a:gd name="connsiteX4" fmla="*/ 4442050 w 5704117"/>
              <a:gd name="connsiteY4" fmla="*/ 4732407 h 6096000"/>
              <a:gd name="connsiteX5" fmla="*/ 93046 w 5704117"/>
              <a:gd name="connsiteY5" fmla="*/ 6082857 h 6096000"/>
              <a:gd name="connsiteX6" fmla="*/ 0 w 5704117"/>
              <a:gd name="connsiteY6" fmla="*/ 6078450 h 609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04117" h="6096000">
                <a:moveTo>
                  <a:pt x="4562795" y="0"/>
                </a:moveTo>
                <a:lnTo>
                  <a:pt x="4721192" y="133595"/>
                </a:lnTo>
                <a:cubicBezTo>
                  <a:pt x="5067135" y="440105"/>
                  <a:pt x="5309779" y="747048"/>
                  <a:pt x="5467522" y="1054328"/>
                </a:cubicBezTo>
                <a:cubicBezTo>
                  <a:pt x="5782917" y="1668625"/>
                  <a:pt x="5758242" y="2283795"/>
                  <a:pt x="5538873" y="2897564"/>
                </a:cubicBezTo>
                <a:cubicBezTo>
                  <a:pt x="5319500" y="3511334"/>
                  <a:pt x="4905433" y="4123706"/>
                  <a:pt x="4442050" y="4732407"/>
                </a:cubicBezTo>
                <a:cubicBezTo>
                  <a:pt x="3499930" y="5970384"/>
                  <a:pt x="1925433" y="6153690"/>
                  <a:pt x="93046" y="6082857"/>
                </a:cubicBezTo>
                <a:lnTo>
                  <a:pt x="0" y="6078450"/>
                </a:lnTo>
              </a:path>
            </a:pathLst>
          </a:cu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  <a:latin typeface="Avenir Next LT Pro Light"/>
            </a:endParaRP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2F9EDD80-2B84-5F4D-0C68-8D72582C37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0448" y="2568395"/>
            <a:ext cx="1733550" cy="1114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Afbeelding 4" descr="Afbeeldingsresultaat voor hulpstukken pvc">
            <a:extLst>
              <a:ext uri="{FF2B5EF4-FFF2-40B4-BE49-F238E27FC236}">
                <a16:creationId xmlns:a16="http://schemas.microsoft.com/office/drawing/2014/main" id="{AFDA6337-515F-75CA-D01E-78CD476F20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0277" y="4255024"/>
            <a:ext cx="2143125" cy="21431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73075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18">
            <a:extLst>
              <a:ext uri="{FF2B5EF4-FFF2-40B4-BE49-F238E27FC236}">
                <a16:creationId xmlns:a16="http://schemas.microsoft.com/office/drawing/2014/main" id="{7A18C9FB-EC4C-4DAE-8F7D-C6E5AF6079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C78B126-BFA5-B957-DC76-2CAB5093E8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0" y="753765"/>
            <a:ext cx="4572000" cy="820593"/>
          </a:xfrm>
        </p:spPr>
        <p:txBody>
          <a:bodyPr>
            <a:normAutofit/>
          </a:bodyPr>
          <a:lstStyle/>
          <a:p>
            <a:pPr algn="l"/>
            <a:r>
              <a:rPr lang="nl-BE" sz="4400" dirty="0"/>
              <a:t>PE : types of PE</a:t>
            </a:r>
            <a:endParaRPr lang="nl-NL" sz="4400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5C14AC06-310C-44DF-AB73-53E1E5DE22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7999" y="2115047"/>
            <a:ext cx="4571999" cy="3980952"/>
          </a:xfrm>
        </p:spPr>
        <p:txBody>
          <a:bodyPr>
            <a:normAutofit/>
          </a:bodyPr>
          <a:lstStyle/>
          <a:p>
            <a:pPr algn="l"/>
            <a:r>
              <a:rPr lang="nl-BE" dirty="0"/>
              <a:t>LDPE : low </a:t>
            </a:r>
            <a:r>
              <a:rPr lang="nl-BE" dirty="0" err="1"/>
              <a:t>density</a:t>
            </a:r>
            <a:r>
              <a:rPr lang="nl-BE" dirty="0"/>
              <a:t> PE</a:t>
            </a:r>
          </a:p>
          <a:p>
            <a:pPr algn="l"/>
            <a:endParaRPr lang="nl-BE" dirty="0"/>
          </a:p>
          <a:p>
            <a:pPr algn="l"/>
            <a:r>
              <a:rPr lang="nl-BE" dirty="0"/>
              <a:t>HDPE : high </a:t>
            </a:r>
            <a:r>
              <a:rPr lang="nl-BE" dirty="0" err="1"/>
              <a:t>density</a:t>
            </a:r>
            <a:r>
              <a:rPr lang="nl-BE" dirty="0"/>
              <a:t> PE</a:t>
            </a:r>
          </a:p>
          <a:p>
            <a:pPr algn="l"/>
            <a:endParaRPr lang="nl-BE" dirty="0"/>
          </a:p>
          <a:p>
            <a:pPr algn="l"/>
            <a:r>
              <a:rPr lang="nl-BE" dirty="0"/>
              <a:t>XPE : </a:t>
            </a:r>
            <a:r>
              <a:rPr lang="nl-BE" dirty="0" err="1"/>
              <a:t>reticulated</a:t>
            </a:r>
            <a:r>
              <a:rPr lang="nl-BE" dirty="0"/>
              <a:t> PE</a:t>
            </a:r>
            <a:endParaRPr lang="nl-NL" dirty="0"/>
          </a:p>
        </p:txBody>
      </p:sp>
      <p:pic>
        <p:nvPicPr>
          <p:cNvPr id="14" name="Picture 3" descr="Green and red curved line">
            <a:extLst>
              <a:ext uri="{FF2B5EF4-FFF2-40B4-BE49-F238E27FC236}">
                <a16:creationId xmlns:a16="http://schemas.microsoft.com/office/drawing/2014/main" id="{34389E40-7289-C8E7-D831-1E2702DD034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113" r="19114" b="1"/>
          <a:stretch/>
        </p:blipFill>
        <p:spPr>
          <a:xfrm>
            <a:off x="2" y="10"/>
            <a:ext cx="5578823" cy="6028246"/>
          </a:xfrm>
          <a:custGeom>
            <a:avLst/>
            <a:gdLst/>
            <a:ahLst/>
            <a:cxnLst/>
            <a:rect l="l" t="t" r="r" b="b"/>
            <a:pathLst>
              <a:path w="5578823" h="6028256">
                <a:moveTo>
                  <a:pt x="0" y="0"/>
                </a:moveTo>
                <a:lnTo>
                  <a:pt x="3897606" y="0"/>
                </a:lnTo>
                <a:lnTo>
                  <a:pt x="4274232" y="360545"/>
                </a:lnTo>
                <a:cubicBezTo>
                  <a:pt x="4408856" y="488910"/>
                  <a:pt x="4542134" y="615181"/>
                  <a:pt x="4673934" y="738354"/>
                </a:cubicBezTo>
                <a:cubicBezTo>
                  <a:pt x="5042663" y="1082881"/>
                  <a:pt x="5282330" y="1428108"/>
                  <a:pt x="5421862" y="1773839"/>
                </a:cubicBezTo>
                <a:cubicBezTo>
                  <a:pt x="5631101" y="2292214"/>
                  <a:pt x="5614731" y="2811325"/>
                  <a:pt x="5469198" y="3329255"/>
                </a:cubicBezTo>
                <a:cubicBezTo>
                  <a:pt x="5323662" y="3847185"/>
                  <a:pt x="5048962" y="4363935"/>
                  <a:pt x="4741546" y="4877588"/>
                </a:cubicBezTo>
                <a:cubicBezTo>
                  <a:pt x="4027238" y="6071494"/>
                  <a:pt x="2764972" y="6102970"/>
                  <a:pt x="1325600" y="5980388"/>
                </a:cubicBezTo>
                <a:cubicBezTo>
                  <a:pt x="903947" y="5944442"/>
                  <a:pt x="499735" y="5907589"/>
                  <a:pt x="137593" y="5804042"/>
                </a:cubicBezTo>
                <a:lnTo>
                  <a:pt x="0" y="5760161"/>
                </a:lnTo>
                <a:close/>
              </a:path>
            </a:pathLst>
          </a:custGeom>
        </p:spPr>
      </p:pic>
      <p:sp>
        <p:nvSpPr>
          <p:cNvPr id="24" name="Freeform: Shape 20">
            <a:extLst>
              <a:ext uri="{FF2B5EF4-FFF2-40B4-BE49-F238E27FC236}">
                <a16:creationId xmlns:a16="http://schemas.microsoft.com/office/drawing/2014/main" id="{B47A9921-6509-49C2-BEBF-924F280660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5704117" cy="6096000"/>
          </a:xfrm>
          <a:custGeom>
            <a:avLst/>
            <a:gdLst>
              <a:gd name="connsiteX0" fmla="*/ 0 w 5704117"/>
              <a:gd name="connsiteY0" fmla="*/ 0 h 6096000"/>
              <a:gd name="connsiteX1" fmla="*/ 4562795 w 5704117"/>
              <a:gd name="connsiteY1" fmla="*/ 0 h 6096000"/>
              <a:gd name="connsiteX2" fmla="*/ 4721192 w 5704117"/>
              <a:gd name="connsiteY2" fmla="*/ 133595 h 6096000"/>
              <a:gd name="connsiteX3" fmla="*/ 5467522 w 5704117"/>
              <a:gd name="connsiteY3" fmla="*/ 1054328 h 6096000"/>
              <a:gd name="connsiteX4" fmla="*/ 5538873 w 5704117"/>
              <a:gd name="connsiteY4" fmla="*/ 2897564 h 6096000"/>
              <a:gd name="connsiteX5" fmla="*/ 4442050 w 5704117"/>
              <a:gd name="connsiteY5" fmla="*/ 4732407 h 6096000"/>
              <a:gd name="connsiteX6" fmla="*/ 93046 w 5704117"/>
              <a:gd name="connsiteY6" fmla="*/ 6082857 h 6096000"/>
              <a:gd name="connsiteX7" fmla="*/ 0 w 5704117"/>
              <a:gd name="connsiteY7" fmla="*/ 6078450 h 6096000"/>
              <a:gd name="connsiteX0" fmla="*/ 4562795 w 5704117"/>
              <a:gd name="connsiteY0" fmla="*/ 0 h 6096000"/>
              <a:gd name="connsiteX1" fmla="*/ 4721192 w 5704117"/>
              <a:gd name="connsiteY1" fmla="*/ 133595 h 6096000"/>
              <a:gd name="connsiteX2" fmla="*/ 5467522 w 5704117"/>
              <a:gd name="connsiteY2" fmla="*/ 1054328 h 6096000"/>
              <a:gd name="connsiteX3" fmla="*/ 5538873 w 5704117"/>
              <a:gd name="connsiteY3" fmla="*/ 2897564 h 6096000"/>
              <a:gd name="connsiteX4" fmla="*/ 4442050 w 5704117"/>
              <a:gd name="connsiteY4" fmla="*/ 4732407 h 6096000"/>
              <a:gd name="connsiteX5" fmla="*/ 93046 w 5704117"/>
              <a:gd name="connsiteY5" fmla="*/ 6082857 h 6096000"/>
              <a:gd name="connsiteX6" fmla="*/ 0 w 5704117"/>
              <a:gd name="connsiteY6" fmla="*/ 6078450 h 6096000"/>
              <a:gd name="connsiteX7" fmla="*/ 91440 w 5704117"/>
              <a:gd name="connsiteY7" fmla="*/ 91440 h 6096000"/>
              <a:gd name="connsiteX0" fmla="*/ 4562795 w 5704117"/>
              <a:gd name="connsiteY0" fmla="*/ 0 h 6096000"/>
              <a:gd name="connsiteX1" fmla="*/ 4721192 w 5704117"/>
              <a:gd name="connsiteY1" fmla="*/ 133595 h 6096000"/>
              <a:gd name="connsiteX2" fmla="*/ 5467522 w 5704117"/>
              <a:gd name="connsiteY2" fmla="*/ 1054328 h 6096000"/>
              <a:gd name="connsiteX3" fmla="*/ 5538873 w 5704117"/>
              <a:gd name="connsiteY3" fmla="*/ 2897564 h 6096000"/>
              <a:gd name="connsiteX4" fmla="*/ 4442050 w 5704117"/>
              <a:gd name="connsiteY4" fmla="*/ 4732407 h 6096000"/>
              <a:gd name="connsiteX5" fmla="*/ 93046 w 5704117"/>
              <a:gd name="connsiteY5" fmla="*/ 6082857 h 6096000"/>
              <a:gd name="connsiteX6" fmla="*/ 0 w 5704117"/>
              <a:gd name="connsiteY6" fmla="*/ 6078450 h 609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04117" h="6096000">
                <a:moveTo>
                  <a:pt x="4562795" y="0"/>
                </a:moveTo>
                <a:lnTo>
                  <a:pt x="4721192" y="133595"/>
                </a:lnTo>
                <a:cubicBezTo>
                  <a:pt x="5067135" y="440105"/>
                  <a:pt x="5309779" y="747048"/>
                  <a:pt x="5467522" y="1054328"/>
                </a:cubicBezTo>
                <a:cubicBezTo>
                  <a:pt x="5782917" y="1668625"/>
                  <a:pt x="5758242" y="2283795"/>
                  <a:pt x="5538873" y="2897564"/>
                </a:cubicBezTo>
                <a:cubicBezTo>
                  <a:pt x="5319500" y="3511334"/>
                  <a:pt x="4905433" y="4123706"/>
                  <a:pt x="4442050" y="4732407"/>
                </a:cubicBezTo>
                <a:cubicBezTo>
                  <a:pt x="3499930" y="5970384"/>
                  <a:pt x="1925433" y="6153690"/>
                  <a:pt x="93046" y="6082857"/>
                </a:cubicBezTo>
                <a:lnTo>
                  <a:pt x="0" y="6078450"/>
                </a:lnTo>
              </a:path>
            </a:pathLst>
          </a:cu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  <a:latin typeface="Avenir Next LT Pro Light"/>
            </a:endParaRPr>
          </a:p>
        </p:txBody>
      </p:sp>
    </p:spTree>
    <p:extLst>
      <p:ext uri="{BB962C8B-B14F-4D97-AF65-F5344CB8AC3E}">
        <p14:creationId xmlns:p14="http://schemas.microsoft.com/office/powerpoint/2010/main" val="3239546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18">
            <a:extLst>
              <a:ext uri="{FF2B5EF4-FFF2-40B4-BE49-F238E27FC236}">
                <a16:creationId xmlns:a16="http://schemas.microsoft.com/office/drawing/2014/main" id="{7A18C9FB-EC4C-4DAE-8F7D-C6E5AF6079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C78B126-BFA5-B957-DC76-2CAB5093E8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0" y="753765"/>
            <a:ext cx="4572000" cy="820593"/>
          </a:xfrm>
        </p:spPr>
        <p:txBody>
          <a:bodyPr>
            <a:normAutofit fontScale="90000"/>
          </a:bodyPr>
          <a:lstStyle/>
          <a:p>
            <a:pPr algn="l"/>
            <a:r>
              <a:rPr lang="nl-BE" sz="4400" dirty="0"/>
              <a:t>HDPE : </a:t>
            </a:r>
            <a:r>
              <a:rPr lang="nl-BE" sz="4400" dirty="0" err="1"/>
              <a:t>applications</a:t>
            </a:r>
            <a:endParaRPr lang="nl-NL" sz="4400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5C14AC06-310C-44DF-AB73-53E1E5DE22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7999" y="2115047"/>
            <a:ext cx="4571999" cy="3980952"/>
          </a:xfrm>
        </p:spPr>
        <p:txBody>
          <a:bodyPr>
            <a:normAutofit lnSpcReduction="10000"/>
          </a:bodyPr>
          <a:lstStyle/>
          <a:p>
            <a:pPr algn="l"/>
            <a:endParaRPr lang="nl-BE" dirty="0"/>
          </a:p>
          <a:p>
            <a:pPr algn="l"/>
            <a:endParaRPr lang="nl-BE" dirty="0"/>
          </a:p>
          <a:p>
            <a:pPr algn="l"/>
            <a:endParaRPr lang="nl-BE" dirty="0"/>
          </a:p>
          <a:p>
            <a:pPr algn="l"/>
            <a:r>
              <a:rPr lang="nl-BE" dirty="0" err="1"/>
              <a:t>Wastewater</a:t>
            </a:r>
            <a:endParaRPr lang="nl-BE" dirty="0"/>
          </a:p>
          <a:p>
            <a:pPr algn="l"/>
            <a:r>
              <a:rPr lang="nl-BE" dirty="0"/>
              <a:t>Water drainage : </a:t>
            </a:r>
            <a:r>
              <a:rPr lang="nl-BE" dirty="0" err="1"/>
              <a:t>rain</a:t>
            </a:r>
            <a:endParaRPr lang="nl-BE" dirty="0"/>
          </a:p>
          <a:p>
            <a:pPr algn="l"/>
            <a:r>
              <a:rPr lang="nl-NL" dirty="0"/>
              <a:t>Distribution of </a:t>
            </a:r>
            <a:r>
              <a:rPr lang="nl-NL" dirty="0" err="1"/>
              <a:t>drinking</a:t>
            </a:r>
            <a:r>
              <a:rPr lang="nl-NL" dirty="0"/>
              <a:t> water</a:t>
            </a:r>
          </a:p>
          <a:p>
            <a:pPr algn="l"/>
            <a:r>
              <a:rPr lang="nl-NL" dirty="0"/>
              <a:t>Distribution of gas</a:t>
            </a:r>
          </a:p>
        </p:txBody>
      </p:sp>
      <p:pic>
        <p:nvPicPr>
          <p:cNvPr id="14" name="Picture 3" descr="Green and red curved line">
            <a:extLst>
              <a:ext uri="{FF2B5EF4-FFF2-40B4-BE49-F238E27FC236}">
                <a16:creationId xmlns:a16="http://schemas.microsoft.com/office/drawing/2014/main" id="{34389E40-7289-C8E7-D831-1E2702DD034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113" r="19114" b="1"/>
          <a:stretch/>
        </p:blipFill>
        <p:spPr>
          <a:xfrm>
            <a:off x="2" y="10"/>
            <a:ext cx="5578823" cy="6028246"/>
          </a:xfrm>
          <a:custGeom>
            <a:avLst/>
            <a:gdLst/>
            <a:ahLst/>
            <a:cxnLst/>
            <a:rect l="l" t="t" r="r" b="b"/>
            <a:pathLst>
              <a:path w="5578823" h="6028256">
                <a:moveTo>
                  <a:pt x="0" y="0"/>
                </a:moveTo>
                <a:lnTo>
                  <a:pt x="3897606" y="0"/>
                </a:lnTo>
                <a:lnTo>
                  <a:pt x="4274232" y="360545"/>
                </a:lnTo>
                <a:cubicBezTo>
                  <a:pt x="4408856" y="488910"/>
                  <a:pt x="4542134" y="615181"/>
                  <a:pt x="4673934" y="738354"/>
                </a:cubicBezTo>
                <a:cubicBezTo>
                  <a:pt x="5042663" y="1082881"/>
                  <a:pt x="5282330" y="1428108"/>
                  <a:pt x="5421862" y="1773839"/>
                </a:cubicBezTo>
                <a:cubicBezTo>
                  <a:pt x="5631101" y="2292214"/>
                  <a:pt x="5614731" y="2811325"/>
                  <a:pt x="5469198" y="3329255"/>
                </a:cubicBezTo>
                <a:cubicBezTo>
                  <a:pt x="5323662" y="3847185"/>
                  <a:pt x="5048962" y="4363935"/>
                  <a:pt x="4741546" y="4877588"/>
                </a:cubicBezTo>
                <a:cubicBezTo>
                  <a:pt x="4027238" y="6071494"/>
                  <a:pt x="2764972" y="6102970"/>
                  <a:pt x="1325600" y="5980388"/>
                </a:cubicBezTo>
                <a:cubicBezTo>
                  <a:pt x="903947" y="5944442"/>
                  <a:pt x="499735" y="5907589"/>
                  <a:pt x="137593" y="5804042"/>
                </a:cubicBezTo>
                <a:lnTo>
                  <a:pt x="0" y="5760161"/>
                </a:lnTo>
                <a:close/>
              </a:path>
            </a:pathLst>
          </a:custGeom>
        </p:spPr>
      </p:pic>
      <p:sp>
        <p:nvSpPr>
          <p:cNvPr id="24" name="Freeform: Shape 20">
            <a:extLst>
              <a:ext uri="{FF2B5EF4-FFF2-40B4-BE49-F238E27FC236}">
                <a16:creationId xmlns:a16="http://schemas.microsoft.com/office/drawing/2014/main" id="{B47A9921-6509-49C2-BEBF-924F280660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5704117" cy="6096000"/>
          </a:xfrm>
          <a:custGeom>
            <a:avLst/>
            <a:gdLst>
              <a:gd name="connsiteX0" fmla="*/ 0 w 5704117"/>
              <a:gd name="connsiteY0" fmla="*/ 0 h 6096000"/>
              <a:gd name="connsiteX1" fmla="*/ 4562795 w 5704117"/>
              <a:gd name="connsiteY1" fmla="*/ 0 h 6096000"/>
              <a:gd name="connsiteX2" fmla="*/ 4721192 w 5704117"/>
              <a:gd name="connsiteY2" fmla="*/ 133595 h 6096000"/>
              <a:gd name="connsiteX3" fmla="*/ 5467522 w 5704117"/>
              <a:gd name="connsiteY3" fmla="*/ 1054328 h 6096000"/>
              <a:gd name="connsiteX4" fmla="*/ 5538873 w 5704117"/>
              <a:gd name="connsiteY4" fmla="*/ 2897564 h 6096000"/>
              <a:gd name="connsiteX5" fmla="*/ 4442050 w 5704117"/>
              <a:gd name="connsiteY5" fmla="*/ 4732407 h 6096000"/>
              <a:gd name="connsiteX6" fmla="*/ 93046 w 5704117"/>
              <a:gd name="connsiteY6" fmla="*/ 6082857 h 6096000"/>
              <a:gd name="connsiteX7" fmla="*/ 0 w 5704117"/>
              <a:gd name="connsiteY7" fmla="*/ 6078450 h 6096000"/>
              <a:gd name="connsiteX0" fmla="*/ 4562795 w 5704117"/>
              <a:gd name="connsiteY0" fmla="*/ 0 h 6096000"/>
              <a:gd name="connsiteX1" fmla="*/ 4721192 w 5704117"/>
              <a:gd name="connsiteY1" fmla="*/ 133595 h 6096000"/>
              <a:gd name="connsiteX2" fmla="*/ 5467522 w 5704117"/>
              <a:gd name="connsiteY2" fmla="*/ 1054328 h 6096000"/>
              <a:gd name="connsiteX3" fmla="*/ 5538873 w 5704117"/>
              <a:gd name="connsiteY3" fmla="*/ 2897564 h 6096000"/>
              <a:gd name="connsiteX4" fmla="*/ 4442050 w 5704117"/>
              <a:gd name="connsiteY4" fmla="*/ 4732407 h 6096000"/>
              <a:gd name="connsiteX5" fmla="*/ 93046 w 5704117"/>
              <a:gd name="connsiteY5" fmla="*/ 6082857 h 6096000"/>
              <a:gd name="connsiteX6" fmla="*/ 0 w 5704117"/>
              <a:gd name="connsiteY6" fmla="*/ 6078450 h 6096000"/>
              <a:gd name="connsiteX7" fmla="*/ 91440 w 5704117"/>
              <a:gd name="connsiteY7" fmla="*/ 91440 h 6096000"/>
              <a:gd name="connsiteX0" fmla="*/ 4562795 w 5704117"/>
              <a:gd name="connsiteY0" fmla="*/ 0 h 6096000"/>
              <a:gd name="connsiteX1" fmla="*/ 4721192 w 5704117"/>
              <a:gd name="connsiteY1" fmla="*/ 133595 h 6096000"/>
              <a:gd name="connsiteX2" fmla="*/ 5467522 w 5704117"/>
              <a:gd name="connsiteY2" fmla="*/ 1054328 h 6096000"/>
              <a:gd name="connsiteX3" fmla="*/ 5538873 w 5704117"/>
              <a:gd name="connsiteY3" fmla="*/ 2897564 h 6096000"/>
              <a:gd name="connsiteX4" fmla="*/ 4442050 w 5704117"/>
              <a:gd name="connsiteY4" fmla="*/ 4732407 h 6096000"/>
              <a:gd name="connsiteX5" fmla="*/ 93046 w 5704117"/>
              <a:gd name="connsiteY5" fmla="*/ 6082857 h 6096000"/>
              <a:gd name="connsiteX6" fmla="*/ 0 w 5704117"/>
              <a:gd name="connsiteY6" fmla="*/ 6078450 h 609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04117" h="6096000">
                <a:moveTo>
                  <a:pt x="4562795" y="0"/>
                </a:moveTo>
                <a:lnTo>
                  <a:pt x="4721192" y="133595"/>
                </a:lnTo>
                <a:cubicBezTo>
                  <a:pt x="5067135" y="440105"/>
                  <a:pt x="5309779" y="747048"/>
                  <a:pt x="5467522" y="1054328"/>
                </a:cubicBezTo>
                <a:cubicBezTo>
                  <a:pt x="5782917" y="1668625"/>
                  <a:pt x="5758242" y="2283795"/>
                  <a:pt x="5538873" y="2897564"/>
                </a:cubicBezTo>
                <a:cubicBezTo>
                  <a:pt x="5319500" y="3511334"/>
                  <a:pt x="4905433" y="4123706"/>
                  <a:pt x="4442050" y="4732407"/>
                </a:cubicBezTo>
                <a:cubicBezTo>
                  <a:pt x="3499930" y="5970384"/>
                  <a:pt x="1925433" y="6153690"/>
                  <a:pt x="93046" y="6082857"/>
                </a:cubicBezTo>
                <a:lnTo>
                  <a:pt x="0" y="6078450"/>
                </a:lnTo>
              </a:path>
            </a:pathLst>
          </a:cu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  <a:latin typeface="Avenir Next LT Pro Light"/>
            </a:endParaRPr>
          </a:p>
        </p:txBody>
      </p:sp>
      <p:pic>
        <p:nvPicPr>
          <p:cNvPr id="4" name="Afbeelding 3" descr="Afbeeldingsresultaat voor pe buis">
            <a:extLst>
              <a:ext uri="{FF2B5EF4-FFF2-40B4-BE49-F238E27FC236}">
                <a16:creationId xmlns:a16="http://schemas.microsoft.com/office/drawing/2014/main" id="{3EFAF670-F3F6-213B-2BAD-C380E05949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7999" y="1774880"/>
            <a:ext cx="2390775" cy="19145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66596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18">
            <a:extLst>
              <a:ext uri="{FF2B5EF4-FFF2-40B4-BE49-F238E27FC236}">
                <a16:creationId xmlns:a16="http://schemas.microsoft.com/office/drawing/2014/main" id="{7A18C9FB-EC4C-4DAE-8F7D-C6E5AF6079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C78B126-BFA5-B957-DC76-2CAB5093E8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0" y="753765"/>
            <a:ext cx="4572000" cy="820593"/>
          </a:xfrm>
        </p:spPr>
        <p:txBody>
          <a:bodyPr>
            <a:normAutofit/>
          </a:bodyPr>
          <a:lstStyle/>
          <a:p>
            <a:pPr algn="l"/>
            <a:r>
              <a:rPr lang="nl-BE" sz="4400" dirty="0"/>
              <a:t>HDPE : diameters</a:t>
            </a:r>
            <a:endParaRPr lang="nl-NL" sz="4400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5C14AC06-310C-44DF-AB73-53E1E5DE22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7999" y="2115047"/>
            <a:ext cx="4571999" cy="3980952"/>
          </a:xfrm>
        </p:spPr>
        <p:txBody>
          <a:bodyPr>
            <a:normAutofit/>
          </a:bodyPr>
          <a:lstStyle/>
          <a:p>
            <a:pPr marL="457200">
              <a:lnSpc>
                <a:spcPct val="107000"/>
              </a:lnSpc>
            </a:pPr>
            <a:r>
              <a:rPr lang="nl-B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32 mm</a:t>
            </a:r>
            <a:endParaRPr lang="nl-N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</a:pPr>
            <a:r>
              <a:rPr lang="nl-B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40 mm</a:t>
            </a:r>
            <a:endParaRPr lang="nl-N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</a:pPr>
            <a:r>
              <a:rPr lang="nl-B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50 mm</a:t>
            </a:r>
            <a:endParaRPr lang="nl-N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</a:pPr>
            <a:r>
              <a:rPr lang="nl-B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70 mm</a:t>
            </a:r>
            <a:endParaRPr lang="nl-N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</a:pPr>
            <a:r>
              <a:rPr lang="nl-B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80 mm</a:t>
            </a:r>
            <a:endParaRPr lang="nl-N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spcAft>
                <a:spcPts val="800"/>
              </a:spcAft>
            </a:pPr>
            <a:r>
              <a:rPr lang="nl-B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100 mm</a:t>
            </a:r>
            <a:endParaRPr lang="nl-N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endParaRPr lang="nl-NL" dirty="0"/>
          </a:p>
        </p:txBody>
      </p:sp>
      <p:pic>
        <p:nvPicPr>
          <p:cNvPr id="14" name="Picture 3" descr="Green and red curved line">
            <a:extLst>
              <a:ext uri="{FF2B5EF4-FFF2-40B4-BE49-F238E27FC236}">
                <a16:creationId xmlns:a16="http://schemas.microsoft.com/office/drawing/2014/main" id="{34389E40-7289-C8E7-D831-1E2702DD034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113" r="19114" b="1"/>
          <a:stretch/>
        </p:blipFill>
        <p:spPr>
          <a:xfrm>
            <a:off x="2" y="10"/>
            <a:ext cx="5578823" cy="6028246"/>
          </a:xfrm>
          <a:custGeom>
            <a:avLst/>
            <a:gdLst/>
            <a:ahLst/>
            <a:cxnLst/>
            <a:rect l="l" t="t" r="r" b="b"/>
            <a:pathLst>
              <a:path w="5578823" h="6028256">
                <a:moveTo>
                  <a:pt x="0" y="0"/>
                </a:moveTo>
                <a:lnTo>
                  <a:pt x="3897606" y="0"/>
                </a:lnTo>
                <a:lnTo>
                  <a:pt x="4274232" y="360545"/>
                </a:lnTo>
                <a:cubicBezTo>
                  <a:pt x="4408856" y="488910"/>
                  <a:pt x="4542134" y="615181"/>
                  <a:pt x="4673934" y="738354"/>
                </a:cubicBezTo>
                <a:cubicBezTo>
                  <a:pt x="5042663" y="1082881"/>
                  <a:pt x="5282330" y="1428108"/>
                  <a:pt x="5421862" y="1773839"/>
                </a:cubicBezTo>
                <a:cubicBezTo>
                  <a:pt x="5631101" y="2292214"/>
                  <a:pt x="5614731" y="2811325"/>
                  <a:pt x="5469198" y="3329255"/>
                </a:cubicBezTo>
                <a:cubicBezTo>
                  <a:pt x="5323662" y="3847185"/>
                  <a:pt x="5048962" y="4363935"/>
                  <a:pt x="4741546" y="4877588"/>
                </a:cubicBezTo>
                <a:cubicBezTo>
                  <a:pt x="4027238" y="6071494"/>
                  <a:pt x="2764972" y="6102970"/>
                  <a:pt x="1325600" y="5980388"/>
                </a:cubicBezTo>
                <a:cubicBezTo>
                  <a:pt x="903947" y="5944442"/>
                  <a:pt x="499735" y="5907589"/>
                  <a:pt x="137593" y="5804042"/>
                </a:cubicBezTo>
                <a:lnTo>
                  <a:pt x="0" y="5760161"/>
                </a:lnTo>
                <a:close/>
              </a:path>
            </a:pathLst>
          </a:custGeom>
        </p:spPr>
      </p:pic>
      <p:sp>
        <p:nvSpPr>
          <p:cNvPr id="24" name="Freeform: Shape 20">
            <a:extLst>
              <a:ext uri="{FF2B5EF4-FFF2-40B4-BE49-F238E27FC236}">
                <a16:creationId xmlns:a16="http://schemas.microsoft.com/office/drawing/2014/main" id="{B47A9921-6509-49C2-BEBF-924F280660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5704117" cy="6096000"/>
          </a:xfrm>
          <a:custGeom>
            <a:avLst/>
            <a:gdLst>
              <a:gd name="connsiteX0" fmla="*/ 0 w 5704117"/>
              <a:gd name="connsiteY0" fmla="*/ 0 h 6096000"/>
              <a:gd name="connsiteX1" fmla="*/ 4562795 w 5704117"/>
              <a:gd name="connsiteY1" fmla="*/ 0 h 6096000"/>
              <a:gd name="connsiteX2" fmla="*/ 4721192 w 5704117"/>
              <a:gd name="connsiteY2" fmla="*/ 133595 h 6096000"/>
              <a:gd name="connsiteX3" fmla="*/ 5467522 w 5704117"/>
              <a:gd name="connsiteY3" fmla="*/ 1054328 h 6096000"/>
              <a:gd name="connsiteX4" fmla="*/ 5538873 w 5704117"/>
              <a:gd name="connsiteY4" fmla="*/ 2897564 h 6096000"/>
              <a:gd name="connsiteX5" fmla="*/ 4442050 w 5704117"/>
              <a:gd name="connsiteY5" fmla="*/ 4732407 h 6096000"/>
              <a:gd name="connsiteX6" fmla="*/ 93046 w 5704117"/>
              <a:gd name="connsiteY6" fmla="*/ 6082857 h 6096000"/>
              <a:gd name="connsiteX7" fmla="*/ 0 w 5704117"/>
              <a:gd name="connsiteY7" fmla="*/ 6078450 h 6096000"/>
              <a:gd name="connsiteX0" fmla="*/ 4562795 w 5704117"/>
              <a:gd name="connsiteY0" fmla="*/ 0 h 6096000"/>
              <a:gd name="connsiteX1" fmla="*/ 4721192 w 5704117"/>
              <a:gd name="connsiteY1" fmla="*/ 133595 h 6096000"/>
              <a:gd name="connsiteX2" fmla="*/ 5467522 w 5704117"/>
              <a:gd name="connsiteY2" fmla="*/ 1054328 h 6096000"/>
              <a:gd name="connsiteX3" fmla="*/ 5538873 w 5704117"/>
              <a:gd name="connsiteY3" fmla="*/ 2897564 h 6096000"/>
              <a:gd name="connsiteX4" fmla="*/ 4442050 w 5704117"/>
              <a:gd name="connsiteY4" fmla="*/ 4732407 h 6096000"/>
              <a:gd name="connsiteX5" fmla="*/ 93046 w 5704117"/>
              <a:gd name="connsiteY5" fmla="*/ 6082857 h 6096000"/>
              <a:gd name="connsiteX6" fmla="*/ 0 w 5704117"/>
              <a:gd name="connsiteY6" fmla="*/ 6078450 h 6096000"/>
              <a:gd name="connsiteX7" fmla="*/ 91440 w 5704117"/>
              <a:gd name="connsiteY7" fmla="*/ 91440 h 6096000"/>
              <a:gd name="connsiteX0" fmla="*/ 4562795 w 5704117"/>
              <a:gd name="connsiteY0" fmla="*/ 0 h 6096000"/>
              <a:gd name="connsiteX1" fmla="*/ 4721192 w 5704117"/>
              <a:gd name="connsiteY1" fmla="*/ 133595 h 6096000"/>
              <a:gd name="connsiteX2" fmla="*/ 5467522 w 5704117"/>
              <a:gd name="connsiteY2" fmla="*/ 1054328 h 6096000"/>
              <a:gd name="connsiteX3" fmla="*/ 5538873 w 5704117"/>
              <a:gd name="connsiteY3" fmla="*/ 2897564 h 6096000"/>
              <a:gd name="connsiteX4" fmla="*/ 4442050 w 5704117"/>
              <a:gd name="connsiteY4" fmla="*/ 4732407 h 6096000"/>
              <a:gd name="connsiteX5" fmla="*/ 93046 w 5704117"/>
              <a:gd name="connsiteY5" fmla="*/ 6082857 h 6096000"/>
              <a:gd name="connsiteX6" fmla="*/ 0 w 5704117"/>
              <a:gd name="connsiteY6" fmla="*/ 6078450 h 609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04117" h="6096000">
                <a:moveTo>
                  <a:pt x="4562795" y="0"/>
                </a:moveTo>
                <a:lnTo>
                  <a:pt x="4721192" y="133595"/>
                </a:lnTo>
                <a:cubicBezTo>
                  <a:pt x="5067135" y="440105"/>
                  <a:pt x="5309779" y="747048"/>
                  <a:pt x="5467522" y="1054328"/>
                </a:cubicBezTo>
                <a:cubicBezTo>
                  <a:pt x="5782917" y="1668625"/>
                  <a:pt x="5758242" y="2283795"/>
                  <a:pt x="5538873" y="2897564"/>
                </a:cubicBezTo>
                <a:cubicBezTo>
                  <a:pt x="5319500" y="3511334"/>
                  <a:pt x="4905433" y="4123706"/>
                  <a:pt x="4442050" y="4732407"/>
                </a:cubicBezTo>
                <a:cubicBezTo>
                  <a:pt x="3499930" y="5970384"/>
                  <a:pt x="1925433" y="6153690"/>
                  <a:pt x="93046" y="6082857"/>
                </a:cubicBezTo>
                <a:lnTo>
                  <a:pt x="0" y="6078450"/>
                </a:lnTo>
              </a:path>
            </a:pathLst>
          </a:cu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  <a:latin typeface="Avenir Next LT Pro Light"/>
            </a:endParaRPr>
          </a:p>
        </p:txBody>
      </p:sp>
    </p:spTree>
    <p:extLst>
      <p:ext uri="{BB962C8B-B14F-4D97-AF65-F5344CB8AC3E}">
        <p14:creationId xmlns:p14="http://schemas.microsoft.com/office/powerpoint/2010/main" val="2378105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18">
            <a:extLst>
              <a:ext uri="{FF2B5EF4-FFF2-40B4-BE49-F238E27FC236}">
                <a16:creationId xmlns:a16="http://schemas.microsoft.com/office/drawing/2014/main" id="{7A18C9FB-EC4C-4DAE-8F7D-C6E5AF6079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C78B126-BFA5-B957-DC76-2CAB5093E8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0" y="753765"/>
            <a:ext cx="4572000" cy="820593"/>
          </a:xfrm>
        </p:spPr>
        <p:txBody>
          <a:bodyPr>
            <a:normAutofit fontScale="90000"/>
          </a:bodyPr>
          <a:lstStyle/>
          <a:p>
            <a:pPr algn="l"/>
            <a:r>
              <a:rPr lang="nl-BE" sz="4400" dirty="0"/>
              <a:t>HDPE : </a:t>
            </a:r>
            <a:r>
              <a:rPr lang="nl-BE" sz="4400" dirty="0" err="1"/>
              <a:t>connection</a:t>
            </a:r>
            <a:r>
              <a:rPr lang="nl-BE" sz="4400" dirty="0"/>
              <a:t> </a:t>
            </a:r>
            <a:r>
              <a:rPr lang="nl-BE" sz="4400" dirty="0" err="1"/>
              <a:t>techniques</a:t>
            </a:r>
            <a:endParaRPr lang="nl-NL" sz="4400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5C14AC06-310C-44DF-AB73-53E1E5DE22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7999" y="2115047"/>
            <a:ext cx="4571999" cy="3980952"/>
          </a:xfrm>
        </p:spPr>
        <p:txBody>
          <a:bodyPr>
            <a:normAutofit/>
          </a:bodyPr>
          <a:lstStyle/>
          <a:p>
            <a:pPr algn="l"/>
            <a:endParaRPr lang="nl-BE" dirty="0"/>
          </a:p>
          <a:p>
            <a:pPr algn="l"/>
            <a:endParaRPr lang="nl-NL" dirty="0"/>
          </a:p>
          <a:p>
            <a:pPr algn="l"/>
            <a:endParaRPr lang="nl-NL" dirty="0"/>
          </a:p>
          <a:p>
            <a:pPr algn="l"/>
            <a:endParaRPr lang="nl-NL" dirty="0"/>
          </a:p>
          <a:p>
            <a:pPr algn="l"/>
            <a:endParaRPr lang="nl-NL" dirty="0"/>
          </a:p>
          <a:p>
            <a:pPr algn="l"/>
            <a:r>
              <a:rPr lang="nl-NL" dirty="0" err="1"/>
              <a:t>Mirror</a:t>
            </a:r>
            <a:r>
              <a:rPr lang="nl-NL" dirty="0"/>
              <a:t> </a:t>
            </a:r>
            <a:r>
              <a:rPr lang="nl-NL" dirty="0" err="1"/>
              <a:t>welding</a:t>
            </a:r>
            <a:endParaRPr lang="nl-NL" dirty="0"/>
          </a:p>
        </p:txBody>
      </p:sp>
      <p:pic>
        <p:nvPicPr>
          <p:cNvPr id="14" name="Picture 3" descr="Green and red curved line">
            <a:extLst>
              <a:ext uri="{FF2B5EF4-FFF2-40B4-BE49-F238E27FC236}">
                <a16:creationId xmlns:a16="http://schemas.microsoft.com/office/drawing/2014/main" id="{34389E40-7289-C8E7-D831-1E2702DD034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113" r="19114" b="1"/>
          <a:stretch/>
        </p:blipFill>
        <p:spPr>
          <a:xfrm>
            <a:off x="2" y="10"/>
            <a:ext cx="5578823" cy="6028246"/>
          </a:xfrm>
          <a:custGeom>
            <a:avLst/>
            <a:gdLst/>
            <a:ahLst/>
            <a:cxnLst/>
            <a:rect l="l" t="t" r="r" b="b"/>
            <a:pathLst>
              <a:path w="5578823" h="6028256">
                <a:moveTo>
                  <a:pt x="0" y="0"/>
                </a:moveTo>
                <a:lnTo>
                  <a:pt x="3897606" y="0"/>
                </a:lnTo>
                <a:lnTo>
                  <a:pt x="4274232" y="360545"/>
                </a:lnTo>
                <a:cubicBezTo>
                  <a:pt x="4408856" y="488910"/>
                  <a:pt x="4542134" y="615181"/>
                  <a:pt x="4673934" y="738354"/>
                </a:cubicBezTo>
                <a:cubicBezTo>
                  <a:pt x="5042663" y="1082881"/>
                  <a:pt x="5282330" y="1428108"/>
                  <a:pt x="5421862" y="1773839"/>
                </a:cubicBezTo>
                <a:cubicBezTo>
                  <a:pt x="5631101" y="2292214"/>
                  <a:pt x="5614731" y="2811325"/>
                  <a:pt x="5469198" y="3329255"/>
                </a:cubicBezTo>
                <a:cubicBezTo>
                  <a:pt x="5323662" y="3847185"/>
                  <a:pt x="5048962" y="4363935"/>
                  <a:pt x="4741546" y="4877588"/>
                </a:cubicBezTo>
                <a:cubicBezTo>
                  <a:pt x="4027238" y="6071494"/>
                  <a:pt x="2764972" y="6102970"/>
                  <a:pt x="1325600" y="5980388"/>
                </a:cubicBezTo>
                <a:cubicBezTo>
                  <a:pt x="903947" y="5944442"/>
                  <a:pt x="499735" y="5907589"/>
                  <a:pt x="137593" y="5804042"/>
                </a:cubicBezTo>
                <a:lnTo>
                  <a:pt x="0" y="5760161"/>
                </a:lnTo>
                <a:close/>
              </a:path>
            </a:pathLst>
          </a:custGeom>
        </p:spPr>
      </p:pic>
      <p:sp>
        <p:nvSpPr>
          <p:cNvPr id="24" name="Freeform: Shape 20">
            <a:extLst>
              <a:ext uri="{FF2B5EF4-FFF2-40B4-BE49-F238E27FC236}">
                <a16:creationId xmlns:a16="http://schemas.microsoft.com/office/drawing/2014/main" id="{B47A9921-6509-49C2-BEBF-924F280660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5704117" cy="6096000"/>
          </a:xfrm>
          <a:custGeom>
            <a:avLst/>
            <a:gdLst>
              <a:gd name="connsiteX0" fmla="*/ 0 w 5704117"/>
              <a:gd name="connsiteY0" fmla="*/ 0 h 6096000"/>
              <a:gd name="connsiteX1" fmla="*/ 4562795 w 5704117"/>
              <a:gd name="connsiteY1" fmla="*/ 0 h 6096000"/>
              <a:gd name="connsiteX2" fmla="*/ 4721192 w 5704117"/>
              <a:gd name="connsiteY2" fmla="*/ 133595 h 6096000"/>
              <a:gd name="connsiteX3" fmla="*/ 5467522 w 5704117"/>
              <a:gd name="connsiteY3" fmla="*/ 1054328 h 6096000"/>
              <a:gd name="connsiteX4" fmla="*/ 5538873 w 5704117"/>
              <a:gd name="connsiteY4" fmla="*/ 2897564 h 6096000"/>
              <a:gd name="connsiteX5" fmla="*/ 4442050 w 5704117"/>
              <a:gd name="connsiteY5" fmla="*/ 4732407 h 6096000"/>
              <a:gd name="connsiteX6" fmla="*/ 93046 w 5704117"/>
              <a:gd name="connsiteY6" fmla="*/ 6082857 h 6096000"/>
              <a:gd name="connsiteX7" fmla="*/ 0 w 5704117"/>
              <a:gd name="connsiteY7" fmla="*/ 6078450 h 6096000"/>
              <a:gd name="connsiteX0" fmla="*/ 4562795 w 5704117"/>
              <a:gd name="connsiteY0" fmla="*/ 0 h 6096000"/>
              <a:gd name="connsiteX1" fmla="*/ 4721192 w 5704117"/>
              <a:gd name="connsiteY1" fmla="*/ 133595 h 6096000"/>
              <a:gd name="connsiteX2" fmla="*/ 5467522 w 5704117"/>
              <a:gd name="connsiteY2" fmla="*/ 1054328 h 6096000"/>
              <a:gd name="connsiteX3" fmla="*/ 5538873 w 5704117"/>
              <a:gd name="connsiteY3" fmla="*/ 2897564 h 6096000"/>
              <a:gd name="connsiteX4" fmla="*/ 4442050 w 5704117"/>
              <a:gd name="connsiteY4" fmla="*/ 4732407 h 6096000"/>
              <a:gd name="connsiteX5" fmla="*/ 93046 w 5704117"/>
              <a:gd name="connsiteY5" fmla="*/ 6082857 h 6096000"/>
              <a:gd name="connsiteX6" fmla="*/ 0 w 5704117"/>
              <a:gd name="connsiteY6" fmla="*/ 6078450 h 6096000"/>
              <a:gd name="connsiteX7" fmla="*/ 91440 w 5704117"/>
              <a:gd name="connsiteY7" fmla="*/ 91440 h 6096000"/>
              <a:gd name="connsiteX0" fmla="*/ 4562795 w 5704117"/>
              <a:gd name="connsiteY0" fmla="*/ 0 h 6096000"/>
              <a:gd name="connsiteX1" fmla="*/ 4721192 w 5704117"/>
              <a:gd name="connsiteY1" fmla="*/ 133595 h 6096000"/>
              <a:gd name="connsiteX2" fmla="*/ 5467522 w 5704117"/>
              <a:gd name="connsiteY2" fmla="*/ 1054328 h 6096000"/>
              <a:gd name="connsiteX3" fmla="*/ 5538873 w 5704117"/>
              <a:gd name="connsiteY3" fmla="*/ 2897564 h 6096000"/>
              <a:gd name="connsiteX4" fmla="*/ 4442050 w 5704117"/>
              <a:gd name="connsiteY4" fmla="*/ 4732407 h 6096000"/>
              <a:gd name="connsiteX5" fmla="*/ 93046 w 5704117"/>
              <a:gd name="connsiteY5" fmla="*/ 6082857 h 6096000"/>
              <a:gd name="connsiteX6" fmla="*/ 0 w 5704117"/>
              <a:gd name="connsiteY6" fmla="*/ 6078450 h 609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04117" h="6096000">
                <a:moveTo>
                  <a:pt x="4562795" y="0"/>
                </a:moveTo>
                <a:lnTo>
                  <a:pt x="4721192" y="133595"/>
                </a:lnTo>
                <a:cubicBezTo>
                  <a:pt x="5067135" y="440105"/>
                  <a:pt x="5309779" y="747048"/>
                  <a:pt x="5467522" y="1054328"/>
                </a:cubicBezTo>
                <a:cubicBezTo>
                  <a:pt x="5782917" y="1668625"/>
                  <a:pt x="5758242" y="2283795"/>
                  <a:pt x="5538873" y="2897564"/>
                </a:cubicBezTo>
                <a:cubicBezTo>
                  <a:pt x="5319500" y="3511334"/>
                  <a:pt x="4905433" y="4123706"/>
                  <a:pt x="4442050" y="4732407"/>
                </a:cubicBezTo>
                <a:cubicBezTo>
                  <a:pt x="3499930" y="5970384"/>
                  <a:pt x="1925433" y="6153690"/>
                  <a:pt x="93046" y="6082857"/>
                </a:cubicBezTo>
                <a:lnTo>
                  <a:pt x="0" y="6078450"/>
                </a:lnTo>
              </a:path>
            </a:pathLst>
          </a:cu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  <a:latin typeface="Avenir Next LT Pro Light"/>
            </a:endParaRPr>
          </a:p>
        </p:txBody>
      </p:sp>
      <p:grpSp>
        <p:nvGrpSpPr>
          <p:cNvPr id="4" name="Group 29002">
            <a:extLst>
              <a:ext uri="{FF2B5EF4-FFF2-40B4-BE49-F238E27FC236}">
                <a16:creationId xmlns:a16="http://schemas.microsoft.com/office/drawing/2014/main" id="{3FF1CB9E-A246-C5CC-A267-17E8052807B6}"/>
              </a:ext>
            </a:extLst>
          </p:cNvPr>
          <p:cNvGrpSpPr/>
          <p:nvPr/>
        </p:nvGrpSpPr>
        <p:grpSpPr>
          <a:xfrm>
            <a:off x="6857999" y="1956213"/>
            <a:ext cx="3556001" cy="3042507"/>
            <a:chOff x="0" y="0"/>
            <a:chExt cx="3611258" cy="2632710"/>
          </a:xfrm>
        </p:grpSpPr>
        <p:pic>
          <p:nvPicPr>
            <p:cNvPr id="5" name="Picture 42797">
              <a:extLst>
                <a:ext uri="{FF2B5EF4-FFF2-40B4-BE49-F238E27FC236}">
                  <a16:creationId xmlns:a16="http://schemas.microsoft.com/office/drawing/2014/main" id="{1F0D6E75-9D2D-D053-16AC-77E85EE24E63}"/>
                </a:ext>
              </a:extLst>
            </p:cNvPr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17958" y="85521"/>
              <a:ext cx="3517392" cy="2441449"/>
            </a:xfrm>
            <a:prstGeom prst="rect">
              <a:avLst/>
            </a:prstGeom>
          </p:spPr>
        </p:pic>
        <p:sp>
          <p:nvSpPr>
            <p:cNvPr id="6" name="Shape 927">
              <a:extLst>
                <a:ext uri="{FF2B5EF4-FFF2-40B4-BE49-F238E27FC236}">
                  <a16:creationId xmlns:a16="http://schemas.microsoft.com/office/drawing/2014/main" id="{EFFCFC2E-966F-FC46-6B52-F0777E1CAC27}"/>
                </a:ext>
              </a:extLst>
            </p:cNvPr>
            <p:cNvSpPr/>
            <p:nvPr/>
          </p:nvSpPr>
          <p:spPr>
            <a:xfrm>
              <a:off x="0" y="0"/>
              <a:ext cx="3611258" cy="2632710"/>
            </a:xfrm>
            <a:custGeom>
              <a:avLst/>
              <a:gdLst/>
              <a:ahLst/>
              <a:cxnLst/>
              <a:rect l="0" t="0" r="0" b="0"/>
              <a:pathLst>
                <a:path w="3611258" h="2632710">
                  <a:moveTo>
                    <a:pt x="3611258" y="0"/>
                  </a:moveTo>
                  <a:lnTo>
                    <a:pt x="0" y="0"/>
                  </a:lnTo>
                  <a:lnTo>
                    <a:pt x="0" y="2632710"/>
                  </a:lnTo>
                  <a:lnTo>
                    <a:pt x="3611258" y="2632710"/>
                  </a:lnTo>
                  <a:close/>
                </a:path>
              </a:pathLst>
            </a:custGeom>
            <a:ln w="6350" cap="flat">
              <a:miter lim="100000"/>
            </a:ln>
          </p:spPr>
          <p:style>
            <a:lnRef idx="1">
              <a:srgbClr val="231F2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nl-NL"/>
            </a:p>
          </p:txBody>
        </p:sp>
      </p:grpSp>
    </p:spTree>
    <p:extLst>
      <p:ext uri="{BB962C8B-B14F-4D97-AF65-F5344CB8AC3E}">
        <p14:creationId xmlns:p14="http://schemas.microsoft.com/office/powerpoint/2010/main" val="253663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18">
            <a:extLst>
              <a:ext uri="{FF2B5EF4-FFF2-40B4-BE49-F238E27FC236}">
                <a16:creationId xmlns:a16="http://schemas.microsoft.com/office/drawing/2014/main" id="{7A18C9FB-EC4C-4DAE-8F7D-C6E5AF6079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C78B126-BFA5-B957-DC76-2CAB5093E8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0" y="753765"/>
            <a:ext cx="4572000" cy="820593"/>
          </a:xfrm>
        </p:spPr>
        <p:txBody>
          <a:bodyPr>
            <a:normAutofit fontScale="90000"/>
          </a:bodyPr>
          <a:lstStyle/>
          <a:p>
            <a:pPr algn="l"/>
            <a:r>
              <a:rPr lang="nl-BE" sz="4400" dirty="0"/>
              <a:t>HDPE : </a:t>
            </a:r>
            <a:r>
              <a:rPr lang="nl-BE" sz="4400" dirty="0" err="1"/>
              <a:t>connection</a:t>
            </a:r>
            <a:r>
              <a:rPr lang="nl-BE" sz="4400" dirty="0"/>
              <a:t> </a:t>
            </a:r>
            <a:r>
              <a:rPr lang="nl-BE" sz="4400" dirty="0" err="1"/>
              <a:t>techniques</a:t>
            </a:r>
            <a:endParaRPr lang="nl-NL" sz="4400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5C14AC06-310C-44DF-AB73-53E1E5DE22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7999" y="2115047"/>
            <a:ext cx="4571999" cy="3980952"/>
          </a:xfrm>
        </p:spPr>
        <p:txBody>
          <a:bodyPr>
            <a:normAutofit/>
          </a:bodyPr>
          <a:lstStyle/>
          <a:p>
            <a:pPr algn="l"/>
            <a:endParaRPr lang="nl-BE" dirty="0"/>
          </a:p>
          <a:p>
            <a:pPr algn="l"/>
            <a:endParaRPr lang="nl-NL" dirty="0"/>
          </a:p>
          <a:p>
            <a:pPr algn="l"/>
            <a:endParaRPr lang="nl-NL" dirty="0"/>
          </a:p>
          <a:p>
            <a:pPr algn="l"/>
            <a:endParaRPr lang="nl-NL" dirty="0"/>
          </a:p>
          <a:p>
            <a:pPr algn="l"/>
            <a:endParaRPr lang="nl-NL" dirty="0"/>
          </a:p>
          <a:p>
            <a:pPr algn="l"/>
            <a:r>
              <a:rPr lang="nl-NL" dirty="0"/>
              <a:t>Socket </a:t>
            </a:r>
            <a:r>
              <a:rPr lang="nl-NL" dirty="0" err="1"/>
              <a:t>welding</a:t>
            </a:r>
            <a:endParaRPr lang="nl-NL" dirty="0"/>
          </a:p>
        </p:txBody>
      </p:sp>
      <p:pic>
        <p:nvPicPr>
          <p:cNvPr id="14" name="Picture 3" descr="Green and red curved line">
            <a:extLst>
              <a:ext uri="{FF2B5EF4-FFF2-40B4-BE49-F238E27FC236}">
                <a16:creationId xmlns:a16="http://schemas.microsoft.com/office/drawing/2014/main" id="{34389E40-7289-C8E7-D831-1E2702DD034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113" r="19114" b="1"/>
          <a:stretch/>
        </p:blipFill>
        <p:spPr>
          <a:xfrm>
            <a:off x="2" y="10"/>
            <a:ext cx="5578823" cy="6028246"/>
          </a:xfrm>
          <a:custGeom>
            <a:avLst/>
            <a:gdLst/>
            <a:ahLst/>
            <a:cxnLst/>
            <a:rect l="l" t="t" r="r" b="b"/>
            <a:pathLst>
              <a:path w="5578823" h="6028256">
                <a:moveTo>
                  <a:pt x="0" y="0"/>
                </a:moveTo>
                <a:lnTo>
                  <a:pt x="3897606" y="0"/>
                </a:lnTo>
                <a:lnTo>
                  <a:pt x="4274232" y="360545"/>
                </a:lnTo>
                <a:cubicBezTo>
                  <a:pt x="4408856" y="488910"/>
                  <a:pt x="4542134" y="615181"/>
                  <a:pt x="4673934" y="738354"/>
                </a:cubicBezTo>
                <a:cubicBezTo>
                  <a:pt x="5042663" y="1082881"/>
                  <a:pt x="5282330" y="1428108"/>
                  <a:pt x="5421862" y="1773839"/>
                </a:cubicBezTo>
                <a:cubicBezTo>
                  <a:pt x="5631101" y="2292214"/>
                  <a:pt x="5614731" y="2811325"/>
                  <a:pt x="5469198" y="3329255"/>
                </a:cubicBezTo>
                <a:cubicBezTo>
                  <a:pt x="5323662" y="3847185"/>
                  <a:pt x="5048962" y="4363935"/>
                  <a:pt x="4741546" y="4877588"/>
                </a:cubicBezTo>
                <a:cubicBezTo>
                  <a:pt x="4027238" y="6071494"/>
                  <a:pt x="2764972" y="6102970"/>
                  <a:pt x="1325600" y="5980388"/>
                </a:cubicBezTo>
                <a:cubicBezTo>
                  <a:pt x="903947" y="5944442"/>
                  <a:pt x="499735" y="5907589"/>
                  <a:pt x="137593" y="5804042"/>
                </a:cubicBezTo>
                <a:lnTo>
                  <a:pt x="0" y="5760161"/>
                </a:lnTo>
                <a:close/>
              </a:path>
            </a:pathLst>
          </a:custGeom>
        </p:spPr>
      </p:pic>
      <p:sp>
        <p:nvSpPr>
          <p:cNvPr id="24" name="Freeform: Shape 20">
            <a:extLst>
              <a:ext uri="{FF2B5EF4-FFF2-40B4-BE49-F238E27FC236}">
                <a16:creationId xmlns:a16="http://schemas.microsoft.com/office/drawing/2014/main" id="{B47A9921-6509-49C2-BEBF-924F280660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5704117" cy="6096000"/>
          </a:xfrm>
          <a:custGeom>
            <a:avLst/>
            <a:gdLst>
              <a:gd name="connsiteX0" fmla="*/ 0 w 5704117"/>
              <a:gd name="connsiteY0" fmla="*/ 0 h 6096000"/>
              <a:gd name="connsiteX1" fmla="*/ 4562795 w 5704117"/>
              <a:gd name="connsiteY1" fmla="*/ 0 h 6096000"/>
              <a:gd name="connsiteX2" fmla="*/ 4721192 w 5704117"/>
              <a:gd name="connsiteY2" fmla="*/ 133595 h 6096000"/>
              <a:gd name="connsiteX3" fmla="*/ 5467522 w 5704117"/>
              <a:gd name="connsiteY3" fmla="*/ 1054328 h 6096000"/>
              <a:gd name="connsiteX4" fmla="*/ 5538873 w 5704117"/>
              <a:gd name="connsiteY4" fmla="*/ 2897564 h 6096000"/>
              <a:gd name="connsiteX5" fmla="*/ 4442050 w 5704117"/>
              <a:gd name="connsiteY5" fmla="*/ 4732407 h 6096000"/>
              <a:gd name="connsiteX6" fmla="*/ 93046 w 5704117"/>
              <a:gd name="connsiteY6" fmla="*/ 6082857 h 6096000"/>
              <a:gd name="connsiteX7" fmla="*/ 0 w 5704117"/>
              <a:gd name="connsiteY7" fmla="*/ 6078450 h 6096000"/>
              <a:gd name="connsiteX0" fmla="*/ 4562795 w 5704117"/>
              <a:gd name="connsiteY0" fmla="*/ 0 h 6096000"/>
              <a:gd name="connsiteX1" fmla="*/ 4721192 w 5704117"/>
              <a:gd name="connsiteY1" fmla="*/ 133595 h 6096000"/>
              <a:gd name="connsiteX2" fmla="*/ 5467522 w 5704117"/>
              <a:gd name="connsiteY2" fmla="*/ 1054328 h 6096000"/>
              <a:gd name="connsiteX3" fmla="*/ 5538873 w 5704117"/>
              <a:gd name="connsiteY3" fmla="*/ 2897564 h 6096000"/>
              <a:gd name="connsiteX4" fmla="*/ 4442050 w 5704117"/>
              <a:gd name="connsiteY4" fmla="*/ 4732407 h 6096000"/>
              <a:gd name="connsiteX5" fmla="*/ 93046 w 5704117"/>
              <a:gd name="connsiteY5" fmla="*/ 6082857 h 6096000"/>
              <a:gd name="connsiteX6" fmla="*/ 0 w 5704117"/>
              <a:gd name="connsiteY6" fmla="*/ 6078450 h 6096000"/>
              <a:gd name="connsiteX7" fmla="*/ 91440 w 5704117"/>
              <a:gd name="connsiteY7" fmla="*/ 91440 h 6096000"/>
              <a:gd name="connsiteX0" fmla="*/ 4562795 w 5704117"/>
              <a:gd name="connsiteY0" fmla="*/ 0 h 6096000"/>
              <a:gd name="connsiteX1" fmla="*/ 4721192 w 5704117"/>
              <a:gd name="connsiteY1" fmla="*/ 133595 h 6096000"/>
              <a:gd name="connsiteX2" fmla="*/ 5467522 w 5704117"/>
              <a:gd name="connsiteY2" fmla="*/ 1054328 h 6096000"/>
              <a:gd name="connsiteX3" fmla="*/ 5538873 w 5704117"/>
              <a:gd name="connsiteY3" fmla="*/ 2897564 h 6096000"/>
              <a:gd name="connsiteX4" fmla="*/ 4442050 w 5704117"/>
              <a:gd name="connsiteY4" fmla="*/ 4732407 h 6096000"/>
              <a:gd name="connsiteX5" fmla="*/ 93046 w 5704117"/>
              <a:gd name="connsiteY5" fmla="*/ 6082857 h 6096000"/>
              <a:gd name="connsiteX6" fmla="*/ 0 w 5704117"/>
              <a:gd name="connsiteY6" fmla="*/ 6078450 h 609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04117" h="6096000">
                <a:moveTo>
                  <a:pt x="4562795" y="0"/>
                </a:moveTo>
                <a:lnTo>
                  <a:pt x="4721192" y="133595"/>
                </a:lnTo>
                <a:cubicBezTo>
                  <a:pt x="5067135" y="440105"/>
                  <a:pt x="5309779" y="747048"/>
                  <a:pt x="5467522" y="1054328"/>
                </a:cubicBezTo>
                <a:cubicBezTo>
                  <a:pt x="5782917" y="1668625"/>
                  <a:pt x="5758242" y="2283795"/>
                  <a:pt x="5538873" y="2897564"/>
                </a:cubicBezTo>
                <a:cubicBezTo>
                  <a:pt x="5319500" y="3511334"/>
                  <a:pt x="4905433" y="4123706"/>
                  <a:pt x="4442050" y="4732407"/>
                </a:cubicBezTo>
                <a:cubicBezTo>
                  <a:pt x="3499930" y="5970384"/>
                  <a:pt x="1925433" y="6153690"/>
                  <a:pt x="93046" y="6082857"/>
                </a:cubicBezTo>
                <a:lnTo>
                  <a:pt x="0" y="6078450"/>
                </a:lnTo>
              </a:path>
            </a:pathLst>
          </a:cu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  <a:latin typeface="Avenir Next LT Pro Light"/>
            </a:endParaRP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933DC573-5FD7-E2B2-5F88-8D14CF1DA0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9438" y="2084546"/>
            <a:ext cx="3020731" cy="268890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22743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18">
            <a:extLst>
              <a:ext uri="{FF2B5EF4-FFF2-40B4-BE49-F238E27FC236}">
                <a16:creationId xmlns:a16="http://schemas.microsoft.com/office/drawing/2014/main" id="{7A18C9FB-EC4C-4DAE-8F7D-C6E5AF6079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C78B126-BFA5-B957-DC76-2CAB5093E8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0" y="753765"/>
            <a:ext cx="4572000" cy="820593"/>
          </a:xfrm>
        </p:spPr>
        <p:txBody>
          <a:bodyPr>
            <a:normAutofit fontScale="90000"/>
          </a:bodyPr>
          <a:lstStyle/>
          <a:p>
            <a:pPr algn="l"/>
            <a:r>
              <a:rPr lang="nl-BE" sz="4400" dirty="0"/>
              <a:t>HDPE : </a:t>
            </a:r>
            <a:r>
              <a:rPr lang="nl-BE" sz="4400" dirty="0" err="1"/>
              <a:t>connection</a:t>
            </a:r>
            <a:r>
              <a:rPr lang="nl-BE" sz="4400" dirty="0"/>
              <a:t> </a:t>
            </a:r>
            <a:r>
              <a:rPr lang="nl-BE" sz="4400" dirty="0" err="1"/>
              <a:t>techniques</a:t>
            </a:r>
            <a:endParaRPr lang="nl-NL" sz="4400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5C14AC06-310C-44DF-AB73-53E1E5DE22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98639" y="2115048"/>
            <a:ext cx="4571999" cy="3980952"/>
          </a:xfrm>
        </p:spPr>
        <p:txBody>
          <a:bodyPr>
            <a:normAutofit/>
          </a:bodyPr>
          <a:lstStyle/>
          <a:p>
            <a:pPr algn="l"/>
            <a:endParaRPr lang="nl-BE" dirty="0"/>
          </a:p>
          <a:p>
            <a:pPr algn="l"/>
            <a:endParaRPr lang="nl-BE" dirty="0"/>
          </a:p>
          <a:p>
            <a:pPr algn="l"/>
            <a:endParaRPr lang="nl-BE" dirty="0"/>
          </a:p>
          <a:p>
            <a:pPr algn="l"/>
            <a:endParaRPr lang="nl-BE" dirty="0"/>
          </a:p>
          <a:p>
            <a:pPr algn="l"/>
            <a:endParaRPr lang="nl-BE" dirty="0"/>
          </a:p>
          <a:p>
            <a:pPr algn="l"/>
            <a:r>
              <a:rPr lang="nl-BE" dirty="0"/>
              <a:t>Electro </a:t>
            </a:r>
            <a:r>
              <a:rPr lang="nl-BE" dirty="0" err="1"/>
              <a:t>fusion</a:t>
            </a:r>
            <a:r>
              <a:rPr lang="nl-BE" dirty="0"/>
              <a:t> pipe </a:t>
            </a:r>
            <a:r>
              <a:rPr lang="nl-BE" dirty="0" err="1"/>
              <a:t>welding</a:t>
            </a:r>
            <a:endParaRPr lang="nl-NL" dirty="0"/>
          </a:p>
        </p:txBody>
      </p:sp>
      <p:pic>
        <p:nvPicPr>
          <p:cNvPr id="14" name="Picture 3" descr="Green and red curved line">
            <a:extLst>
              <a:ext uri="{FF2B5EF4-FFF2-40B4-BE49-F238E27FC236}">
                <a16:creationId xmlns:a16="http://schemas.microsoft.com/office/drawing/2014/main" id="{34389E40-7289-C8E7-D831-1E2702DD034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113" r="19114" b="1"/>
          <a:stretch/>
        </p:blipFill>
        <p:spPr>
          <a:xfrm>
            <a:off x="2" y="10"/>
            <a:ext cx="5578823" cy="6028246"/>
          </a:xfrm>
          <a:custGeom>
            <a:avLst/>
            <a:gdLst/>
            <a:ahLst/>
            <a:cxnLst/>
            <a:rect l="l" t="t" r="r" b="b"/>
            <a:pathLst>
              <a:path w="5578823" h="6028256">
                <a:moveTo>
                  <a:pt x="0" y="0"/>
                </a:moveTo>
                <a:lnTo>
                  <a:pt x="3897606" y="0"/>
                </a:lnTo>
                <a:lnTo>
                  <a:pt x="4274232" y="360545"/>
                </a:lnTo>
                <a:cubicBezTo>
                  <a:pt x="4408856" y="488910"/>
                  <a:pt x="4542134" y="615181"/>
                  <a:pt x="4673934" y="738354"/>
                </a:cubicBezTo>
                <a:cubicBezTo>
                  <a:pt x="5042663" y="1082881"/>
                  <a:pt x="5282330" y="1428108"/>
                  <a:pt x="5421862" y="1773839"/>
                </a:cubicBezTo>
                <a:cubicBezTo>
                  <a:pt x="5631101" y="2292214"/>
                  <a:pt x="5614731" y="2811325"/>
                  <a:pt x="5469198" y="3329255"/>
                </a:cubicBezTo>
                <a:cubicBezTo>
                  <a:pt x="5323662" y="3847185"/>
                  <a:pt x="5048962" y="4363935"/>
                  <a:pt x="4741546" y="4877588"/>
                </a:cubicBezTo>
                <a:cubicBezTo>
                  <a:pt x="4027238" y="6071494"/>
                  <a:pt x="2764972" y="6102970"/>
                  <a:pt x="1325600" y="5980388"/>
                </a:cubicBezTo>
                <a:cubicBezTo>
                  <a:pt x="903947" y="5944442"/>
                  <a:pt x="499735" y="5907589"/>
                  <a:pt x="137593" y="5804042"/>
                </a:cubicBezTo>
                <a:lnTo>
                  <a:pt x="0" y="5760161"/>
                </a:lnTo>
                <a:close/>
              </a:path>
            </a:pathLst>
          </a:custGeom>
        </p:spPr>
      </p:pic>
      <p:sp>
        <p:nvSpPr>
          <p:cNvPr id="24" name="Freeform: Shape 20">
            <a:extLst>
              <a:ext uri="{FF2B5EF4-FFF2-40B4-BE49-F238E27FC236}">
                <a16:creationId xmlns:a16="http://schemas.microsoft.com/office/drawing/2014/main" id="{B47A9921-6509-49C2-BEBF-924F280660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5704117" cy="6096000"/>
          </a:xfrm>
          <a:custGeom>
            <a:avLst/>
            <a:gdLst>
              <a:gd name="connsiteX0" fmla="*/ 0 w 5704117"/>
              <a:gd name="connsiteY0" fmla="*/ 0 h 6096000"/>
              <a:gd name="connsiteX1" fmla="*/ 4562795 w 5704117"/>
              <a:gd name="connsiteY1" fmla="*/ 0 h 6096000"/>
              <a:gd name="connsiteX2" fmla="*/ 4721192 w 5704117"/>
              <a:gd name="connsiteY2" fmla="*/ 133595 h 6096000"/>
              <a:gd name="connsiteX3" fmla="*/ 5467522 w 5704117"/>
              <a:gd name="connsiteY3" fmla="*/ 1054328 h 6096000"/>
              <a:gd name="connsiteX4" fmla="*/ 5538873 w 5704117"/>
              <a:gd name="connsiteY4" fmla="*/ 2897564 h 6096000"/>
              <a:gd name="connsiteX5" fmla="*/ 4442050 w 5704117"/>
              <a:gd name="connsiteY5" fmla="*/ 4732407 h 6096000"/>
              <a:gd name="connsiteX6" fmla="*/ 93046 w 5704117"/>
              <a:gd name="connsiteY6" fmla="*/ 6082857 h 6096000"/>
              <a:gd name="connsiteX7" fmla="*/ 0 w 5704117"/>
              <a:gd name="connsiteY7" fmla="*/ 6078450 h 6096000"/>
              <a:gd name="connsiteX0" fmla="*/ 4562795 w 5704117"/>
              <a:gd name="connsiteY0" fmla="*/ 0 h 6096000"/>
              <a:gd name="connsiteX1" fmla="*/ 4721192 w 5704117"/>
              <a:gd name="connsiteY1" fmla="*/ 133595 h 6096000"/>
              <a:gd name="connsiteX2" fmla="*/ 5467522 w 5704117"/>
              <a:gd name="connsiteY2" fmla="*/ 1054328 h 6096000"/>
              <a:gd name="connsiteX3" fmla="*/ 5538873 w 5704117"/>
              <a:gd name="connsiteY3" fmla="*/ 2897564 h 6096000"/>
              <a:gd name="connsiteX4" fmla="*/ 4442050 w 5704117"/>
              <a:gd name="connsiteY4" fmla="*/ 4732407 h 6096000"/>
              <a:gd name="connsiteX5" fmla="*/ 93046 w 5704117"/>
              <a:gd name="connsiteY5" fmla="*/ 6082857 h 6096000"/>
              <a:gd name="connsiteX6" fmla="*/ 0 w 5704117"/>
              <a:gd name="connsiteY6" fmla="*/ 6078450 h 6096000"/>
              <a:gd name="connsiteX7" fmla="*/ 91440 w 5704117"/>
              <a:gd name="connsiteY7" fmla="*/ 91440 h 6096000"/>
              <a:gd name="connsiteX0" fmla="*/ 4562795 w 5704117"/>
              <a:gd name="connsiteY0" fmla="*/ 0 h 6096000"/>
              <a:gd name="connsiteX1" fmla="*/ 4721192 w 5704117"/>
              <a:gd name="connsiteY1" fmla="*/ 133595 h 6096000"/>
              <a:gd name="connsiteX2" fmla="*/ 5467522 w 5704117"/>
              <a:gd name="connsiteY2" fmla="*/ 1054328 h 6096000"/>
              <a:gd name="connsiteX3" fmla="*/ 5538873 w 5704117"/>
              <a:gd name="connsiteY3" fmla="*/ 2897564 h 6096000"/>
              <a:gd name="connsiteX4" fmla="*/ 4442050 w 5704117"/>
              <a:gd name="connsiteY4" fmla="*/ 4732407 h 6096000"/>
              <a:gd name="connsiteX5" fmla="*/ 93046 w 5704117"/>
              <a:gd name="connsiteY5" fmla="*/ 6082857 h 6096000"/>
              <a:gd name="connsiteX6" fmla="*/ 0 w 5704117"/>
              <a:gd name="connsiteY6" fmla="*/ 6078450 h 609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04117" h="6096000">
                <a:moveTo>
                  <a:pt x="4562795" y="0"/>
                </a:moveTo>
                <a:lnTo>
                  <a:pt x="4721192" y="133595"/>
                </a:lnTo>
                <a:cubicBezTo>
                  <a:pt x="5067135" y="440105"/>
                  <a:pt x="5309779" y="747048"/>
                  <a:pt x="5467522" y="1054328"/>
                </a:cubicBezTo>
                <a:cubicBezTo>
                  <a:pt x="5782917" y="1668625"/>
                  <a:pt x="5758242" y="2283795"/>
                  <a:pt x="5538873" y="2897564"/>
                </a:cubicBezTo>
                <a:cubicBezTo>
                  <a:pt x="5319500" y="3511334"/>
                  <a:pt x="4905433" y="4123706"/>
                  <a:pt x="4442050" y="4732407"/>
                </a:cubicBezTo>
                <a:cubicBezTo>
                  <a:pt x="3499930" y="5970384"/>
                  <a:pt x="1925433" y="6153690"/>
                  <a:pt x="93046" y="6082857"/>
                </a:cubicBezTo>
                <a:lnTo>
                  <a:pt x="0" y="6078450"/>
                </a:lnTo>
              </a:path>
            </a:pathLst>
          </a:cu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  <a:latin typeface="Avenir Next LT Pro Light"/>
            </a:endParaRPr>
          </a:p>
        </p:txBody>
      </p:sp>
      <p:pic>
        <p:nvPicPr>
          <p:cNvPr id="4" name="Afbeelding 3" descr="Afbeeldingsresultaat voor elektromof">
            <a:extLst>
              <a:ext uri="{FF2B5EF4-FFF2-40B4-BE49-F238E27FC236}">
                <a16:creationId xmlns:a16="http://schemas.microsoft.com/office/drawing/2014/main" id="{7BAAFCC1-3930-97DA-FB8C-0859EE50BF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987" y="1970929"/>
            <a:ext cx="2916141" cy="291614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83156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18">
            <a:extLst>
              <a:ext uri="{FF2B5EF4-FFF2-40B4-BE49-F238E27FC236}">
                <a16:creationId xmlns:a16="http://schemas.microsoft.com/office/drawing/2014/main" id="{7A18C9FB-EC4C-4DAE-8F7D-C6E5AF6079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C78B126-BFA5-B957-DC76-2CAB5093E8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0" y="753765"/>
            <a:ext cx="4572000" cy="820593"/>
          </a:xfrm>
        </p:spPr>
        <p:txBody>
          <a:bodyPr>
            <a:normAutofit fontScale="90000"/>
          </a:bodyPr>
          <a:lstStyle/>
          <a:p>
            <a:pPr algn="l"/>
            <a:r>
              <a:rPr lang="nl-BE" sz="4400" dirty="0"/>
              <a:t>XPE : </a:t>
            </a:r>
            <a:r>
              <a:rPr lang="nl-BE" sz="4400" dirty="0" err="1"/>
              <a:t>applications</a:t>
            </a:r>
            <a:endParaRPr lang="nl-NL" sz="4400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5C14AC06-310C-44DF-AB73-53E1E5DE22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1" y="2125050"/>
            <a:ext cx="4571999" cy="3980952"/>
          </a:xfrm>
        </p:spPr>
        <p:txBody>
          <a:bodyPr>
            <a:normAutofit/>
          </a:bodyPr>
          <a:lstStyle/>
          <a:p>
            <a:pPr algn="l"/>
            <a:endParaRPr lang="nl-BE" dirty="0"/>
          </a:p>
          <a:p>
            <a:pPr algn="l"/>
            <a:endParaRPr lang="nl-NL" dirty="0"/>
          </a:p>
          <a:p>
            <a:pPr algn="l"/>
            <a:endParaRPr lang="nl-NL" dirty="0"/>
          </a:p>
          <a:p>
            <a:pPr algn="l"/>
            <a:r>
              <a:rPr lang="nl-NL" dirty="0"/>
              <a:t>Distribution </a:t>
            </a:r>
            <a:r>
              <a:rPr lang="nl-NL" dirty="0" err="1"/>
              <a:t>cold</a:t>
            </a:r>
            <a:r>
              <a:rPr lang="nl-NL" dirty="0"/>
              <a:t> </a:t>
            </a:r>
            <a:r>
              <a:rPr lang="nl-NL" dirty="0" err="1"/>
              <a:t>drinking</a:t>
            </a:r>
            <a:r>
              <a:rPr lang="nl-NL" dirty="0"/>
              <a:t> water</a:t>
            </a:r>
          </a:p>
          <a:p>
            <a:pPr algn="l"/>
            <a:r>
              <a:rPr lang="nl-NL" dirty="0"/>
              <a:t>Distribution warm </a:t>
            </a:r>
            <a:r>
              <a:rPr lang="nl-NL" dirty="0" err="1"/>
              <a:t>drinking</a:t>
            </a:r>
            <a:r>
              <a:rPr lang="nl-NL" dirty="0"/>
              <a:t> water</a:t>
            </a:r>
          </a:p>
        </p:txBody>
      </p:sp>
      <p:pic>
        <p:nvPicPr>
          <p:cNvPr id="14" name="Picture 3" descr="Green and red curved line">
            <a:extLst>
              <a:ext uri="{FF2B5EF4-FFF2-40B4-BE49-F238E27FC236}">
                <a16:creationId xmlns:a16="http://schemas.microsoft.com/office/drawing/2014/main" id="{34389E40-7289-C8E7-D831-1E2702DD034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113" r="19114" b="1"/>
          <a:stretch/>
        </p:blipFill>
        <p:spPr>
          <a:xfrm>
            <a:off x="2" y="10"/>
            <a:ext cx="5578823" cy="6028246"/>
          </a:xfrm>
          <a:custGeom>
            <a:avLst/>
            <a:gdLst/>
            <a:ahLst/>
            <a:cxnLst/>
            <a:rect l="l" t="t" r="r" b="b"/>
            <a:pathLst>
              <a:path w="5578823" h="6028256">
                <a:moveTo>
                  <a:pt x="0" y="0"/>
                </a:moveTo>
                <a:lnTo>
                  <a:pt x="3897606" y="0"/>
                </a:lnTo>
                <a:lnTo>
                  <a:pt x="4274232" y="360545"/>
                </a:lnTo>
                <a:cubicBezTo>
                  <a:pt x="4408856" y="488910"/>
                  <a:pt x="4542134" y="615181"/>
                  <a:pt x="4673934" y="738354"/>
                </a:cubicBezTo>
                <a:cubicBezTo>
                  <a:pt x="5042663" y="1082881"/>
                  <a:pt x="5282330" y="1428108"/>
                  <a:pt x="5421862" y="1773839"/>
                </a:cubicBezTo>
                <a:cubicBezTo>
                  <a:pt x="5631101" y="2292214"/>
                  <a:pt x="5614731" y="2811325"/>
                  <a:pt x="5469198" y="3329255"/>
                </a:cubicBezTo>
                <a:cubicBezTo>
                  <a:pt x="5323662" y="3847185"/>
                  <a:pt x="5048962" y="4363935"/>
                  <a:pt x="4741546" y="4877588"/>
                </a:cubicBezTo>
                <a:cubicBezTo>
                  <a:pt x="4027238" y="6071494"/>
                  <a:pt x="2764972" y="6102970"/>
                  <a:pt x="1325600" y="5980388"/>
                </a:cubicBezTo>
                <a:cubicBezTo>
                  <a:pt x="903947" y="5944442"/>
                  <a:pt x="499735" y="5907589"/>
                  <a:pt x="137593" y="5804042"/>
                </a:cubicBezTo>
                <a:lnTo>
                  <a:pt x="0" y="5760161"/>
                </a:lnTo>
                <a:close/>
              </a:path>
            </a:pathLst>
          </a:custGeom>
        </p:spPr>
      </p:pic>
      <p:sp>
        <p:nvSpPr>
          <p:cNvPr id="24" name="Freeform: Shape 20">
            <a:extLst>
              <a:ext uri="{FF2B5EF4-FFF2-40B4-BE49-F238E27FC236}">
                <a16:creationId xmlns:a16="http://schemas.microsoft.com/office/drawing/2014/main" id="{B47A9921-6509-49C2-BEBF-924F280660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5704117" cy="6096000"/>
          </a:xfrm>
          <a:custGeom>
            <a:avLst/>
            <a:gdLst>
              <a:gd name="connsiteX0" fmla="*/ 0 w 5704117"/>
              <a:gd name="connsiteY0" fmla="*/ 0 h 6096000"/>
              <a:gd name="connsiteX1" fmla="*/ 4562795 w 5704117"/>
              <a:gd name="connsiteY1" fmla="*/ 0 h 6096000"/>
              <a:gd name="connsiteX2" fmla="*/ 4721192 w 5704117"/>
              <a:gd name="connsiteY2" fmla="*/ 133595 h 6096000"/>
              <a:gd name="connsiteX3" fmla="*/ 5467522 w 5704117"/>
              <a:gd name="connsiteY3" fmla="*/ 1054328 h 6096000"/>
              <a:gd name="connsiteX4" fmla="*/ 5538873 w 5704117"/>
              <a:gd name="connsiteY4" fmla="*/ 2897564 h 6096000"/>
              <a:gd name="connsiteX5" fmla="*/ 4442050 w 5704117"/>
              <a:gd name="connsiteY5" fmla="*/ 4732407 h 6096000"/>
              <a:gd name="connsiteX6" fmla="*/ 93046 w 5704117"/>
              <a:gd name="connsiteY6" fmla="*/ 6082857 h 6096000"/>
              <a:gd name="connsiteX7" fmla="*/ 0 w 5704117"/>
              <a:gd name="connsiteY7" fmla="*/ 6078450 h 6096000"/>
              <a:gd name="connsiteX0" fmla="*/ 4562795 w 5704117"/>
              <a:gd name="connsiteY0" fmla="*/ 0 h 6096000"/>
              <a:gd name="connsiteX1" fmla="*/ 4721192 w 5704117"/>
              <a:gd name="connsiteY1" fmla="*/ 133595 h 6096000"/>
              <a:gd name="connsiteX2" fmla="*/ 5467522 w 5704117"/>
              <a:gd name="connsiteY2" fmla="*/ 1054328 h 6096000"/>
              <a:gd name="connsiteX3" fmla="*/ 5538873 w 5704117"/>
              <a:gd name="connsiteY3" fmla="*/ 2897564 h 6096000"/>
              <a:gd name="connsiteX4" fmla="*/ 4442050 w 5704117"/>
              <a:gd name="connsiteY4" fmla="*/ 4732407 h 6096000"/>
              <a:gd name="connsiteX5" fmla="*/ 93046 w 5704117"/>
              <a:gd name="connsiteY5" fmla="*/ 6082857 h 6096000"/>
              <a:gd name="connsiteX6" fmla="*/ 0 w 5704117"/>
              <a:gd name="connsiteY6" fmla="*/ 6078450 h 6096000"/>
              <a:gd name="connsiteX7" fmla="*/ 91440 w 5704117"/>
              <a:gd name="connsiteY7" fmla="*/ 91440 h 6096000"/>
              <a:gd name="connsiteX0" fmla="*/ 4562795 w 5704117"/>
              <a:gd name="connsiteY0" fmla="*/ 0 h 6096000"/>
              <a:gd name="connsiteX1" fmla="*/ 4721192 w 5704117"/>
              <a:gd name="connsiteY1" fmla="*/ 133595 h 6096000"/>
              <a:gd name="connsiteX2" fmla="*/ 5467522 w 5704117"/>
              <a:gd name="connsiteY2" fmla="*/ 1054328 h 6096000"/>
              <a:gd name="connsiteX3" fmla="*/ 5538873 w 5704117"/>
              <a:gd name="connsiteY3" fmla="*/ 2897564 h 6096000"/>
              <a:gd name="connsiteX4" fmla="*/ 4442050 w 5704117"/>
              <a:gd name="connsiteY4" fmla="*/ 4732407 h 6096000"/>
              <a:gd name="connsiteX5" fmla="*/ 93046 w 5704117"/>
              <a:gd name="connsiteY5" fmla="*/ 6082857 h 6096000"/>
              <a:gd name="connsiteX6" fmla="*/ 0 w 5704117"/>
              <a:gd name="connsiteY6" fmla="*/ 6078450 h 609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04117" h="6096000">
                <a:moveTo>
                  <a:pt x="4562795" y="0"/>
                </a:moveTo>
                <a:lnTo>
                  <a:pt x="4721192" y="133595"/>
                </a:lnTo>
                <a:cubicBezTo>
                  <a:pt x="5067135" y="440105"/>
                  <a:pt x="5309779" y="747048"/>
                  <a:pt x="5467522" y="1054328"/>
                </a:cubicBezTo>
                <a:cubicBezTo>
                  <a:pt x="5782917" y="1668625"/>
                  <a:pt x="5758242" y="2283795"/>
                  <a:pt x="5538873" y="2897564"/>
                </a:cubicBezTo>
                <a:cubicBezTo>
                  <a:pt x="5319500" y="3511334"/>
                  <a:pt x="4905433" y="4123706"/>
                  <a:pt x="4442050" y="4732407"/>
                </a:cubicBezTo>
                <a:cubicBezTo>
                  <a:pt x="3499930" y="5970384"/>
                  <a:pt x="1925433" y="6153690"/>
                  <a:pt x="93046" y="6082857"/>
                </a:cubicBezTo>
                <a:lnTo>
                  <a:pt x="0" y="6078450"/>
                </a:lnTo>
              </a:path>
            </a:pathLst>
          </a:cu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  <a:latin typeface="Avenir Next LT Pro Light"/>
            </a:endParaRP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1B353A24-F0CE-8090-0A16-E052457307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3601" y="1664575"/>
            <a:ext cx="2440622" cy="224543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53814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18">
            <a:extLst>
              <a:ext uri="{FF2B5EF4-FFF2-40B4-BE49-F238E27FC236}">
                <a16:creationId xmlns:a16="http://schemas.microsoft.com/office/drawing/2014/main" id="{7A18C9FB-EC4C-4DAE-8F7D-C6E5AF6079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C78B126-BFA5-B957-DC76-2CAB5093E8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0" y="753765"/>
            <a:ext cx="4572000" cy="820593"/>
          </a:xfrm>
        </p:spPr>
        <p:txBody>
          <a:bodyPr>
            <a:normAutofit/>
          </a:bodyPr>
          <a:lstStyle/>
          <a:p>
            <a:pPr algn="l"/>
            <a:r>
              <a:rPr lang="nl-BE" sz="4400" dirty="0"/>
              <a:t>XPE : diameters</a:t>
            </a:r>
            <a:endParaRPr lang="nl-NL" sz="4400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5C14AC06-310C-44DF-AB73-53E1E5DE22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7999" y="2115047"/>
            <a:ext cx="4571999" cy="3980952"/>
          </a:xfrm>
        </p:spPr>
        <p:txBody>
          <a:bodyPr>
            <a:normAutofit/>
          </a:bodyPr>
          <a:lstStyle/>
          <a:p>
            <a:pPr marL="457200">
              <a:lnSpc>
                <a:spcPct val="107000"/>
              </a:lnSpc>
            </a:pPr>
            <a:r>
              <a:rPr lang="nl-B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16 mm</a:t>
            </a:r>
            <a:endParaRPr lang="nl-N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</a:pPr>
            <a:r>
              <a:rPr lang="nl-B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 mm</a:t>
            </a:r>
            <a:endParaRPr lang="nl-N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</a:pPr>
            <a:r>
              <a:rPr lang="nl-B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25 mm</a:t>
            </a:r>
            <a:endParaRPr lang="nl-N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spcAft>
                <a:spcPts val="800"/>
              </a:spcAft>
            </a:pPr>
            <a:r>
              <a:rPr lang="nl-B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32 mm</a:t>
            </a:r>
            <a:endParaRPr lang="nl-N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endParaRPr lang="nl-NL" dirty="0"/>
          </a:p>
        </p:txBody>
      </p:sp>
      <p:pic>
        <p:nvPicPr>
          <p:cNvPr id="14" name="Picture 3" descr="Green and red curved line">
            <a:extLst>
              <a:ext uri="{FF2B5EF4-FFF2-40B4-BE49-F238E27FC236}">
                <a16:creationId xmlns:a16="http://schemas.microsoft.com/office/drawing/2014/main" id="{34389E40-7289-C8E7-D831-1E2702DD034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113" r="19114" b="1"/>
          <a:stretch/>
        </p:blipFill>
        <p:spPr>
          <a:xfrm>
            <a:off x="2" y="10"/>
            <a:ext cx="5578823" cy="6028246"/>
          </a:xfrm>
          <a:custGeom>
            <a:avLst/>
            <a:gdLst/>
            <a:ahLst/>
            <a:cxnLst/>
            <a:rect l="l" t="t" r="r" b="b"/>
            <a:pathLst>
              <a:path w="5578823" h="6028256">
                <a:moveTo>
                  <a:pt x="0" y="0"/>
                </a:moveTo>
                <a:lnTo>
                  <a:pt x="3897606" y="0"/>
                </a:lnTo>
                <a:lnTo>
                  <a:pt x="4274232" y="360545"/>
                </a:lnTo>
                <a:cubicBezTo>
                  <a:pt x="4408856" y="488910"/>
                  <a:pt x="4542134" y="615181"/>
                  <a:pt x="4673934" y="738354"/>
                </a:cubicBezTo>
                <a:cubicBezTo>
                  <a:pt x="5042663" y="1082881"/>
                  <a:pt x="5282330" y="1428108"/>
                  <a:pt x="5421862" y="1773839"/>
                </a:cubicBezTo>
                <a:cubicBezTo>
                  <a:pt x="5631101" y="2292214"/>
                  <a:pt x="5614731" y="2811325"/>
                  <a:pt x="5469198" y="3329255"/>
                </a:cubicBezTo>
                <a:cubicBezTo>
                  <a:pt x="5323662" y="3847185"/>
                  <a:pt x="5048962" y="4363935"/>
                  <a:pt x="4741546" y="4877588"/>
                </a:cubicBezTo>
                <a:cubicBezTo>
                  <a:pt x="4027238" y="6071494"/>
                  <a:pt x="2764972" y="6102970"/>
                  <a:pt x="1325600" y="5980388"/>
                </a:cubicBezTo>
                <a:cubicBezTo>
                  <a:pt x="903947" y="5944442"/>
                  <a:pt x="499735" y="5907589"/>
                  <a:pt x="137593" y="5804042"/>
                </a:cubicBezTo>
                <a:lnTo>
                  <a:pt x="0" y="5760161"/>
                </a:lnTo>
                <a:close/>
              </a:path>
            </a:pathLst>
          </a:custGeom>
        </p:spPr>
      </p:pic>
      <p:sp>
        <p:nvSpPr>
          <p:cNvPr id="24" name="Freeform: Shape 20">
            <a:extLst>
              <a:ext uri="{FF2B5EF4-FFF2-40B4-BE49-F238E27FC236}">
                <a16:creationId xmlns:a16="http://schemas.microsoft.com/office/drawing/2014/main" id="{B47A9921-6509-49C2-BEBF-924F280660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5704117" cy="6096000"/>
          </a:xfrm>
          <a:custGeom>
            <a:avLst/>
            <a:gdLst>
              <a:gd name="connsiteX0" fmla="*/ 0 w 5704117"/>
              <a:gd name="connsiteY0" fmla="*/ 0 h 6096000"/>
              <a:gd name="connsiteX1" fmla="*/ 4562795 w 5704117"/>
              <a:gd name="connsiteY1" fmla="*/ 0 h 6096000"/>
              <a:gd name="connsiteX2" fmla="*/ 4721192 w 5704117"/>
              <a:gd name="connsiteY2" fmla="*/ 133595 h 6096000"/>
              <a:gd name="connsiteX3" fmla="*/ 5467522 w 5704117"/>
              <a:gd name="connsiteY3" fmla="*/ 1054328 h 6096000"/>
              <a:gd name="connsiteX4" fmla="*/ 5538873 w 5704117"/>
              <a:gd name="connsiteY4" fmla="*/ 2897564 h 6096000"/>
              <a:gd name="connsiteX5" fmla="*/ 4442050 w 5704117"/>
              <a:gd name="connsiteY5" fmla="*/ 4732407 h 6096000"/>
              <a:gd name="connsiteX6" fmla="*/ 93046 w 5704117"/>
              <a:gd name="connsiteY6" fmla="*/ 6082857 h 6096000"/>
              <a:gd name="connsiteX7" fmla="*/ 0 w 5704117"/>
              <a:gd name="connsiteY7" fmla="*/ 6078450 h 6096000"/>
              <a:gd name="connsiteX0" fmla="*/ 4562795 w 5704117"/>
              <a:gd name="connsiteY0" fmla="*/ 0 h 6096000"/>
              <a:gd name="connsiteX1" fmla="*/ 4721192 w 5704117"/>
              <a:gd name="connsiteY1" fmla="*/ 133595 h 6096000"/>
              <a:gd name="connsiteX2" fmla="*/ 5467522 w 5704117"/>
              <a:gd name="connsiteY2" fmla="*/ 1054328 h 6096000"/>
              <a:gd name="connsiteX3" fmla="*/ 5538873 w 5704117"/>
              <a:gd name="connsiteY3" fmla="*/ 2897564 h 6096000"/>
              <a:gd name="connsiteX4" fmla="*/ 4442050 w 5704117"/>
              <a:gd name="connsiteY4" fmla="*/ 4732407 h 6096000"/>
              <a:gd name="connsiteX5" fmla="*/ 93046 w 5704117"/>
              <a:gd name="connsiteY5" fmla="*/ 6082857 h 6096000"/>
              <a:gd name="connsiteX6" fmla="*/ 0 w 5704117"/>
              <a:gd name="connsiteY6" fmla="*/ 6078450 h 6096000"/>
              <a:gd name="connsiteX7" fmla="*/ 91440 w 5704117"/>
              <a:gd name="connsiteY7" fmla="*/ 91440 h 6096000"/>
              <a:gd name="connsiteX0" fmla="*/ 4562795 w 5704117"/>
              <a:gd name="connsiteY0" fmla="*/ 0 h 6096000"/>
              <a:gd name="connsiteX1" fmla="*/ 4721192 w 5704117"/>
              <a:gd name="connsiteY1" fmla="*/ 133595 h 6096000"/>
              <a:gd name="connsiteX2" fmla="*/ 5467522 w 5704117"/>
              <a:gd name="connsiteY2" fmla="*/ 1054328 h 6096000"/>
              <a:gd name="connsiteX3" fmla="*/ 5538873 w 5704117"/>
              <a:gd name="connsiteY3" fmla="*/ 2897564 h 6096000"/>
              <a:gd name="connsiteX4" fmla="*/ 4442050 w 5704117"/>
              <a:gd name="connsiteY4" fmla="*/ 4732407 h 6096000"/>
              <a:gd name="connsiteX5" fmla="*/ 93046 w 5704117"/>
              <a:gd name="connsiteY5" fmla="*/ 6082857 h 6096000"/>
              <a:gd name="connsiteX6" fmla="*/ 0 w 5704117"/>
              <a:gd name="connsiteY6" fmla="*/ 6078450 h 609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04117" h="6096000">
                <a:moveTo>
                  <a:pt x="4562795" y="0"/>
                </a:moveTo>
                <a:lnTo>
                  <a:pt x="4721192" y="133595"/>
                </a:lnTo>
                <a:cubicBezTo>
                  <a:pt x="5067135" y="440105"/>
                  <a:pt x="5309779" y="747048"/>
                  <a:pt x="5467522" y="1054328"/>
                </a:cubicBezTo>
                <a:cubicBezTo>
                  <a:pt x="5782917" y="1668625"/>
                  <a:pt x="5758242" y="2283795"/>
                  <a:pt x="5538873" y="2897564"/>
                </a:cubicBezTo>
                <a:cubicBezTo>
                  <a:pt x="5319500" y="3511334"/>
                  <a:pt x="4905433" y="4123706"/>
                  <a:pt x="4442050" y="4732407"/>
                </a:cubicBezTo>
                <a:cubicBezTo>
                  <a:pt x="3499930" y="5970384"/>
                  <a:pt x="1925433" y="6153690"/>
                  <a:pt x="93046" y="6082857"/>
                </a:cubicBezTo>
                <a:lnTo>
                  <a:pt x="0" y="6078450"/>
                </a:lnTo>
              </a:path>
            </a:pathLst>
          </a:cu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  <a:latin typeface="Avenir Next LT Pro Light"/>
            </a:endParaRPr>
          </a:p>
        </p:txBody>
      </p:sp>
    </p:spTree>
    <p:extLst>
      <p:ext uri="{BB962C8B-B14F-4D97-AF65-F5344CB8AC3E}">
        <p14:creationId xmlns:p14="http://schemas.microsoft.com/office/powerpoint/2010/main" val="3764031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18">
            <a:extLst>
              <a:ext uri="{FF2B5EF4-FFF2-40B4-BE49-F238E27FC236}">
                <a16:creationId xmlns:a16="http://schemas.microsoft.com/office/drawing/2014/main" id="{7A18C9FB-EC4C-4DAE-8F7D-C6E5AF6079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C78B126-BFA5-B957-DC76-2CAB5093E8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0" y="753765"/>
            <a:ext cx="4572000" cy="820593"/>
          </a:xfrm>
        </p:spPr>
        <p:txBody>
          <a:bodyPr>
            <a:normAutofit fontScale="90000"/>
          </a:bodyPr>
          <a:lstStyle/>
          <a:p>
            <a:pPr algn="l"/>
            <a:r>
              <a:rPr lang="nl-BE" sz="4400" dirty="0"/>
              <a:t>PP ( polypropeen )  : </a:t>
            </a:r>
            <a:r>
              <a:rPr lang="nl-BE" sz="4400" dirty="0" err="1"/>
              <a:t>applications</a:t>
            </a:r>
            <a:endParaRPr lang="nl-NL" sz="4400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5C14AC06-310C-44DF-AB73-53E1E5DE22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7999" y="2115047"/>
            <a:ext cx="4571999" cy="3980952"/>
          </a:xfrm>
        </p:spPr>
        <p:txBody>
          <a:bodyPr>
            <a:normAutofit/>
          </a:bodyPr>
          <a:lstStyle/>
          <a:p>
            <a:pPr algn="l"/>
            <a:endParaRPr lang="nl-BE" dirty="0"/>
          </a:p>
          <a:p>
            <a:pPr algn="l"/>
            <a:endParaRPr lang="nl-NL" dirty="0"/>
          </a:p>
          <a:p>
            <a:pPr algn="l"/>
            <a:endParaRPr lang="nl-NL" dirty="0"/>
          </a:p>
          <a:p>
            <a:pPr algn="l"/>
            <a:endParaRPr lang="nl-NL" dirty="0"/>
          </a:p>
          <a:p>
            <a:pPr algn="l"/>
            <a:r>
              <a:rPr lang="nl-NL" dirty="0"/>
              <a:t>Distribution </a:t>
            </a:r>
            <a:r>
              <a:rPr lang="nl-NL" dirty="0" err="1"/>
              <a:t>cold</a:t>
            </a:r>
            <a:r>
              <a:rPr lang="nl-NL" dirty="0"/>
              <a:t> </a:t>
            </a:r>
            <a:r>
              <a:rPr lang="nl-NL" dirty="0" err="1"/>
              <a:t>drinking</a:t>
            </a:r>
            <a:r>
              <a:rPr lang="nl-NL" dirty="0"/>
              <a:t> water</a:t>
            </a:r>
          </a:p>
          <a:p>
            <a:pPr algn="l"/>
            <a:r>
              <a:rPr lang="nl-NL" dirty="0" err="1"/>
              <a:t>Compressed</a:t>
            </a:r>
            <a:r>
              <a:rPr lang="nl-NL" dirty="0"/>
              <a:t> Air</a:t>
            </a:r>
          </a:p>
        </p:txBody>
      </p:sp>
      <p:pic>
        <p:nvPicPr>
          <p:cNvPr id="14" name="Picture 3" descr="Green and red curved line">
            <a:extLst>
              <a:ext uri="{FF2B5EF4-FFF2-40B4-BE49-F238E27FC236}">
                <a16:creationId xmlns:a16="http://schemas.microsoft.com/office/drawing/2014/main" id="{34389E40-7289-C8E7-D831-1E2702DD034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113" r="19114" b="1"/>
          <a:stretch/>
        </p:blipFill>
        <p:spPr>
          <a:xfrm>
            <a:off x="2" y="10"/>
            <a:ext cx="5578823" cy="6028246"/>
          </a:xfrm>
          <a:custGeom>
            <a:avLst/>
            <a:gdLst/>
            <a:ahLst/>
            <a:cxnLst/>
            <a:rect l="l" t="t" r="r" b="b"/>
            <a:pathLst>
              <a:path w="5578823" h="6028256">
                <a:moveTo>
                  <a:pt x="0" y="0"/>
                </a:moveTo>
                <a:lnTo>
                  <a:pt x="3897606" y="0"/>
                </a:lnTo>
                <a:lnTo>
                  <a:pt x="4274232" y="360545"/>
                </a:lnTo>
                <a:cubicBezTo>
                  <a:pt x="4408856" y="488910"/>
                  <a:pt x="4542134" y="615181"/>
                  <a:pt x="4673934" y="738354"/>
                </a:cubicBezTo>
                <a:cubicBezTo>
                  <a:pt x="5042663" y="1082881"/>
                  <a:pt x="5282330" y="1428108"/>
                  <a:pt x="5421862" y="1773839"/>
                </a:cubicBezTo>
                <a:cubicBezTo>
                  <a:pt x="5631101" y="2292214"/>
                  <a:pt x="5614731" y="2811325"/>
                  <a:pt x="5469198" y="3329255"/>
                </a:cubicBezTo>
                <a:cubicBezTo>
                  <a:pt x="5323662" y="3847185"/>
                  <a:pt x="5048962" y="4363935"/>
                  <a:pt x="4741546" y="4877588"/>
                </a:cubicBezTo>
                <a:cubicBezTo>
                  <a:pt x="4027238" y="6071494"/>
                  <a:pt x="2764972" y="6102970"/>
                  <a:pt x="1325600" y="5980388"/>
                </a:cubicBezTo>
                <a:cubicBezTo>
                  <a:pt x="903947" y="5944442"/>
                  <a:pt x="499735" y="5907589"/>
                  <a:pt x="137593" y="5804042"/>
                </a:cubicBezTo>
                <a:lnTo>
                  <a:pt x="0" y="5760161"/>
                </a:lnTo>
                <a:close/>
              </a:path>
            </a:pathLst>
          </a:custGeom>
        </p:spPr>
      </p:pic>
      <p:sp>
        <p:nvSpPr>
          <p:cNvPr id="24" name="Freeform: Shape 20">
            <a:extLst>
              <a:ext uri="{FF2B5EF4-FFF2-40B4-BE49-F238E27FC236}">
                <a16:creationId xmlns:a16="http://schemas.microsoft.com/office/drawing/2014/main" id="{B47A9921-6509-49C2-BEBF-924F280660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5704117" cy="6096000"/>
          </a:xfrm>
          <a:custGeom>
            <a:avLst/>
            <a:gdLst>
              <a:gd name="connsiteX0" fmla="*/ 0 w 5704117"/>
              <a:gd name="connsiteY0" fmla="*/ 0 h 6096000"/>
              <a:gd name="connsiteX1" fmla="*/ 4562795 w 5704117"/>
              <a:gd name="connsiteY1" fmla="*/ 0 h 6096000"/>
              <a:gd name="connsiteX2" fmla="*/ 4721192 w 5704117"/>
              <a:gd name="connsiteY2" fmla="*/ 133595 h 6096000"/>
              <a:gd name="connsiteX3" fmla="*/ 5467522 w 5704117"/>
              <a:gd name="connsiteY3" fmla="*/ 1054328 h 6096000"/>
              <a:gd name="connsiteX4" fmla="*/ 5538873 w 5704117"/>
              <a:gd name="connsiteY4" fmla="*/ 2897564 h 6096000"/>
              <a:gd name="connsiteX5" fmla="*/ 4442050 w 5704117"/>
              <a:gd name="connsiteY5" fmla="*/ 4732407 h 6096000"/>
              <a:gd name="connsiteX6" fmla="*/ 93046 w 5704117"/>
              <a:gd name="connsiteY6" fmla="*/ 6082857 h 6096000"/>
              <a:gd name="connsiteX7" fmla="*/ 0 w 5704117"/>
              <a:gd name="connsiteY7" fmla="*/ 6078450 h 6096000"/>
              <a:gd name="connsiteX0" fmla="*/ 4562795 w 5704117"/>
              <a:gd name="connsiteY0" fmla="*/ 0 h 6096000"/>
              <a:gd name="connsiteX1" fmla="*/ 4721192 w 5704117"/>
              <a:gd name="connsiteY1" fmla="*/ 133595 h 6096000"/>
              <a:gd name="connsiteX2" fmla="*/ 5467522 w 5704117"/>
              <a:gd name="connsiteY2" fmla="*/ 1054328 h 6096000"/>
              <a:gd name="connsiteX3" fmla="*/ 5538873 w 5704117"/>
              <a:gd name="connsiteY3" fmla="*/ 2897564 h 6096000"/>
              <a:gd name="connsiteX4" fmla="*/ 4442050 w 5704117"/>
              <a:gd name="connsiteY4" fmla="*/ 4732407 h 6096000"/>
              <a:gd name="connsiteX5" fmla="*/ 93046 w 5704117"/>
              <a:gd name="connsiteY5" fmla="*/ 6082857 h 6096000"/>
              <a:gd name="connsiteX6" fmla="*/ 0 w 5704117"/>
              <a:gd name="connsiteY6" fmla="*/ 6078450 h 6096000"/>
              <a:gd name="connsiteX7" fmla="*/ 91440 w 5704117"/>
              <a:gd name="connsiteY7" fmla="*/ 91440 h 6096000"/>
              <a:gd name="connsiteX0" fmla="*/ 4562795 w 5704117"/>
              <a:gd name="connsiteY0" fmla="*/ 0 h 6096000"/>
              <a:gd name="connsiteX1" fmla="*/ 4721192 w 5704117"/>
              <a:gd name="connsiteY1" fmla="*/ 133595 h 6096000"/>
              <a:gd name="connsiteX2" fmla="*/ 5467522 w 5704117"/>
              <a:gd name="connsiteY2" fmla="*/ 1054328 h 6096000"/>
              <a:gd name="connsiteX3" fmla="*/ 5538873 w 5704117"/>
              <a:gd name="connsiteY3" fmla="*/ 2897564 h 6096000"/>
              <a:gd name="connsiteX4" fmla="*/ 4442050 w 5704117"/>
              <a:gd name="connsiteY4" fmla="*/ 4732407 h 6096000"/>
              <a:gd name="connsiteX5" fmla="*/ 93046 w 5704117"/>
              <a:gd name="connsiteY5" fmla="*/ 6082857 h 6096000"/>
              <a:gd name="connsiteX6" fmla="*/ 0 w 5704117"/>
              <a:gd name="connsiteY6" fmla="*/ 6078450 h 609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04117" h="6096000">
                <a:moveTo>
                  <a:pt x="4562795" y="0"/>
                </a:moveTo>
                <a:lnTo>
                  <a:pt x="4721192" y="133595"/>
                </a:lnTo>
                <a:cubicBezTo>
                  <a:pt x="5067135" y="440105"/>
                  <a:pt x="5309779" y="747048"/>
                  <a:pt x="5467522" y="1054328"/>
                </a:cubicBezTo>
                <a:cubicBezTo>
                  <a:pt x="5782917" y="1668625"/>
                  <a:pt x="5758242" y="2283795"/>
                  <a:pt x="5538873" y="2897564"/>
                </a:cubicBezTo>
                <a:cubicBezTo>
                  <a:pt x="5319500" y="3511334"/>
                  <a:pt x="4905433" y="4123706"/>
                  <a:pt x="4442050" y="4732407"/>
                </a:cubicBezTo>
                <a:cubicBezTo>
                  <a:pt x="3499930" y="5970384"/>
                  <a:pt x="1925433" y="6153690"/>
                  <a:pt x="93046" y="6082857"/>
                </a:cubicBezTo>
                <a:lnTo>
                  <a:pt x="0" y="6078450"/>
                </a:lnTo>
              </a:path>
            </a:pathLst>
          </a:cu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  <a:latin typeface="Avenir Next LT Pro Light"/>
            </a:endParaRPr>
          </a:p>
        </p:txBody>
      </p:sp>
      <p:pic>
        <p:nvPicPr>
          <p:cNvPr id="4" name="Afbeelding 3" descr="Afbeeldingsresultaat voor niron buis">
            <a:extLst>
              <a:ext uri="{FF2B5EF4-FFF2-40B4-BE49-F238E27FC236}">
                <a16:creationId xmlns:a16="http://schemas.microsoft.com/office/drawing/2014/main" id="{CBEF0964-753F-D3CF-2D5A-711EBF9B30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6058" y="2328123"/>
            <a:ext cx="1524000" cy="1524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93064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18">
            <a:extLst>
              <a:ext uri="{FF2B5EF4-FFF2-40B4-BE49-F238E27FC236}">
                <a16:creationId xmlns:a16="http://schemas.microsoft.com/office/drawing/2014/main" id="{7A18C9FB-EC4C-4DAE-8F7D-C6E5AF6079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C78B126-BFA5-B957-DC76-2CAB5093E8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0" y="753765"/>
            <a:ext cx="4572000" cy="820593"/>
          </a:xfrm>
        </p:spPr>
        <p:txBody>
          <a:bodyPr>
            <a:normAutofit/>
          </a:bodyPr>
          <a:lstStyle/>
          <a:p>
            <a:pPr algn="l"/>
            <a:r>
              <a:rPr lang="nl-BE" sz="4400" dirty="0"/>
              <a:t>PP : diameters</a:t>
            </a:r>
            <a:endParaRPr lang="nl-NL" sz="4400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5C14AC06-310C-44DF-AB73-53E1E5DE22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7999" y="2115047"/>
            <a:ext cx="4571999" cy="3980952"/>
          </a:xfrm>
        </p:spPr>
        <p:txBody>
          <a:bodyPr>
            <a:normAutofit/>
          </a:bodyPr>
          <a:lstStyle/>
          <a:p>
            <a:pPr marL="457200">
              <a:lnSpc>
                <a:spcPct val="107000"/>
              </a:lnSpc>
            </a:pPr>
            <a:r>
              <a:rPr lang="nl-B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16 mm</a:t>
            </a:r>
            <a:endParaRPr lang="nl-N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</a:pPr>
            <a:r>
              <a:rPr lang="nl-B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 mm</a:t>
            </a:r>
            <a:endParaRPr lang="nl-N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</a:pPr>
            <a:r>
              <a:rPr lang="nl-B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25 mm</a:t>
            </a:r>
            <a:endParaRPr lang="nl-N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</a:pPr>
            <a:r>
              <a:rPr lang="nl-B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32 mm</a:t>
            </a:r>
            <a:endParaRPr lang="nl-N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</a:pPr>
            <a:r>
              <a:rPr lang="nl-B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40 mm</a:t>
            </a:r>
            <a:endParaRPr lang="nl-N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spcAft>
                <a:spcPts val="800"/>
              </a:spcAft>
            </a:pPr>
            <a:r>
              <a:rPr lang="nl-B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50 mm</a:t>
            </a:r>
            <a:endParaRPr lang="nl-N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endParaRPr lang="nl-NL" dirty="0"/>
          </a:p>
        </p:txBody>
      </p:sp>
      <p:pic>
        <p:nvPicPr>
          <p:cNvPr id="14" name="Picture 3" descr="Green and red curved line">
            <a:extLst>
              <a:ext uri="{FF2B5EF4-FFF2-40B4-BE49-F238E27FC236}">
                <a16:creationId xmlns:a16="http://schemas.microsoft.com/office/drawing/2014/main" id="{34389E40-7289-C8E7-D831-1E2702DD034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113" r="19114" b="1"/>
          <a:stretch/>
        </p:blipFill>
        <p:spPr>
          <a:xfrm>
            <a:off x="2" y="10"/>
            <a:ext cx="5578823" cy="6028246"/>
          </a:xfrm>
          <a:custGeom>
            <a:avLst/>
            <a:gdLst/>
            <a:ahLst/>
            <a:cxnLst/>
            <a:rect l="l" t="t" r="r" b="b"/>
            <a:pathLst>
              <a:path w="5578823" h="6028256">
                <a:moveTo>
                  <a:pt x="0" y="0"/>
                </a:moveTo>
                <a:lnTo>
                  <a:pt x="3897606" y="0"/>
                </a:lnTo>
                <a:lnTo>
                  <a:pt x="4274232" y="360545"/>
                </a:lnTo>
                <a:cubicBezTo>
                  <a:pt x="4408856" y="488910"/>
                  <a:pt x="4542134" y="615181"/>
                  <a:pt x="4673934" y="738354"/>
                </a:cubicBezTo>
                <a:cubicBezTo>
                  <a:pt x="5042663" y="1082881"/>
                  <a:pt x="5282330" y="1428108"/>
                  <a:pt x="5421862" y="1773839"/>
                </a:cubicBezTo>
                <a:cubicBezTo>
                  <a:pt x="5631101" y="2292214"/>
                  <a:pt x="5614731" y="2811325"/>
                  <a:pt x="5469198" y="3329255"/>
                </a:cubicBezTo>
                <a:cubicBezTo>
                  <a:pt x="5323662" y="3847185"/>
                  <a:pt x="5048962" y="4363935"/>
                  <a:pt x="4741546" y="4877588"/>
                </a:cubicBezTo>
                <a:cubicBezTo>
                  <a:pt x="4027238" y="6071494"/>
                  <a:pt x="2764972" y="6102970"/>
                  <a:pt x="1325600" y="5980388"/>
                </a:cubicBezTo>
                <a:cubicBezTo>
                  <a:pt x="903947" y="5944442"/>
                  <a:pt x="499735" y="5907589"/>
                  <a:pt x="137593" y="5804042"/>
                </a:cubicBezTo>
                <a:lnTo>
                  <a:pt x="0" y="5760161"/>
                </a:lnTo>
                <a:close/>
              </a:path>
            </a:pathLst>
          </a:custGeom>
        </p:spPr>
      </p:pic>
      <p:sp>
        <p:nvSpPr>
          <p:cNvPr id="24" name="Freeform: Shape 20">
            <a:extLst>
              <a:ext uri="{FF2B5EF4-FFF2-40B4-BE49-F238E27FC236}">
                <a16:creationId xmlns:a16="http://schemas.microsoft.com/office/drawing/2014/main" id="{B47A9921-6509-49C2-BEBF-924F280660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5704117" cy="6096000"/>
          </a:xfrm>
          <a:custGeom>
            <a:avLst/>
            <a:gdLst>
              <a:gd name="connsiteX0" fmla="*/ 0 w 5704117"/>
              <a:gd name="connsiteY0" fmla="*/ 0 h 6096000"/>
              <a:gd name="connsiteX1" fmla="*/ 4562795 w 5704117"/>
              <a:gd name="connsiteY1" fmla="*/ 0 h 6096000"/>
              <a:gd name="connsiteX2" fmla="*/ 4721192 w 5704117"/>
              <a:gd name="connsiteY2" fmla="*/ 133595 h 6096000"/>
              <a:gd name="connsiteX3" fmla="*/ 5467522 w 5704117"/>
              <a:gd name="connsiteY3" fmla="*/ 1054328 h 6096000"/>
              <a:gd name="connsiteX4" fmla="*/ 5538873 w 5704117"/>
              <a:gd name="connsiteY4" fmla="*/ 2897564 h 6096000"/>
              <a:gd name="connsiteX5" fmla="*/ 4442050 w 5704117"/>
              <a:gd name="connsiteY5" fmla="*/ 4732407 h 6096000"/>
              <a:gd name="connsiteX6" fmla="*/ 93046 w 5704117"/>
              <a:gd name="connsiteY6" fmla="*/ 6082857 h 6096000"/>
              <a:gd name="connsiteX7" fmla="*/ 0 w 5704117"/>
              <a:gd name="connsiteY7" fmla="*/ 6078450 h 6096000"/>
              <a:gd name="connsiteX0" fmla="*/ 4562795 w 5704117"/>
              <a:gd name="connsiteY0" fmla="*/ 0 h 6096000"/>
              <a:gd name="connsiteX1" fmla="*/ 4721192 w 5704117"/>
              <a:gd name="connsiteY1" fmla="*/ 133595 h 6096000"/>
              <a:gd name="connsiteX2" fmla="*/ 5467522 w 5704117"/>
              <a:gd name="connsiteY2" fmla="*/ 1054328 h 6096000"/>
              <a:gd name="connsiteX3" fmla="*/ 5538873 w 5704117"/>
              <a:gd name="connsiteY3" fmla="*/ 2897564 h 6096000"/>
              <a:gd name="connsiteX4" fmla="*/ 4442050 w 5704117"/>
              <a:gd name="connsiteY4" fmla="*/ 4732407 h 6096000"/>
              <a:gd name="connsiteX5" fmla="*/ 93046 w 5704117"/>
              <a:gd name="connsiteY5" fmla="*/ 6082857 h 6096000"/>
              <a:gd name="connsiteX6" fmla="*/ 0 w 5704117"/>
              <a:gd name="connsiteY6" fmla="*/ 6078450 h 6096000"/>
              <a:gd name="connsiteX7" fmla="*/ 91440 w 5704117"/>
              <a:gd name="connsiteY7" fmla="*/ 91440 h 6096000"/>
              <a:gd name="connsiteX0" fmla="*/ 4562795 w 5704117"/>
              <a:gd name="connsiteY0" fmla="*/ 0 h 6096000"/>
              <a:gd name="connsiteX1" fmla="*/ 4721192 w 5704117"/>
              <a:gd name="connsiteY1" fmla="*/ 133595 h 6096000"/>
              <a:gd name="connsiteX2" fmla="*/ 5467522 w 5704117"/>
              <a:gd name="connsiteY2" fmla="*/ 1054328 h 6096000"/>
              <a:gd name="connsiteX3" fmla="*/ 5538873 w 5704117"/>
              <a:gd name="connsiteY3" fmla="*/ 2897564 h 6096000"/>
              <a:gd name="connsiteX4" fmla="*/ 4442050 w 5704117"/>
              <a:gd name="connsiteY4" fmla="*/ 4732407 h 6096000"/>
              <a:gd name="connsiteX5" fmla="*/ 93046 w 5704117"/>
              <a:gd name="connsiteY5" fmla="*/ 6082857 h 6096000"/>
              <a:gd name="connsiteX6" fmla="*/ 0 w 5704117"/>
              <a:gd name="connsiteY6" fmla="*/ 6078450 h 609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04117" h="6096000">
                <a:moveTo>
                  <a:pt x="4562795" y="0"/>
                </a:moveTo>
                <a:lnTo>
                  <a:pt x="4721192" y="133595"/>
                </a:lnTo>
                <a:cubicBezTo>
                  <a:pt x="5067135" y="440105"/>
                  <a:pt x="5309779" y="747048"/>
                  <a:pt x="5467522" y="1054328"/>
                </a:cubicBezTo>
                <a:cubicBezTo>
                  <a:pt x="5782917" y="1668625"/>
                  <a:pt x="5758242" y="2283795"/>
                  <a:pt x="5538873" y="2897564"/>
                </a:cubicBezTo>
                <a:cubicBezTo>
                  <a:pt x="5319500" y="3511334"/>
                  <a:pt x="4905433" y="4123706"/>
                  <a:pt x="4442050" y="4732407"/>
                </a:cubicBezTo>
                <a:cubicBezTo>
                  <a:pt x="3499930" y="5970384"/>
                  <a:pt x="1925433" y="6153690"/>
                  <a:pt x="93046" y="6082857"/>
                </a:cubicBezTo>
                <a:lnTo>
                  <a:pt x="0" y="6078450"/>
                </a:lnTo>
              </a:path>
            </a:pathLst>
          </a:cu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  <a:latin typeface="Avenir Next LT Pro Light"/>
            </a:endParaRPr>
          </a:p>
        </p:txBody>
      </p:sp>
    </p:spTree>
    <p:extLst>
      <p:ext uri="{BB962C8B-B14F-4D97-AF65-F5344CB8AC3E}">
        <p14:creationId xmlns:p14="http://schemas.microsoft.com/office/powerpoint/2010/main" val="3505630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18">
            <a:extLst>
              <a:ext uri="{FF2B5EF4-FFF2-40B4-BE49-F238E27FC236}">
                <a16:creationId xmlns:a16="http://schemas.microsoft.com/office/drawing/2014/main" id="{7A18C9FB-EC4C-4DAE-8F7D-C6E5AF6079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C78B126-BFA5-B957-DC76-2CAB5093E8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0" y="753765"/>
            <a:ext cx="4572000" cy="820593"/>
          </a:xfrm>
        </p:spPr>
        <p:txBody>
          <a:bodyPr>
            <a:normAutofit fontScale="90000"/>
          </a:bodyPr>
          <a:lstStyle/>
          <a:p>
            <a:pPr algn="l"/>
            <a:r>
              <a:rPr lang="nl-BE" sz="4400" dirty="0"/>
              <a:t>PP : </a:t>
            </a:r>
            <a:r>
              <a:rPr lang="nl-BE" sz="4400" dirty="0" err="1"/>
              <a:t>connection</a:t>
            </a:r>
            <a:r>
              <a:rPr lang="nl-BE" sz="4400" dirty="0"/>
              <a:t> </a:t>
            </a:r>
            <a:r>
              <a:rPr lang="nl-BE" sz="4400" dirty="0" err="1"/>
              <a:t>techniques</a:t>
            </a:r>
            <a:endParaRPr lang="nl-NL" sz="4400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5C14AC06-310C-44DF-AB73-53E1E5DE22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7999" y="2115047"/>
            <a:ext cx="4571999" cy="3980952"/>
          </a:xfrm>
        </p:spPr>
        <p:txBody>
          <a:bodyPr>
            <a:normAutofit/>
          </a:bodyPr>
          <a:lstStyle/>
          <a:p>
            <a:pPr algn="l"/>
            <a:endParaRPr lang="nl-BE" dirty="0"/>
          </a:p>
          <a:p>
            <a:pPr algn="l"/>
            <a:endParaRPr lang="nl-NL" dirty="0"/>
          </a:p>
          <a:p>
            <a:pPr algn="l"/>
            <a:endParaRPr lang="nl-NL" dirty="0"/>
          </a:p>
          <a:p>
            <a:pPr algn="l"/>
            <a:endParaRPr lang="nl-NL" dirty="0"/>
          </a:p>
          <a:p>
            <a:pPr algn="l"/>
            <a:endParaRPr lang="nl-NL" dirty="0"/>
          </a:p>
          <a:p>
            <a:pPr algn="l"/>
            <a:r>
              <a:rPr lang="nl-NL" dirty="0" err="1"/>
              <a:t>Welding</a:t>
            </a:r>
            <a:r>
              <a:rPr lang="nl-NL" dirty="0"/>
              <a:t> PP</a:t>
            </a:r>
          </a:p>
        </p:txBody>
      </p:sp>
      <p:pic>
        <p:nvPicPr>
          <p:cNvPr id="14" name="Picture 3" descr="Green and red curved line">
            <a:extLst>
              <a:ext uri="{FF2B5EF4-FFF2-40B4-BE49-F238E27FC236}">
                <a16:creationId xmlns:a16="http://schemas.microsoft.com/office/drawing/2014/main" id="{34389E40-7289-C8E7-D831-1E2702DD034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113" r="19114" b="1"/>
          <a:stretch/>
        </p:blipFill>
        <p:spPr>
          <a:xfrm>
            <a:off x="2" y="10"/>
            <a:ext cx="5578823" cy="6028246"/>
          </a:xfrm>
          <a:custGeom>
            <a:avLst/>
            <a:gdLst/>
            <a:ahLst/>
            <a:cxnLst/>
            <a:rect l="l" t="t" r="r" b="b"/>
            <a:pathLst>
              <a:path w="5578823" h="6028256">
                <a:moveTo>
                  <a:pt x="0" y="0"/>
                </a:moveTo>
                <a:lnTo>
                  <a:pt x="3897606" y="0"/>
                </a:lnTo>
                <a:lnTo>
                  <a:pt x="4274232" y="360545"/>
                </a:lnTo>
                <a:cubicBezTo>
                  <a:pt x="4408856" y="488910"/>
                  <a:pt x="4542134" y="615181"/>
                  <a:pt x="4673934" y="738354"/>
                </a:cubicBezTo>
                <a:cubicBezTo>
                  <a:pt x="5042663" y="1082881"/>
                  <a:pt x="5282330" y="1428108"/>
                  <a:pt x="5421862" y="1773839"/>
                </a:cubicBezTo>
                <a:cubicBezTo>
                  <a:pt x="5631101" y="2292214"/>
                  <a:pt x="5614731" y="2811325"/>
                  <a:pt x="5469198" y="3329255"/>
                </a:cubicBezTo>
                <a:cubicBezTo>
                  <a:pt x="5323662" y="3847185"/>
                  <a:pt x="5048962" y="4363935"/>
                  <a:pt x="4741546" y="4877588"/>
                </a:cubicBezTo>
                <a:cubicBezTo>
                  <a:pt x="4027238" y="6071494"/>
                  <a:pt x="2764972" y="6102970"/>
                  <a:pt x="1325600" y="5980388"/>
                </a:cubicBezTo>
                <a:cubicBezTo>
                  <a:pt x="903947" y="5944442"/>
                  <a:pt x="499735" y="5907589"/>
                  <a:pt x="137593" y="5804042"/>
                </a:cubicBezTo>
                <a:lnTo>
                  <a:pt x="0" y="5760161"/>
                </a:lnTo>
                <a:close/>
              </a:path>
            </a:pathLst>
          </a:custGeom>
        </p:spPr>
      </p:pic>
      <p:sp>
        <p:nvSpPr>
          <p:cNvPr id="24" name="Freeform: Shape 20">
            <a:extLst>
              <a:ext uri="{FF2B5EF4-FFF2-40B4-BE49-F238E27FC236}">
                <a16:creationId xmlns:a16="http://schemas.microsoft.com/office/drawing/2014/main" id="{B47A9921-6509-49C2-BEBF-924F280660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5704117" cy="6096000"/>
          </a:xfrm>
          <a:custGeom>
            <a:avLst/>
            <a:gdLst>
              <a:gd name="connsiteX0" fmla="*/ 0 w 5704117"/>
              <a:gd name="connsiteY0" fmla="*/ 0 h 6096000"/>
              <a:gd name="connsiteX1" fmla="*/ 4562795 w 5704117"/>
              <a:gd name="connsiteY1" fmla="*/ 0 h 6096000"/>
              <a:gd name="connsiteX2" fmla="*/ 4721192 w 5704117"/>
              <a:gd name="connsiteY2" fmla="*/ 133595 h 6096000"/>
              <a:gd name="connsiteX3" fmla="*/ 5467522 w 5704117"/>
              <a:gd name="connsiteY3" fmla="*/ 1054328 h 6096000"/>
              <a:gd name="connsiteX4" fmla="*/ 5538873 w 5704117"/>
              <a:gd name="connsiteY4" fmla="*/ 2897564 h 6096000"/>
              <a:gd name="connsiteX5" fmla="*/ 4442050 w 5704117"/>
              <a:gd name="connsiteY5" fmla="*/ 4732407 h 6096000"/>
              <a:gd name="connsiteX6" fmla="*/ 93046 w 5704117"/>
              <a:gd name="connsiteY6" fmla="*/ 6082857 h 6096000"/>
              <a:gd name="connsiteX7" fmla="*/ 0 w 5704117"/>
              <a:gd name="connsiteY7" fmla="*/ 6078450 h 6096000"/>
              <a:gd name="connsiteX0" fmla="*/ 4562795 w 5704117"/>
              <a:gd name="connsiteY0" fmla="*/ 0 h 6096000"/>
              <a:gd name="connsiteX1" fmla="*/ 4721192 w 5704117"/>
              <a:gd name="connsiteY1" fmla="*/ 133595 h 6096000"/>
              <a:gd name="connsiteX2" fmla="*/ 5467522 w 5704117"/>
              <a:gd name="connsiteY2" fmla="*/ 1054328 h 6096000"/>
              <a:gd name="connsiteX3" fmla="*/ 5538873 w 5704117"/>
              <a:gd name="connsiteY3" fmla="*/ 2897564 h 6096000"/>
              <a:gd name="connsiteX4" fmla="*/ 4442050 w 5704117"/>
              <a:gd name="connsiteY4" fmla="*/ 4732407 h 6096000"/>
              <a:gd name="connsiteX5" fmla="*/ 93046 w 5704117"/>
              <a:gd name="connsiteY5" fmla="*/ 6082857 h 6096000"/>
              <a:gd name="connsiteX6" fmla="*/ 0 w 5704117"/>
              <a:gd name="connsiteY6" fmla="*/ 6078450 h 6096000"/>
              <a:gd name="connsiteX7" fmla="*/ 91440 w 5704117"/>
              <a:gd name="connsiteY7" fmla="*/ 91440 h 6096000"/>
              <a:gd name="connsiteX0" fmla="*/ 4562795 w 5704117"/>
              <a:gd name="connsiteY0" fmla="*/ 0 h 6096000"/>
              <a:gd name="connsiteX1" fmla="*/ 4721192 w 5704117"/>
              <a:gd name="connsiteY1" fmla="*/ 133595 h 6096000"/>
              <a:gd name="connsiteX2" fmla="*/ 5467522 w 5704117"/>
              <a:gd name="connsiteY2" fmla="*/ 1054328 h 6096000"/>
              <a:gd name="connsiteX3" fmla="*/ 5538873 w 5704117"/>
              <a:gd name="connsiteY3" fmla="*/ 2897564 h 6096000"/>
              <a:gd name="connsiteX4" fmla="*/ 4442050 w 5704117"/>
              <a:gd name="connsiteY4" fmla="*/ 4732407 h 6096000"/>
              <a:gd name="connsiteX5" fmla="*/ 93046 w 5704117"/>
              <a:gd name="connsiteY5" fmla="*/ 6082857 h 6096000"/>
              <a:gd name="connsiteX6" fmla="*/ 0 w 5704117"/>
              <a:gd name="connsiteY6" fmla="*/ 6078450 h 609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04117" h="6096000">
                <a:moveTo>
                  <a:pt x="4562795" y="0"/>
                </a:moveTo>
                <a:lnTo>
                  <a:pt x="4721192" y="133595"/>
                </a:lnTo>
                <a:cubicBezTo>
                  <a:pt x="5067135" y="440105"/>
                  <a:pt x="5309779" y="747048"/>
                  <a:pt x="5467522" y="1054328"/>
                </a:cubicBezTo>
                <a:cubicBezTo>
                  <a:pt x="5782917" y="1668625"/>
                  <a:pt x="5758242" y="2283795"/>
                  <a:pt x="5538873" y="2897564"/>
                </a:cubicBezTo>
                <a:cubicBezTo>
                  <a:pt x="5319500" y="3511334"/>
                  <a:pt x="4905433" y="4123706"/>
                  <a:pt x="4442050" y="4732407"/>
                </a:cubicBezTo>
                <a:cubicBezTo>
                  <a:pt x="3499930" y="5970384"/>
                  <a:pt x="1925433" y="6153690"/>
                  <a:pt x="93046" y="6082857"/>
                </a:cubicBezTo>
                <a:lnTo>
                  <a:pt x="0" y="6078450"/>
                </a:lnTo>
              </a:path>
            </a:pathLst>
          </a:cu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  <a:latin typeface="Avenir Next LT Pro Light"/>
            </a:endParaRPr>
          </a:p>
        </p:txBody>
      </p:sp>
      <p:pic>
        <p:nvPicPr>
          <p:cNvPr id="4" name="Afbeelding 3" descr="Afbeeldingsresultaat voor lassen niron">
            <a:extLst>
              <a:ext uri="{FF2B5EF4-FFF2-40B4-BE49-F238E27FC236}">
                <a16:creationId xmlns:a16="http://schemas.microsoft.com/office/drawing/2014/main" id="{A5BCEB59-9EC4-7DE4-29CE-FCD658B0A42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7999" y="1956117"/>
            <a:ext cx="3374668" cy="253460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13093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18">
            <a:extLst>
              <a:ext uri="{FF2B5EF4-FFF2-40B4-BE49-F238E27FC236}">
                <a16:creationId xmlns:a16="http://schemas.microsoft.com/office/drawing/2014/main" id="{7A18C9FB-EC4C-4DAE-8F7D-C6E5AF6079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C78B126-BFA5-B957-DC76-2CAB5093E8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0" y="753765"/>
            <a:ext cx="4572000" cy="820593"/>
          </a:xfrm>
        </p:spPr>
        <p:txBody>
          <a:bodyPr>
            <a:normAutofit/>
          </a:bodyPr>
          <a:lstStyle/>
          <a:p>
            <a:pPr algn="l"/>
            <a:r>
              <a:rPr lang="nl-BE" sz="4400" dirty="0" err="1"/>
              <a:t>Multilayer</a:t>
            </a:r>
            <a:r>
              <a:rPr lang="nl-BE" sz="4400" dirty="0"/>
              <a:t> pipe</a:t>
            </a:r>
            <a:endParaRPr lang="nl-NL" sz="4400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5C14AC06-310C-44DF-AB73-53E1E5DE22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7999" y="2115047"/>
            <a:ext cx="4571999" cy="3980952"/>
          </a:xfrm>
        </p:spPr>
        <p:txBody>
          <a:bodyPr>
            <a:normAutofit/>
          </a:bodyPr>
          <a:lstStyle/>
          <a:p>
            <a:pPr algn="l"/>
            <a:endParaRPr lang="nl-NL" dirty="0"/>
          </a:p>
        </p:txBody>
      </p:sp>
      <p:pic>
        <p:nvPicPr>
          <p:cNvPr id="14" name="Picture 3" descr="Green and red curved line">
            <a:extLst>
              <a:ext uri="{FF2B5EF4-FFF2-40B4-BE49-F238E27FC236}">
                <a16:creationId xmlns:a16="http://schemas.microsoft.com/office/drawing/2014/main" id="{34389E40-7289-C8E7-D831-1E2702DD034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113" r="19114" b="1"/>
          <a:stretch/>
        </p:blipFill>
        <p:spPr>
          <a:xfrm>
            <a:off x="2" y="10"/>
            <a:ext cx="5578823" cy="6028246"/>
          </a:xfrm>
          <a:custGeom>
            <a:avLst/>
            <a:gdLst/>
            <a:ahLst/>
            <a:cxnLst/>
            <a:rect l="l" t="t" r="r" b="b"/>
            <a:pathLst>
              <a:path w="5578823" h="6028256">
                <a:moveTo>
                  <a:pt x="0" y="0"/>
                </a:moveTo>
                <a:lnTo>
                  <a:pt x="3897606" y="0"/>
                </a:lnTo>
                <a:lnTo>
                  <a:pt x="4274232" y="360545"/>
                </a:lnTo>
                <a:cubicBezTo>
                  <a:pt x="4408856" y="488910"/>
                  <a:pt x="4542134" y="615181"/>
                  <a:pt x="4673934" y="738354"/>
                </a:cubicBezTo>
                <a:cubicBezTo>
                  <a:pt x="5042663" y="1082881"/>
                  <a:pt x="5282330" y="1428108"/>
                  <a:pt x="5421862" y="1773839"/>
                </a:cubicBezTo>
                <a:cubicBezTo>
                  <a:pt x="5631101" y="2292214"/>
                  <a:pt x="5614731" y="2811325"/>
                  <a:pt x="5469198" y="3329255"/>
                </a:cubicBezTo>
                <a:cubicBezTo>
                  <a:pt x="5323662" y="3847185"/>
                  <a:pt x="5048962" y="4363935"/>
                  <a:pt x="4741546" y="4877588"/>
                </a:cubicBezTo>
                <a:cubicBezTo>
                  <a:pt x="4027238" y="6071494"/>
                  <a:pt x="2764972" y="6102970"/>
                  <a:pt x="1325600" y="5980388"/>
                </a:cubicBezTo>
                <a:cubicBezTo>
                  <a:pt x="903947" y="5944442"/>
                  <a:pt x="499735" y="5907589"/>
                  <a:pt x="137593" y="5804042"/>
                </a:cubicBezTo>
                <a:lnTo>
                  <a:pt x="0" y="5760161"/>
                </a:lnTo>
                <a:close/>
              </a:path>
            </a:pathLst>
          </a:custGeom>
        </p:spPr>
      </p:pic>
      <p:sp>
        <p:nvSpPr>
          <p:cNvPr id="24" name="Freeform: Shape 20">
            <a:extLst>
              <a:ext uri="{FF2B5EF4-FFF2-40B4-BE49-F238E27FC236}">
                <a16:creationId xmlns:a16="http://schemas.microsoft.com/office/drawing/2014/main" id="{B47A9921-6509-49C2-BEBF-924F280660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5704117" cy="6096000"/>
          </a:xfrm>
          <a:custGeom>
            <a:avLst/>
            <a:gdLst>
              <a:gd name="connsiteX0" fmla="*/ 0 w 5704117"/>
              <a:gd name="connsiteY0" fmla="*/ 0 h 6096000"/>
              <a:gd name="connsiteX1" fmla="*/ 4562795 w 5704117"/>
              <a:gd name="connsiteY1" fmla="*/ 0 h 6096000"/>
              <a:gd name="connsiteX2" fmla="*/ 4721192 w 5704117"/>
              <a:gd name="connsiteY2" fmla="*/ 133595 h 6096000"/>
              <a:gd name="connsiteX3" fmla="*/ 5467522 w 5704117"/>
              <a:gd name="connsiteY3" fmla="*/ 1054328 h 6096000"/>
              <a:gd name="connsiteX4" fmla="*/ 5538873 w 5704117"/>
              <a:gd name="connsiteY4" fmla="*/ 2897564 h 6096000"/>
              <a:gd name="connsiteX5" fmla="*/ 4442050 w 5704117"/>
              <a:gd name="connsiteY5" fmla="*/ 4732407 h 6096000"/>
              <a:gd name="connsiteX6" fmla="*/ 93046 w 5704117"/>
              <a:gd name="connsiteY6" fmla="*/ 6082857 h 6096000"/>
              <a:gd name="connsiteX7" fmla="*/ 0 w 5704117"/>
              <a:gd name="connsiteY7" fmla="*/ 6078450 h 6096000"/>
              <a:gd name="connsiteX0" fmla="*/ 4562795 w 5704117"/>
              <a:gd name="connsiteY0" fmla="*/ 0 h 6096000"/>
              <a:gd name="connsiteX1" fmla="*/ 4721192 w 5704117"/>
              <a:gd name="connsiteY1" fmla="*/ 133595 h 6096000"/>
              <a:gd name="connsiteX2" fmla="*/ 5467522 w 5704117"/>
              <a:gd name="connsiteY2" fmla="*/ 1054328 h 6096000"/>
              <a:gd name="connsiteX3" fmla="*/ 5538873 w 5704117"/>
              <a:gd name="connsiteY3" fmla="*/ 2897564 h 6096000"/>
              <a:gd name="connsiteX4" fmla="*/ 4442050 w 5704117"/>
              <a:gd name="connsiteY4" fmla="*/ 4732407 h 6096000"/>
              <a:gd name="connsiteX5" fmla="*/ 93046 w 5704117"/>
              <a:gd name="connsiteY5" fmla="*/ 6082857 h 6096000"/>
              <a:gd name="connsiteX6" fmla="*/ 0 w 5704117"/>
              <a:gd name="connsiteY6" fmla="*/ 6078450 h 6096000"/>
              <a:gd name="connsiteX7" fmla="*/ 91440 w 5704117"/>
              <a:gd name="connsiteY7" fmla="*/ 91440 h 6096000"/>
              <a:gd name="connsiteX0" fmla="*/ 4562795 w 5704117"/>
              <a:gd name="connsiteY0" fmla="*/ 0 h 6096000"/>
              <a:gd name="connsiteX1" fmla="*/ 4721192 w 5704117"/>
              <a:gd name="connsiteY1" fmla="*/ 133595 h 6096000"/>
              <a:gd name="connsiteX2" fmla="*/ 5467522 w 5704117"/>
              <a:gd name="connsiteY2" fmla="*/ 1054328 h 6096000"/>
              <a:gd name="connsiteX3" fmla="*/ 5538873 w 5704117"/>
              <a:gd name="connsiteY3" fmla="*/ 2897564 h 6096000"/>
              <a:gd name="connsiteX4" fmla="*/ 4442050 w 5704117"/>
              <a:gd name="connsiteY4" fmla="*/ 4732407 h 6096000"/>
              <a:gd name="connsiteX5" fmla="*/ 93046 w 5704117"/>
              <a:gd name="connsiteY5" fmla="*/ 6082857 h 6096000"/>
              <a:gd name="connsiteX6" fmla="*/ 0 w 5704117"/>
              <a:gd name="connsiteY6" fmla="*/ 6078450 h 609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04117" h="6096000">
                <a:moveTo>
                  <a:pt x="4562795" y="0"/>
                </a:moveTo>
                <a:lnTo>
                  <a:pt x="4721192" y="133595"/>
                </a:lnTo>
                <a:cubicBezTo>
                  <a:pt x="5067135" y="440105"/>
                  <a:pt x="5309779" y="747048"/>
                  <a:pt x="5467522" y="1054328"/>
                </a:cubicBezTo>
                <a:cubicBezTo>
                  <a:pt x="5782917" y="1668625"/>
                  <a:pt x="5758242" y="2283795"/>
                  <a:pt x="5538873" y="2897564"/>
                </a:cubicBezTo>
                <a:cubicBezTo>
                  <a:pt x="5319500" y="3511334"/>
                  <a:pt x="4905433" y="4123706"/>
                  <a:pt x="4442050" y="4732407"/>
                </a:cubicBezTo>
                <a:cubicBezTo>
                  <a:pt x="3499930" y="5970384"/>
                  <a:pt x="1925433" y="6153690"/>
                  <a:pt x="93046" y="6082857"/>
                </a:cubicBezTo>
                <a:lnTo>
                  <a:pt x="0" y="6078450"/>
                </a:lnTo>
              </a:path>
            </a:pathLst>
          </a:cu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  <a:latin typeface="Avenir Next LT Pro Light"/>
            </a:endParaRPr>
          </a:p>
        </p:txBody>
      </p:sp>
      <p:pic>
        <p:nvPicPr>
          <p:cNvPr id="4" name="Afbeelding 3" descr="Afbeeldingsresultaat voor meerlagenbuis">
            <a:extLst>
              <a:ext uri="{FF2B5EF4-FFF2-40B4-BE49-F238E27FC236}">
                <a16:creationId xmlns:a16="http://schemas.microsoft.com/office/drawing/2014/main" id="{AC1AA04A-88ED-7A23-B89E-0F84E28A62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0393" y="1981200"/>
            <a:ext cx="2133600" cy="213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Afbeelding 4" descr="Afbeeldingsresultaat voor meerlagenbuis">
            <a:extLst>
              <a:ext uri="{FF2B5EF4-FFF2-40B4-BE49-F238E27FC236}">
                <a16:creationId xmlns:a16="http://schemas.microsoft.com/office/drawing/2014/main" id="{03B560DE-AD69-D82D-F6B8-B09A691AD1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0393" y="4342331"/>
            <a:ext cx="2705100" cy="16859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99045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18">
            <a:extLst>
              <a:ext uri="{FF2B5EF4-FFF2-40B4-BE49-F238E27FC236}">
                <a16:creationId xmlns:a16="http://schemas.microsoft.com/office/drawing/2014/main" id="{7A18C9FB-EC4C-4DAE-8F7D-C6E5AF6079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C78B126-BFA5-B957-DC76-2CAB5093E8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0" y="753765"/>
            <a:ext cx="4572000" cy="820593"/>
          </a:xfrm>
        </p:spPr>
        <p:txBody>
          <a:bodyPr>
            <a:normAutofit fontScale="90000"/>
          </a:bodyPr>
          <a:lstStyle/>
          <a:p>
            <a:pPr algn="l"/>
            <a:r>
              <a:rPr lang="nl-BE" sz="4400" dirty="0" err="1"/>
              <a:t>Multilayer</a:t>
            </a:r>
            <a:r>
              <a:rPr lang="nl-BE" sz="4400" dirty="0"/>
              <a:t> pipe : </a:t>
            </a:r>
            <a:r>
              <a:rPr lang="nl-BE" sz="4400" dirty="0" err="1"/>
              <a:t>applications</a:t>
            </a:r>
            <a:endParaRPr lang="nl-NL" sz="4400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5C14AC06-310C-44DF-AB73-53E1E5DE22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7999" y="2115047"/>
            <a:ext cx="4571999" cy="3980952"/>
          </a:xfrm>
        </p:spPr>
        <p:txBody>
          <a:bodyPr>
            <a:normAutofit fontScale="92500"/>
          </a:bodyPr>
          <a:lstStyle/>
          <a:p>
            <a:pPr algn="l"/>
            <a:endParaRPr lang="nl-BE" dirty="0"/>
          </a:p>
          <a:p>
            <a:pPr algn="l"/>
            <a:r>
              <a:rPr lang="nl-NL" dirty="0"/>
              <a:t>Distribution of </a:t>
            </a:r>
            <a:r>
              <a:rPr lang="nl-NL" dirty="0" err="1"/>
              <a:t>cold</a:t>
            </a:r>
            <a:r>
              <a:rPr lang="nl-NL" dirty="0"/>
              <a:t> </a:t>
            </a:r>
            <a:r>
              <a:rPr lang="nl-NL" dirty="0" err="1"/>
              <a:t>drinkingwater</a:t>
            </a:r>
            <a:endParaRPr lang="nl-NL" dirty="0"/>
          </a:p>
          <a:p>
            <a:pPr algn="l"/>
            <a:endParaRPr lang="nl-NL" dirty="0"/>
          </a:p>
          <a:p>
            <a:pPr algn="l"/>
            <a:r>
              <a:rPr lang="nl-NL" dirty="0"/>
              <a:t>Distribution of warm </a:t>
            </a:r>
            <a:r>
              <a:rPr lang="nl-NL" dirty="0" err="1"/>
              <a:t>drinkingwater</a:t>
            </a:r>
            <a:endParaRPr lang="nl-NL" dirty="0"/>
          </a:p>
          <a:p>
            <a:pPr algn="l"/>
            <a:endParaRPr lang="nl-NL" dirty="0"/>
          </a:p>
          <a:p>
            <a:pPr algn="l"/>
            <a:r>
              <a:rPr lang="nl-NL" dirty="0"/>
              <a:t>Central </a:t>
            </a:r>
            <a:r>
              <a:rPr lang="nl-NL" dirty="0" err="1"/>
              <a:t>heating</a:t>
            </a:r>
            <a:r>
              <a:rPr lang="nl-NL" dirty="0"/>
              <a:t> tubes</a:t>
            </a:r>
          </a:p>
        </p:txBody>
      </p:sp>
      <p:pic>
        <p:nvPicPr>
          <p:cNvPr id="14" name="Picture 3" descr="Green and red curved line">
            <a:extLst>
              <a:ext uri="{FF2B5EF4-FFF2-40B4-BE49-F238E27FC236}">
                <a16:creationId xmlns:a16="http://schemas.microsoft.com/office/drawing/2014/main" id="{34389E40-7289-C8E7-D831-1E2702DD034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113" r="19114" b="1"/>
          <a:stretch/>
        </p:blipFill>
        <p:spPr>
          <a:xfrm>
            <a:off x="2" y="10"/>
            <a:ext cx="5578823" cy="6028246"/>
          </a:xfrm>
          <a:custGeom>
            <a:avLst/>
            <a:gdLst/>
            <a:ahLst/>
            <a:cxnLst/>
            <a:rect l="l" t="t" r="r" b="b"/>
            <a:pathLst>
              <a:path w="5578823" h="6028256">
                <a:moveTo>
                  <a:pt x="0" y="0"/>
                </a:moveTo>
                <a:lnTo>
                  <a:pt x="3897606" y="0"/>
                </a:lnTo>
                <a:lnTo>
                  <a:pt x="4274232" y="360545"/>
                </a:lnTo>
                <a:cubicBezTo>
                  <a:pt x="4408856" y="488910"/>
                  <a:pt x="4542134" y="615181"/>
                  <a:pt x="4673934" y="738354"/>
                </a:cubicBezTo>
                <a:cubicBezTo>
                  <a:pt x="5042663" y="1082881"/>
                  <a:pt x="5282330" y="1428108"/>
                  <a:pt x="5421862" y="1773839"/>
                </a:cubicBezTo>
                <a:cubicBezTo>
                  <a:pt x="5631101" y="2292214"/>
                  <a:pt x="5614731" y="2811325"/>
                  <a:pt x="5469198" y="3329255"/>
                </a:cubicBezTo>
                <a:cubicBezTo>
                  <a:pt x="5323662" y="3847185"/>
                  <a:pt x="5048962" y="4363935"/>
                  <a:pt x="4741546" y="4877588"/>
                </a:cubicBezTo>
                <a:cubicBezTo>
                  <a:pt x="4027238" y="6071494"/>
                  <a:pt x="2764972" y="6102970"/>
                  <a:pt x="1325600" y="5980388"/>
                </a:cubicBezTo>
                <a:cubicBezTo>
                  <a:pt x="903947" y="5944442"/>
                  <a:pt x="499735" y="5907589"/>
                  <a:pt x="137593" y="5804042"/>
                </a:cubicBezTo>
                <a:lnTo>
                  <a:pt x="0" y="5760161"/>
                </a:lnTo>
                <a:close/>
              </a:path>
            </a:pathLst>
          </a:custGeom>
        </p:spPr>
      </p:pic>
      <p:sp>
        <p:nvSpPr>
          <p:cNvPr id="24" name="Freeform: Shape 20">
            <a:extLst>
              <a:ext uri="{FF2B5EF4-FFF2-40B4-BE49-F238E27FC236}">
                <a16:creationId xmlns:a16="http://schemas.microsoft.com/office/drawing/2014/main" id="{B47A9921-6509-49C2-BEBF-924F280660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5704117" cy="6096000"/>
          </a:xfrm>
          <a:custGeom>
            <a:avLst/>
            <a:gdLst>
              <a:gd name="connsiteX0" fmla="*/ 0 w 5704117"/>
              <a:gd name="connsiteY0" fmla="*/ 0 h 6096000"/>
              <a:gd name="connsiteX1" fmla="*/ 4562795 w 5704117"/>
              <a:gd name="connsiteY1" fmla="*/ 0 h 6096000"/>
              <a:gd name="connsiteX2" fmla="*/ 4721192 w 5704117"/>
              <a:gd name="connsiteY2" fmla="*/ 133595 h 6096000"/>
              <a:gd name="connsiteX3" fmla="*/ 5467522 w 5704117"/>
              <a:gd name="connsiteY3" fmla="*/ 1054328 h 6096000"/>
              <a:gd name="connsiteX4" fmla="*/ 5538873 w 5704117"/>
              <a:gd name="connsiteY4" fmla="*/ 2897564 h 6096000"/>
              <a:gd name="connsiteX5" fmla="*/ 4442050 w 5704117"/>
              <a:gd name="connsiteY5" fmla="*/ 4732407 h 6096000"/>
              <a:gd name="connsiteX6" fmla="*/ 93046 w 5704117"/>
              <a:gd name="connsiteY6" fmla="*/ 6082857 h 6096000"/>
              <a:gd name="connsiteX7" fmla="*/ 0 w 5704117"/>
              <a:gd name="connsiteY7" fmla="*/ 6078450 h 6096000"/>
              <a:gd name="connsiteX0" fmla="*/ 4562795 w 5704117"/>
              <a:gd name="connsiteY0" fmla="*/ 0 h 6096000"/>
              <a:gd name="connsiteX1" fmla="*/ 4721192 w 5704117"/>
              <a:gd name="connsiteY1" fmla="*/ 133595 h 6096000"/>
              <a:gd name="connsiteX2" fmla="*/ 5467522 w 5704117"/>
              <a:gd name="connsiteY2" fmla="*/ 1054328 h 6096000"/>
              <a:gd name="connsiteX3" fmla="*/ 5538873 w 5704117"/>
              <a:gd name="connsiteY3" fmla="*/ 2897564 h 6096000"/>
              <a:gd name="connsiteX4" fmla="*/ 4442050 w 5704117"/>
              <a:gd name="connsiteY4" fmla="*/ 4732407 h 6096000"/>
              <a:gd name="connsiteX5" fmla="*/ 93046 w 5704117"/>
              <a:gd name="connsiteY5" fmla="*/ 6082857 h 6096000"/>
              <a:gd name="connsiteX6" fmla="*/ 0 w 5704117"/>
              <a:gd name="connsiteY6" fmla="*/ 6078450 h 6096000"/>
              <a:gd name="connsiteX7" fmla="*/ 91440 w 5704117"/>
              <a:gd name="connsiteY7" fmla="*/ 91440 h 6096000"/>
              <a:gd name="connsiteX0" fmla="*/ 4562795 w 5704117"/>
              <a:gd name="connsiteY0" fmla="*/ 0 h 6096000"/>
              <a:gd name="connsiteX1" fmla="*/ 4721192 w 5704117"/>
              <a:gd name="connsiteY1" fmla="*/ 133595 h 6096000"/>
              <a:gd name="connsiteX2" fmla="*/ 5467522 w 5704117"/>
              <a:gd name="connsiteY2" fmla="*/ 1054328 h 6096000"/>
              <a:gd name="connsiteX3" fmla="*/ 5538873 w 5704117"/>
              <a:gd name="connsiteY3" fmla="*/ 2897564 h 6096000"/>
              <a:gd name="connsiteX4" fmla="*/ 4442050 w 5704117"/>
              <a:gd name="connsiteY4" fmla="*/ 4732407 h 6096000"/>
              <a:gd name="connsiteX5" fmla="*/ 93046 w 5704117"/>
              <a:gd name="connsiteY5" fmla="*/ 6082857 h 6096000"/>
              <a:gd name="connsiteX6" fmla="*/ 0 w 5704117"/>
              <a:gd name="connsiteY6" fmla="*/ 6078450 h 609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04117" h="6096000">
                <a:moveTo>
                  <a:pt x="4562795" y="0"/>
                </a:moveTo>
                <a:lnTo>
                  <a:pt x="4721192" y="133595"/>
                </a:lnTo>
                <a:cubicBezTo>
                  <a:pt x="5067135" y="440105"/>
                  <a:pt x="5309779" y="747048"/>
                  <a:pt x="5467522" y="1054328"/>
                </a:cubicBezTo>
                <a:cubicBezTo>
                  <a:pt x="5782917" y="1668625"/>
                  <a:pt x="5758242" y="2283795"/>
                  <a:pt x="5538873" y="2897564"/>
                </a:cubicBezTo>
                <a:cubicBezTo>
                  <a:pt x="5319500" y="3511334"/>
                  <a:pt x="4905433" y="4123706"/>
                  <a:pt x="4442050" y="4732407"/>
                </a:cubicBezTo>
                <a:cubicBezTo>
                  <a:pt x="3499930" y="5970384"/>
                  <a:pt x="1925433" y="6153690"/>
                  <a:pt x="93046" y="6082857"/>
                </a:cubicBezTo>
                <a:lnTo>
                  <a:pt x="0" y="6078450"/>
                </a:lnTo>
              </a:path>
            </a:pathLst>
          </a:cu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  <a:latin typeface="Avenir Next LT Pro Light"/>
            </a:endParaRPr>
          </a:p>
        </p:txBody>
      </p:sp>
    </p:spTree>
    <p:extLst>
      <p:ext uri="{BB962C8B-B14F-4D97-AF65-F5344CB8AC3E}">
        <p14:creationId xmlns:p14="http://schemas.microsoft.com/office/powerpoint/2010/main" val="1250233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18">
            <a:extLst>
              <a:ext uri="{FF2B5EF4-FFF2-40B4-BE49-F238E27FC236}">
                <a16:creationId xmlns:a16="http://schemas.microsoft.com/office/drawing/2014/main" id="{7A18C9FB-EC4C-4DAE-8F7D-C6E5AF6079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C78B126-BFA5-B957-DC76-2CAB5093E8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0" y="753765"/>
            <a:ext cx="4572000" cy="820593"/>
          </a:xfrm>
        </p:spPr>
        <p:txBody>
          <a:bodyPr>
            <a:normAutofit fontScale="90000"/>
          </a:bodyPr>
          <a:lstStyle/>
          <a:p>
            <a:pPr algn="l"/>
            <a:r>
              <a:rPr lang="nl-BE" sz="4400" dirty="0" err="1"/>
              <a:t>Multilayer</a:t>
            </a:r>
            <a:r>
              <a:rPr lang="nl-BE" sz="4400" dirty="0"/>
              <a:t> pipe : diameters</a:t>
            </a:r>
            <a:endParaRPr lang="nl-NL" sz="4400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5C14AC06-310C-44DF-AB73-53E1E5DE22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7999" y="2115047"/>
            <a:ext cx="4571999" cy="3980952"/>
          </a:xfrm>
        </p:spPr>
        <p:txBody>
          <a:bodyPr>
            <a:normAutofit/>
          </a:bodyPr>
          <a:lstStyle/>
          <a:p>
            <a:pPr marL="457200">
              <a:lnSpc>
                <a:spcPct val="107000"/>
              </a:lnSpc>
            </a:pPr>
            <a:endParaRPr lang="nl-B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</a:pPr>
            <a:r>
              <a:rPr lang="nl-B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12 mm</a:t>
            </a:r>
            <a:endParaRPr lang="nl-N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</a:pPr>
            <a:r>
              <a:rPr lang="nl-B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16 mm</a:t>
            </a:r>
            <a:endParaRPr lang="nl-N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</a:pPr>
            <a:r>
              <a:rPr lang="nl-B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 mm</a:t>
            </a:r>
            <a:endParaRPr lang="nl-N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spcAft>
                <a:spcPts val="800"/>
              </a:spcAft>
            </a:pPr>
            <a:r>
              <a:rPr lang="nl-B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26 mm</a:t>
            </a:r>
            <a:endParaRPr lang="nl-NL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spcAft>
                <a:spcPts val="800"/>
              </a:spcAft>
            </a:pPr>
            <a:r>
              <a:rPr lang="nl-B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32 mm</a:t>
            </a:r>
            <a:endParaRPr lang="nl-NL" dirty="0"/>
          </a:p>
        </p:txBody>
      </p:sp>
      <p:pic>
        <p:nvPicPr>
          <p:cNvPr id="14" name="Picture 3" descr="Green and red curved line">
            <a:extLst>
              <a:ext uri="{FF2B5EF4-FFF2-40B4-BE49-F238E27FC236}">
                <a16:creationId xmlns:a16="http://schemas.microsoft.com/office/drawing/2014/main" id="{34389E40-7289-C8E7-D831-1E2702DD034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113" r="19114" b="1"/>
          <a:stretch/>
        </p:blipFill>
        <p:spPr>
          <a:xfrm>
            <a:off x="2" y="10"/>
            <a:ext cx="5578823" cy="6028246"/>
          </a:xfrm>
          <a:custGeom>
            <a:avLst/>
            <a:gdLst/>
            <a:ahLst/>
            <a:cxnLst/>
            <a:rect l="l" t="t" r="r" b="b"/>
            <a:pathLst>
              <a:path w="5578823" h="6028256">
                <a:moveTo>
                  <a:pt x="0" y="0"/>
                </a:moveTo>
                <a:lnTo>
                  <a:pt x="3897606" y="0"/>
                </a:lnTo>
                <a:lnTo>
                  <a:pt x="4274232" y="360545"/>
                </a:lnTo>
                <a:cubicBezTo>
                  <a:pt x="4408856" y="488910"/>
                  <a:pt x="4542134" y="615181"/>
                  <a:pt x="4673934" y="738354"/>
                </a:cubicBezTo>
                <a:cubicBezTo>
                  <a:pt x="5042663" y="1082881"/>
                  <a:pt x="5282330" y="1428108"/>
                  <a:pt x="5421862" y="1773839"/>
                </a:cubicBezTo>
                <a:cubicBezTo>
                  <a:pt x="5631101" y="2292214"/>
                  <a:pt x="5614731" y="2811325"/>
                  <a:pt x="5469198" y="3329255"/>
                </a:cubicBezTo>
                <a:cubicBezTo>
                  <a:pt x="5323662" y="3847185"/>
                  <a:pt x="5048962" y="4363935"/>
                  <a:pt x="4741546" y="4877588"/>
                </a:cubicBezTo>
                <a:cubicBezTo>
                  <a:pt x="4027238" y="6071494"/>
                  <a:pt x="2764972" y="6102970"/>
                  <a:pt x="1325600" y="5980388"/>
                </a:cubicBezTo>
                <a:cubicBezTo>
                  <a:pt x="903947" y="5944442"/>
                  <a:pt x="499735" y="5907589"/>
                  <a:pt x="137593" y="5804042"/>
                </a:cubicBezTo>
                <a:lnTo>
                  <a:pt x="0" y="5760161"/>
                </a:lnTo>
                <a:close/>
              </a:path>
            </a:pathLst>
          </a:custGeom>
        </p:spPr>
      </p:pic>
      <p:sp>
        <p:nvSpPr>
          <p:cNvPr id="24" name="Freeform: Shape 20">
            <a:extLst>
              <a:ext uri="{FF2B5EF4-FFF2-40B4-BE49-F238E27FC236}">
                <a16:creationId xmlns:a16="http://schemas.microsoft.com/office/drawing/2014/main" id="{B47A9921-6509-49C2-BEBF-924F280660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5704117" cy="6096000"/>
          </a:xfrm>
          <a:custGeom>
            <a:avLst/>
            <a:gdLst>
              <a:gd name="connsiteX0" fmla="*/ 0 w 5704117"/>
              <a:gd name="connsiteY0" fmla="*/ 0 h 6096000"/>
              <a:gd name="connsiteX1" fmla="*/ 4562795 w 5704117"/>
              <a:gd name="connsiteY1" fmla="*/ 0 h 6096000"/>
              <a:gd name="connsiteX2" fmla="*/ 4721192 w 5704117"/>
              <a:gd name="connsiteY2" fmla="*/ 133595 h 6096000"/>
              <a:gd name="connsiteX3" fmla="*/ 5467522 w 5704117"/>
              <a:gd name="connsiteY3" fmla="*/ 1054328 h 6096000"/>
              <a:gd name="connsiteX4" fmla="*/ 5538873 w 5704117"/>
              <a:gd name="connsiteY4" fmla="*/ 2897564 h 6096000"/>
              <a:gd name="connsiteX5" fmla="*/ 4442050 w 5704117"/>
              <a:gd name="connsiteY5" fmla="*/ 4732407 h 6096000"/>
              <a:gd name="connsiteX6" fmla="*/ 93046 w 5704117"/>
              <a:gd name="connsiteY6" fmla="*/ 6082857 h 6096000"/>
              <a:gd name="connsiteX7" fmla="*/ 0 w 5704117"/>
              <a:gd name="connsiteY7" fmla="*/ 6078450 h 6096000"/>
              <a:gd name="connsiteX0" fmla="*/ 4562795 w 5704117"/>
              <a:gd name="connsiteY0" fmla="*/ 0 h 6096000"/>
              <a:gd name="connsiteX1" fmla="*/ 4721192 w 5704117"/>
              <a:gd name="connsiteY1" fmla="*/ 133595 h 6096000"/>
              <a:gd name="connsiteX2" fmla="*/ 5467522 w 5704117"/>
              <a:gd name="connsiteY2" fmla="*/ 1054328 h 6096000"/>
              <a:gd name="connsiteX3" fmla="*/ 5538873 w 5704117"/>
              <a:gd name="connsiteY3" fmla="*/ 2897564 h 6096000"/>
              <a:gd name="connsiteX4" fmla="*/ 4442050 w 5704117"/>
              <a:gd name="connsiteY4" fmla="*/ 4732407 h 6096000"/>
              <a:gd name="connsiteX5" fmla="*/ 93046 w 5704117"/>
              <a:gd name="connsiteY5" fmla="*/ 6082857 h 6096000"/>
              <a:gd name="connsiteX6" fmla="*/ 0 w 5704117"/>
              <a:gd name="connsiteY6" fmla="*/ 6078450 h 6096000"/>
              <a:gd name="connsiteX7" fmla="*/ 91440 w 5704117"/>
              <a:gd name="connsiteY7" fmla="*/ 91440 h 6096000"/>
              <a:gd name="connsiteX0" fmla="*/ 4562795 w 5704117"/>
              <a:gd name="connsiteY0" fmla="*/ 0 h 6096000"/>
              <a:gd name="connsiteX1" fmla="*/ 4721192 w 5704117"/>
              <a:gd name="connsiteY1" fmla="*/ 133595 h 6096000"/>
              <a:gd name="connsiteX2" fmla="*/ 5467522 w 5704117"/>
              <a:gd name="connsiteY2" fmla="*/ 1054328 h 6096000"/>
              <a:gd name="connsiteX3" fmla="*/ 5538873 w 5704117"/>
              <a:gd name="connsiteY3" fmla="*/ 2897564 h 6096000"/>
              <a:gd name="connsiteX4" fmla="*/ 4442050 w 5704117"/>
              <a:gd name="connsiteY4" fmla="*/ 4732407 h 6096000"/>
              <a:gd name="connsiteX5" fmla="*/ 93046 w 5704117"/>
              <a:gd name="connsiteY5" fmla="*/ 6082857 h 6096000"/>
              <a:gd name="connsiteX6" fmla="*/ 0 w 5704117"/>
              <a:gd name="connsiteY6" fmla="*/ 6078450 h 609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04117" h="6096000">
                <a:moveTo>
                  <a:pt x="4562795" y="0"/>
                </a:moveTo>
                <a:lnTo>
                  <a:pt x="4721192" y="133595"/>
                </a:lnTo>
                <a:cubicBezTo>
                  <a:pt x="5067135" y="440105"/>
                  <a:pt x="5309779" y="747048"/>
                  <a:pt x="5467522" y="1054328"/>
                </a:cubicBezTo>
                <a:cubicBezTo>
                  <a:pt x="5782917" y="1668625"/>
                  <a:pt x="5758242" y="2283795"/>
                  <a:pt x="5538873" y="2897564"/>
                </a:cubicBezTo>
                <a:cubicBezTo>
                  <a:pt x="5319500" y="3511334"/>
                  <a:pt x="4905433" y="4123706"/>
                  <a:pt x="4442050" y="4732407"/>
                </a:cubicBezTo>
                <a:cubicBezTo>
                  <a:pt x="3499930" y="5970384"/>
                  <a:pt x="1925433" y="6153690"/>
                  <a:pt x="93046" y="6082857"/>
                </a:cubicBezTo>
                <a:lnTo>
                  <a:pt x="0" y="6078450"/>
                </a:lnTo>
              </a:path>
            </a:pathLst>
          </a:cu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  <a:latin typeface="Avenir Next LT Pro Light"/>
            </a:endParaRPr>
          </a:p>
        </p:txBody>
      </p:sp>
    </p:spTree>
    <p:extLst>
      <p:ext uri="{BB962C8B-B14F-4D97-AF65-F5344CB8AC3E}">
        <p14:creationId xmlns:p14="http://schemas.microsoft.com/office/powerpoint/2010/main" val="2960570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18">
            <a:extLst>
              <a:ext uri="{FF2B5EF4-FFF2-40B4-BE49-F238E27FC236}">
                <a16:creationId xmlns:a16="http://schemas.microsoft.com/office/drawing/2014/main" id="{7A18C9FB-EC4C-4DAE-8F7D-C6E5AF6079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C78B126-BFA5-B957-DC76-2CAB5093E8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0" y="753765"/>
            <a:ext cx="4572000" cy="820593"/>
          </a:xfrm>
        </p:spPr>
        <p:txBody>
          <a:bodyPr>
            <a:normAutofit fontScale="90000"/>
          </a:bodyPr>
          <a:lstStyle/>
          <a:p>
            <a:pPr algn="l"/>
            <a:r>
              <a:rPr lang="nl-BE" sz="4400" dirty="0" err="1"/>
              <a:t>Multilayer</a:t>
            </a:r>
            <a:r>
              <a:rPr lang="nl-BE" sz="4400" dirty="0"/>
              <a:t> pipe : </a:t>
            </a:r>
            <a:r>
              <a:rPr lang="nl-BE" sz="4400" dirty="0" err="1"/>
              <a:t>connection</a:t>
            </a:r>
            <a:r>
              <a:rPr lang="nl-BE" sz="4400" dirty="0"/>
              <a:t> </a:t>
            </a:r>
            <a:r>
              <a:rPr lang="nl-BE" sz="4400" dirty="0" err="1"/>
              <a:t>techniques</a:t>
            </a:r>
            <a:endParaRPr lang="nl-NL" sz="4400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5C14AC06-310C-44DF-AB73-53E1E5DE22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0" y="2123283"/>
            <a:ext cx="4571999" cy="3980952"/>
          </a:xfrm>
        </p:spPr>
        <p:txBody>
          <a:bodyPr>
            <a:normAutofit/>
          </a:bodyPr>
          <a:lstStyle/>
          <a:p>
            <a:pPr algn="l"/>
            <a:endParaRPr lang="nl-BE" dirty="0"/>
          </a:p>
          <a:p>
            <a:pPr algn="l"/>
            <a:endParaRPr lang="nl-BE" dirty="0"/>
          </a:p>
          <a:p>
            <a:pPr algn="l"/>
            <a:endParaRPr lang="nl-BE" dirty="0"/>
          </a:p>
          <a:p>
            <a:pPr algn="l"/>
            <a:endParaRPr lang="nl-BE" dirty="0"/>
          </a:p>
          <a:p>
            <a:pPr algn="l"/>
            <a:endParaRPr lang="nl-BE" dirty="0"/>
          </a:p>
          <a:p>
            <a:pPr algn="l"/>
            <a:r>
              <a:rPr lang="nl-BE" dirty="0" err="1"/>
              <a:t>Mechanical</a:t>
            </a:r>
            <a:r>
              <a:rPr lang="nl-BE" dirty="0"/>
              <a:t> </a:t>
            </a:r>
            <a:r>
              <a:rPr lang="nl-BE" dirty="0" err="1"/>
              <a:t>connection</a:t>
            </a:r>
            <a:endParaRPr lang="nl-NL" dirty="0"/>
          </a:p>
        </p:txBody>
      </p:sp>
      <p:pic>
        <p:nvPicPr>
          <p:cNvPr id="14" name="Picture 3" descr="Green and red curved line">
            <a:extLst>
              <a:ext uri="{FF2B5EF4-FFF2-40B4-BE49-F238E27FC236}">
                <a16:creationId xmlns:a16="http://schemas.microsoft.com/office/drawing/2014/main" id="{34389E40-7289-C8E7-D831-1E2702DD034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113" r="19114" b="1"/>
          <a:stretch/>
        </p:blipFill>
        <p:spPr>
          <a:xfrm>
            <a:off x="2" y="10"/>
            <a:ext cx="5578823" cy="6028246"/>
          </a:xfrm>
          <a:custGeom>
            <a:avLst/>
            <a:gdLst/>
            <a:ahLst/>
            <a:cxnLst/>
            <a:rect l="l" t="t" r="r" b="b"/>
            <a:pathLst>
              <a:path w="5578823" h="6028256">
                <a:moveTo>
                  <a:pt x="0" y="0"/>
                </a:moveTo>
                <a:lnTo>
                  <a:pt x="3897606" y="0"/>
                </a:lnTo>
                <a:lnTo>
                  <a:pt x="4274232" y="360545"/>
                </a:lnTo>
                <a:cubicBezTo>
                  <a:pt x="4408856" y="488910"/>
                  <a:pt x="4542134" y="615181"/>
                  <a:pt x="4673934" y="738354"/>
                </a:cubicBezTo>
                <a:cubicBezTo>
                  <a:pt x="5042663" y="1082881"/>
                  <a:pt x="5282330" y="1428108"/>
                  <a:pt x="5421862" y="1773839"/>
                </a:cubicBezTo>
                <a:cubicBezTo>
                  <a:pt x="5631101" y="2292214"/>
                  <a:pt x="5614731" y="2811325"/>
                  <a:pt x="5469198" y="3329255"/>
                </a:cubicBezTo>
                <a:cubicBezTo>
                  <a:pt x="5323662" y="3847185"/>
                  <a:pt x="5048962" y="4363935"/>
                  <a:pt x="4741546" y="4877588"/>
                </a:cubicBezTo>
                <a:cubicBezTo>
                  <a:pt x="4027238" y="6071494"/>
                  <a:pt x="2764972" y="6102970"/>
                  <a:pt x="1325600" y="5980388"/>
                </a:cubicBezTo>
                <a:cubicBezTo>
                  <a:pt x="903947" y="5944442"/>
                  <a:pt x="499735" y="5907589"/>
                  <a:pt x="137593" y="5804042"/>
                </a:cubicBezTo>
                <a:lnTo>
                  <a:pt x="0" y="5760161"/>
                </a:lnTo>
                <a:close/>
              </a:path>
            </a:pathLst>
          </a:custGeom>
        </p:spPr>
      </p:pic>
      <p:sp>
        <p:nvSpPr>
          <p:cNvPr id="24" name="Freeform: Shape 20">
            <a:extLst>
              <a:ext uri="{FF2B5EF4-FFF2-40B4-BE49-F238E27FC236}">
                <a16:creationId xmlns:a16="http://schemas.microsoft.com/office/drawing/2014/main" id="{B47A9921-6509-49C2-BEBF-924F280660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5704117" cy="6096000"/>
          </a:xfrm>
          <a:custGeom>
            <a:avLst/>
            <a:gdLst>
              <a:gd name="connsiteX0" fmla="*/ 0 w 5704117"/>
              <a:gd name="connsiteY0" fmla="*/ 0 h 6096000"/>
              <a:gd name="connsiteX1" fmla="*/ 4562795 w 5704117"/>
              <a:gd name="connsiteY1" fmla="*/ 0 h 6096000"/>
              <a:gd name="connsiteX2" fmla="*/ 4721192 w 5704117"/>
              <a:gd name="connsiteY2" fmla="*/ 133595 h 6096000"/>
              <a:gd name="connsiteX3" fmla="*/ 5467522 w 5704117"/>
              <a:gd name="connsiteY3" fmla="*/ 1054328 h 6096000"/>
              <a:gd name="connsiteX4" fmla="*/ 5538873 w 5704117"/>
              <a:gd name="connsiteY4" fmla="*/ 2897564 h 6096000"/>
              <a:gd name="connsiteX5" fmla="*/ 4442050 w 5704117"/>
              <a:gd name="connsiteY5" fmla="*/ 4732407 h 6096000"/>
              <a:gd name="connsiteX6" fmla="*/ 93046 w 5704117"/>
              <a:gd name="connsiteY6" fmla="*/ 6082857 h 6096000"/>
              <a:gd name="connsiteX7" fmla="*/ 0 w 5704117"/>
              <a:gd name="connsiteY7" fmla="*/ 6078450 h 6096000"/>
              <a:gd name="connsiteX0" fmla="*/ 4562795 w 5704117"/>
              <a:gd name="connsiteY0" fmla="*/ 0 h 6096000"/>
              <a:gd name="connsiteX1" fmla="*/ 4721192 w 5704117"/>
              <a:gd name="connsiteY1" fmla="*/ 133595 h 6096000"/>
              <a:gd name="connsiteX2" fmla="*/ 5467522 w 5704117"/>
              <a:gd name="connsiteY2" fmla="*/ 1054328 h 6096000"/>
              <a:gd name="connsiteX3" fmla="*/ 5538873 w 5704117"/>
              <a:gd name="connsiteY3" fmla="*/ 2897564 h 6096000"/>
              <a:gd name="connsiteX4" fmla="*/ 4442050 w 5704117"/>
              <a:gd name="connsiteY4" fmla="*/ 4732407 h 6096000"/>
              <a:gd name="connsiteX5" fmla="*/ 93046 w 5704117"/>
              <a:gd name="connsiteY5" fmla="*/ 6082857 h 6096000"/>
              <a:gd name="connsiteX6" fmla="*/ 0 w 5704117"/>
              <a:gd name="connsiteY6" fmla="*/ 6078450 h 6096000"/>
              <a:gd name="connsiteX7" fmla="*/ 91440 w 5704117"/>
              <a:gd name="connsiteY7" fmla="*/ 91440 h 6096000"/>
              <a:gd name="connsiteX0" fmla="*/ 4562795 w 5704117"/>
              <a:gd name="connsiteY0" fmla="*/ 0 h 6096000"/>
              <a:gd name="connsiteX1" fmla="*/ 4721192 w 5704117"/>
              <a:gd name="connsiteY1" fmla="*/ 133595 h 6096000"/>
              <a:gd name="connsiteX2" fmla="*/ 5467522 w 5704117"/>
              <a:gd name="connsiteY2" fmla="*/ 1054328 h 6096000"/>
              <a:gd name="connsiteX3" fmla="*/ 5538873 w 5704117"/>
              <a:gd name="connsiteY3" fmla="*/ 2897564 h 6096000"/>
              <a:gd name="connsiteX4" fmla="*/ 4442050 w 5704117"/>
              <a:gd name="connsiteY4" fmla="*/ 4732407 h 6096000"/>
              <a:gd name="connsiteX5" fmla="*/ 93046 w 5704117"/>
              <a:gd name="connsiteY5" fmla="*/ 6082857 h 6096000"/>
              <a:gd name="connsiteX6" fmla="*/ 0 w 5704117"/>
              <a:gd name="connsiteY6" fmla="*/ 6078450 h 609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04117" h="6096000">
                <a:moveTo>
                  <a:pt x="4562795" y="0"/>
                </a:moveTo>
                <a:lnTo>
                  <a:pt x="4721192" y="133595"/>
                </a:lnTo>
                <a:cubicBezTo>
                  <a:pt x="5067135" y="440105"/>
                  <a:pt x="5309779" y="747048"/>
                  <a:pt x="5467522" y="1054328"/>
                </a:cubicBezTo>
                <a:cubicBezTo>
                  <a:pt x="5782917" y="1668625"/>
                  <a:pt x="5758242" y="2283795"/>
                  <a:pt x="5538873" y="2897564"/>
                </a:cubicBezTo>
                <a:cubicBezTo>
                  <a:pt x="5319500" y="3511334"/>
                  <a:pt x="4905433" y="4123706"/>
                  <a:pt x="4442050" y="4732407"/>
                </a:cubicBezTo>
                <a:cubicBezTo>
                  <a:pt x="3499930" y="5970384"/>
                  <a:pt x="1925433" y="6153690"/>
                  <a:pt x="93046" y="6082857"/>
                </a:cubicBezTo>
                <a:lnTo>
                  <a:pt x="0" y="6078450"/>
                </a:lnTo>
              </a:path>
            </a:pathLst>
          </a:cu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  <a:latin typeface="Avenir Next LT Pro Light"/>
            </a:endParaRPr>
          </a:p>
        </p:txBody>
      </p:sp>
      <p:pic>
        <p:nvPicPr>
          <p:cNvPr id="4" name="Afbeelding 3" descr="T-stuk knelkoppeling Ø 16.2">
            <a:extLst>
              <a:ext uri="{FF2B5EF4-FFF2-40B4-BE49-F238E27FC236}">
                <a16:creationId xmlns:a16="http://schemas.microsoft.com/office/drawing/2014/main" id="{CDDD7697-C276-8E77-1E81-F291A484B0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6846" y="1741653"/>
            <a:ext cx="1600200" cy="160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Afbeelding 4" descr="Afbeeldingsresultaat voor knelkoppeling alpex">
            <a:extLst>
              <a:ext uri="{FF2B5EF4-FFF2-40B4-BE49-F238E27FC236}">
                <a16:creationId xmlns:a16="http://schemas.microsoft.com/office/drawing/2014/main" id="{DCC6D232-A382-FB04-7525-FDDEC10C9B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6846" y="3599276"/>
            <a:ext cx="3505200" cy="13049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94206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18">
            <a:extLst>
              <a:ext uri="{FF2B5EF4-FFF2-40B4-BE49-F238E27FC236}">
                <a16:creationId xmlns:a16="http://schemas.microsoft.com/office/drawing/2014/main" id="{7A18C9FB-EC4C-4DAE-8F7D-C6E5AF6079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C78B126-BFA5-B957-DC76-2CAB5093E8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0" y="753765"/>
            <a:ext cx="4572000" cy="820593"/>
          </a:xfrm>
        </p:spPr>
        <p:txBody>
          <a:bodyPr>
            <a:normAutofit fontScale="90000"/>
          </a:bodyPr>
          <a:lstStyle/>
          <a:p>
            <a:pPr algn="l"/>
            <a:r>
              <a:rPr lang="nl-BE" sz="4400" dirty="0" err="1"/>
              <a:t>Multilayer</a:t>
            </a:r>
            <a:r>
              <a:rPr lang="nl-BE" sz="4400" dirty="0"/>
              <a:t> pipe : </a:t>
            </a:r>
            <a:r>
              <a:rPr lang="nl-BE" sz="4400" dirty="0" err="1"/>
              <a:t>connection</a:t>
            </a:r>
            <a:r>
              <a:rPr lang="nl-BE" sz="4400" dirty="0"/>
              <a:t> </a:t>
            </a:r>
            <a:r>
              <a:rPr lang="nl-BE" sz="4400" dirty="0" err="1"/>
              <a:t>techniques</a:t>
            </a:r>
            <a:endParaRPr lang="nl-NL" sz="4400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5C14AC06-310C-44DF-AB73-53E1E5DE22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7999" y="2115047"/>
            <a:ext cx="4571999" cy="3980952"/>
          </a:xfrm>
        </p:spPr>
        <p:txBody>
          <a:bodyPr>
            <a:normAutofit/>
          </a:bodyPr>
          <a:lstStyle/>
          <a:p>
            <a:pPr algn="l"/>
            <a:endParaRPr lang="nl-BE" dirty="0"/>
          </a:p>
          <a:p>
            <a:pPr algn="l"/>
            <a:endParaRPr lang="nl-NL" dirty="0"/>
          </a:p>
          <a:p>
            <a:pPr algn="l"/>
            <a:endParaRPr lang="nl-NL" dirty="0"/>
          </a:p>
          <a:p>
            <a:pPr algn="l"/>
            <a:endParaRPr lang="nl-NL" dirty="0"/>
          </a:p>
          <a:p>
            <a:pPr algn="l"/>
            <a:endParaRPr lang="nl-NL" dirty="0"/>
          </a:p>
          <a:p>
            <a:pPr algn="l"/>
            <a:r>
              <a:rPr lang="nl-NL" dirty="0"/>
              <a:t>Press </a:t>
            </a:r>
            <a:r>
              <a:rPr lang="nl-NL" dirty="0" err="1"/>
              <a:t>connection</a:t>
            </a:r>
            <a:endParaRPr lang="nl-NL" dirty="0"/>
          </a:p>
        </p:txBody>
      </p:sp>
      <p:pic>
        <p:nvPicPr>
          <p:cNvPr id="14" name="Picture 3" descr="Green and red curved line">
            <a:extLst>
              <a:ext uri="{FF2B5EF4-FFF2-40B4-BE49-F238E27FC236}">
                <a16:creationId xmlns:a16="http://schemas.microsoft.com/office/drawing/2014/main" id="{34389E40-7289-C8E7-D831-1E2702DD034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113" r="19114" b="1"/>
          <a:stretch/>
        </p:blipFill>
        <p:spPr>
          <a:xfrm>
            <a:off x="2" y="10"/>
            <a:ext cx="5578823" cy="6028246"/>
          </a:xfrm>
          <a:custGeom>
            <a:avLst/>
            <a:gdLst/>
            <a:ahLst/>
            <a:cxnLst/>
            <a:rect l="l" t="t" r="r" b="b"/>
            <a:pathLst>
              <a:path w="5578823" h="6028256">
                <a:moveTo>
                  <a:pt x="0" y="0"/>
                </a:moveTo>
                <a:lnTo>
                  <a:pt x="3897606" y="0"/>
                </a:lnTo>
                <a:lnTo>
                  <a:pt x="4274232" y="360545"/>
                </a:lnTo>
                <a:cubicBezTo>
                  <a:pt x="4408856" y="488910"/>
                  <a:pt x="4542134" y="615181"/>
                  <a:pt x="4673934" y="738354"/>
                </a:cubicBezTo>
                <a:cubicBezTo>
                  <a:pt x="5042663" y="1082881"/>
                  <a:pt x="5282330" y="1428108"/>
                  <a:pt x="5421862" y="1773839"/>
                </a:cubicBezTo>
                <a:cubicBezTo>
                  <a:pt x="5631101" y="2292214"/>
                  <a:pt x="5614731" y="2811325"/>
                  <a:pt x="5469198" y="3329255"/>
                </a:cubicBezTo>
                <a:cubicBezTo>
                  <a:pt x="5323662" y="3847185"/>
                  <a:pt x="5048962" y="4363935"/>
                  <a:pt x="4741546" y="4877588"/>
                </a:cubicBezTo>
                <a:cubicBezTo>
                  <a:pt x="4027238" y="6071494"/>
                  <a:pt x="2764972" y="6102970"/>
                  <a:pt x="1325600" y="5980388"/>
                </a:cubicBezTo>
                <a:cubicBezTo>
                  <a:pt x="903947" y="5944442"/>
                  <a:pt x="499735" y="5907589"/>
                  <a:pt x="137593" y="5804042"/>
                </a:cubicBezTo>
                <a:lnTo>
                  <a:pt x="0" y="5760161"/>
                </a:lnTo>
                <a:close/>
              </a:path>
            </a:pathLst>
          </a:custGeom>
        </p:spPr>
      </p:pic>
      <p:sp>
        <p:nvSpPr>
          <p:cNvPr id="24" name="Freeform: Shape 20">
            <a:extLst>
              <a:ext uri="{FF2B5EF4-FFF2-40B4-BE49-F238E27FC236}">
                <a16:creationId xmlns:a16="http://schemas.microsoft.com/office/drawing/2014/main" id="{B47A9921-6509-49C2-BEBF-924F280660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5704117" cy="6096000"/>
          </a:xfrm>
          <a:custGeom>
            <a:avLst/>
            <a:gdLst>
              <a:gd name="connsiteX0" fmla="*/ 0 w 5704117"/>
              <a:gd name="connsiteY0" fmla="*/ 0 h 6096000"/>
              <a:gd name="connsiteX1" fmla="*/ 4562795 w 5704117"/>
              <a:gd name="connsiteY1" fmla="*/ 0 h 6096000"/>
              <a:gd name="connsiteX2" fmla="*/ 4721192 w 5704117"/>
              <a:gd name="connsiteY2" fmla="*/ 133595 h 6096000"/>
              <a:gd name="connsiteX3" fmla="*/ 5467522 w 5704117"/>
              <a:gd name="connsiteY3" fmla="*/ 1054328 h 6096000"/>
              <a:gd name="connsiteX4" fmla="*/ 5538873 w 5704117"/>
              <a:gd name="connsiteY4" fmla="*/ 2897564 h 6096000"/>
              <a:gd name="connsiteX5" fmla="*/ 4442050 w 5704117"/>
              <a:gd name="connsiteY5" fmla="*/ 4732407 h 6096000"/>
              <a:gd name="connsiteX6" fmla="*/ 93046 w 5704117"/>
              <a:gd name="connsiteY6" fmla="*/ 6082857 h 6096000"/>
              <a:gd name="connsiteX7" fmla="*/ 0 w 5704117"/>
              <a:gd name="connsiteY7" fmla="*/ 6078450 h 6096000"/>
              <a:gd name="connsiteX0" fmla="*/ 4562795 w 5704117"/>
              <a:gd name="connsiteY0" fmla="*/ 0 h 6096000"/>
              <a:gd name="connsiteX1" fmla="*/ 4721192 w 5704117"/>
              <a:gd name="connsiteY1" fmla="*/ 133595 h 6096000"/>
              <a:gd name="connsiteX2" fmla="*/ 5467522 w 5704117"/>
              <a:gd name="connsiteY2" fmla="*/ 1054328 h 6096000"/>
              <a:gd name="connsiteX3" fmla="*/ 5538873 w 5704117"/>
              <a:gd name="connsiteY3" fmla="*/ 2897564 h 6096000"/>
              <a:gd name="connsiteX4" fmla="*/ 4442050 w 5704117"/>
              <a:gd name="connsiteY4" fmla="*/ 4732407 h 6096000"/>
              <a:gd name="connsiteX5" fmla="*/ 93046 w 5704117"/>
              <a:gd name="connsiteY5" fmla="*/ 6082857 h 6096000"/>
              <a:gd name="connsiteX6" fmla="*/ 0 w 5704117"/>
              <a:gd name="connsiteY6" fmla="*/ 6078450 h 6096000"/>
              <a:gd name="connsiteX7" fmla="*/ 91440 w 5704117"/>
              <a:gd name="connsiteY7" fmla="*/ 91440 h 6096000"/>
              <a:gd name="connsiteX0" fmla="*/ 4562795 w 5704117"/>
              <a:gd name="connsiteY0" fmla="*/ 0 h 6096000"/>
              <a:gd name="connsiteX1" fmla="*/ 4721192 w 5704117"/>
              <a:gd name="connsiteY1" fmla="*/ 133595 h 6096000"/>
              <a:gd name="connsiteX2" fmla="*/ 5467522 w 5704117"/>
              <a:gd name="connsiteY2" fmla="*/ 1054328 h 6096000"/>
              <a:gd name="connsiteX3" fmla="*/ 5538873 w 5704117"/>
              <a:gd name="connsiteY3" fmla="*/ 2897564 h 6096000"/>
              <a:gd name="connsiteX4" fmla="*/ 4442050 w 5704117"/>
              <a:gd name="connsiteY4" fmla="*/ 4732407 h 6096000"/>
              <a:gd name="connsiteX5" fmla="*/ 93046 w 5704117"/>
              <a:gd name="connsiteY5" fmla="*/ 6082857 h 6096000"/>
              <a:gd name="connsiteX6" fmla="*/ 0 w 5704117"/>
              <a:gd name="connsiteY6" fmla="*/ 6078450 h 609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04117" h="6096000">
                <a:moveTo>
                  <a:pt x="4562795" y="0"/>
                </a:moveTo>
                <a:lnTo>
                  <a:pt x="4721192" y="133595"/>
                </a:lnTo>
                <a:cubicBezTo>
                  <a:pt x="5067135" y="440105"/>
                  <a:pt x="5309779" y="747048"/>
                  <a:pt x="5467522" y="1054328"/>
                </a:cubicBezTo>
                <a:cubicBezTo>
                  <a:pt x="5782917" y="1668625"/>
                  <a:pt x="5758242" y="2283795"/>
                  <a:pt x="5538873" y="2897564"/>
                </a:cubicBezTo>
                <a:cubicBezTo>
                  <a:pt x="5319500" y="3511334"/>
                  <a:pt x="4905433" y="4123706"/>
                  <a:pt x="4442050" y="4732407"/>
                </a:cubicBezTo>
                <a:cubicBezTo>
                  <a:pt x="3499930" y="5970384"/>
                  <a:pt x="1925433" y="6153690"/>
                  <a:pt x="93046" y="6082857"/>
                </a:cubicBezTo>
                <a:lnTo>
                  <a:pt x="0" y="6078450"/>
                </a:lnTo>
              </a:path>
            </a:pathLst>
          </a:cu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  <a:latin typeface="Avenir Next LT Pro Light"/>
            </a:endParaRPr>
          </a:p>
        </p:txBody>
      </p:sp>
      <p:pic>
        <p:nvPicPr>
          <p:cNvPr id="4" name="Afbeelding 3" descr="Afbeeldingsresultaat voor knelkoppeling alpex">
            <a:extLst>
              <a:ext uri="{FF2B5EF4-FFF2-40B4-BE49-F238E27FC236}">
                <a16:creationId xmlns:a16="http://schemas.microsoft.com/office/drawing/2014/main" id="{D4DDE97D-6950-B4CB-B69E-2419B1C92F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5954" y="2057157"/>
            <a:ext cx="2447398" cy="26875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3087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PebbleVTI">
  <a:themeElements>
    <a:clrScheme name="AnalogousFromRegularSeed_2SEEDS">
      <a:dk1>
        <a:srgbClr val="000000"/>
      </a:dk1>
      <a:lt1>
        <a:srgbClr val="FFFFFF"/>
      </a:lt1>
      <a:dk2>
        <a:srgbClr val="1B302A"/>
      </a:dk2>
      <a:lt2>
        <a:srgbClr val="F3F0F1"/>
      </a:lt2>
      <a:accent1>
        <a:srgbClr val="14B68D"/>
      </a:accent1>
      <a:accent2>
        <a:srgbClr val="21B952"/>
      </a:accent2>
      <a:accent3>
        <a:srgbClr val="24AFC9"/>
      </a:accent3>
      <a:accent4>
        <a:srgbClr val="D5175D"/>
      </a:accent4>
      <a:accent5>
        <a:srgbClr val="E73229"/>
      </a:accent5>
      <a:accent6>
        <a:srgbClr val="D56F17"/>
      </a:accent6>
      <a:hlink>
        <a:srgbClr val="C34D6B"/>
      </a:hlink>
      <a:folHlink>
        <a:srgbClr val="7F7F7F"/>
      </a:folHlink>
    </a:clrScheme>
    <a:fontScheme name="Custom 4">
      <a:majorFont>
        <a:latin typeface="Sitka Subheading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ebbleVTI" id="{8B4DB91D-6BB4-4BA3-973A-733D3AF2680E}" vid="{9A19CF0D-2077-4BF4-BAA5-86934C336D5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</TotalTime>
  <Words>231</Words>
  <Application>Microsoft Office PowerPoint</Application>
  <PresentationFormat>Breedbeeld</PresentationFormat>
  <Paragraphs>135</Paragraphs>
  <Slides>21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21</vt:i4>
      </vt:variant>
    </vt:vector>
  </HeadingPairs>
  <TitlesOfParts>
    <vt:vector size="28" baseType="lpstr">
      <vt:lpstr>Arial</vt:lpstr>
      <vt:lpstr>Avenir Next LT Pro</vt:lpstr>
      <vt:lpstr>Avenir Next LT Pro Light</vt:lpstr>
      <vt:lpstr>Calibri</vt:lpstr>
      <vt:lpstr>Sitka Subheading</vt:lpstr>
      <vt:lpstr>Times New Roman</vt:lpstr>
      <vt:lpstr>PebbleVTI</vt:lpstr>
      <vt:lpstr>Plastic Pipes</vt:lpstr>
      <vt:lpstr>Types of Plastic</vt:lpstr>
      <vt:lpstr>PVC : applications</vt:lpstr>
      <vt:lpstr>PVC : diameters</vt:lpstr>
      <vt:lpstr>PVC : connection techniques</vt:lpstr>
      <vt:lpstr>PE : types of PE</vt:lpstr>
      <vt:lpstr>HDPE : applications</vt:lpstr>
      <vt:lpstr>HDPE : diameters</vt:lpstr>
      <vt:lpstr>HDPE : connection techniques</vt:lpstr>
      <vt:lpstr>HDPE : connection techniques</vt:lpstr>
      <vt:lpstr>HDPE : connection techniques</vt:lpstr>
      <vt:lpstr>XPE : applications</vt:lpstr>
      <vt:lpstr>XPE : diameters</vt:lpstr>
      <vt:lpstr>PP ( polypropeen )  : applications</vt:lpstr>
      <vt:lpstr>PP : diameters</vt:lpstr>
      <vt:lpstr>PP : connection techniques</vt:lpstr>
      <vt:lpstr>Multilayer pipe</vt:lpstr>
      <vt:lpstr>Multilayer pipe : applications</vt:lpstr>
      <vt:lpstr>Multilayer pipe : diameters</vt:lpstr>
      <vt:lpstr>Multilayer pipe : connection techniques</vt:lpstr>
      <vt:lpstr>Multilayer pipe : connection techniques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Plastic Pipes</dc:title>
  <dc:creator>Johan De Keyser</dc:creator>
  <cp:lastModifiedBy>Hugo Vernaeve</cp:lastModifiedBy>
  <cp:revision>5</cp:revision>
  <dcterms:created xsi:type="dcterms:W3CDTF">2024-06-14T06:37:27Z</dcterms:created>
  <dcterms:modified xsi:type="dcterms:W3CDTF">2024-07-12T20:56:03Z</dcterms:modified>
</cp:coreProperties>
</file>