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9" r:id="rId24"/>
    <p:sldId id="278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go Vernaeve" userId="f0f15cc1-09e3-4878-8150-5656fc37b09c" providerId="ADAL" clId="{2CAC86CE-655D-4B64-BF18-4E867235C511}"/>
    <pc:docChg chg="undo custSel modSld">
      <pc:chgData name="Hugo Vernaeve" userId="f0f15cc1-09e3-4878-8150-5656fc37b09c" providerId="ADAL" clId="{2CAC86CE-655D-4B64-BF18-4E867235C511}" dt="2024-06-03T22:30:27.459" v="252" actId="113"/>
      <pc:docMkLst>
        <pc:docMk/>
      </pc:docMkLst>
      <pc:sldChg chg="addSp delSp modSp">
        <pc:chgData name="Hugo Vernaeve" userId="f0f15cc1-09e3-4878-8150-5656fc37b09c" providerId="ADAL" clId="{2CAC86CE-655D-4B64-BF18-4E867235C511}" dt="2024-06-03T22:30:27.459" v="252" actId="113"/>
        <pc:sldMkLst>
          <pc:docMk/>
          <pc:sldMk cId="720555783" sldId="256"/>
        </pc:sldMkLst>
        <pc:spChg chg="mod">
          <ac:chgData name="Hugo Vernaeve" userId="f0f15cc1-09e3-4878-8150-5656fc37b09c" providerId="ADAL" clId="{2CAC86CE-655D-4B64-BF18-4E867235C511}" dt="2024-06-03T22:29:24.334" v="221" actId="6549"/>
          <ac:spMkLst>
            <pc:docMk/>
            <pc:sldMk cId="720555783" sldId="256"/>
            <ac:spMk id="2" creationId="{FAC4676E-4AE9-AADF-8E4A-941D335F29EA}"/>
          </ac:spMkLst>
        </pc:spChg>
        <pc:spChg chg="del mod">
          <ac:chgData name="Hugo Vernaeve" userId="f0f15cc1-09e3-4878-8150-5656fc37b09c" providerId="ADAL" clId="{2CAC86CE-655D-4B64-BF18-4E867235C511}" dt="2024-06-03T22:14:18.880" v="90" actId="478"/>
          <ac:spMkLst>
            <pc:docMk/>
            <pc:sldMk cId="720555783" sldId="256"/>
            <ac:spMk id="3" creationId="{E9C1AE24-9322-7713-CB2A-3E911618A806}"/>
          </ac:spMkLst>
        </pc:spChg>
        <pc:graphicFrameChg chg="add mod modGraphic">
          <ac:chgData name="Hugo Vernaeve" userId="f0f15cc1-09e3-4878-8150-5656fc37b09c" providerId="ADAL" clId="{2CAC86CE-655D-4B64-BF18-4E867235C511}" dt="2024-06-03T22:30:27.459" v="252" actId="113"/>
          <ac:graphicFrameMkLst>
            <pc:docMk/>
            <pc:sldMk cId="720555783" sldId="256"/>
            <ac:graphicFrameMk id="8" creationId="{C1D263DB-8470-47A9-8B02-716B4062D7CF}"/>
          </ac:graphicFrameMkLst>
        </pc:graphicFrameChg>
        <pc:picChg chg="add mod">
          <ac:chgData name="Hugo Vernaeve" userId="f0f15cc1-09e3-4878-8150-5656fc37b09c" providerId="ADAL" clId="{2CAC86CE-655D-4B64-BF18-4E867235C511}" dt="2024-06-03T22:16:47.569" v="95" actId="1076"/>
          <ac:picMkLst>
            <pc:docMk/>
            <pc:sldMk cId="720555783" sldId="256"/>
            <ac:picMk id="5" creationId="{583DEC09-4616-4BE5-81C6-C94C82FC8B7D}"/>
          </ac:picMkLst>
        </pc:picChg>
        <pc:picChg chg="add mod">
          <ac:chgData name="Hugo Vernaeve" userId="f0f15cc1-09e3-4878-8150-5656fc37b09c" providerId="ADAL" clId="{2CAC86CE-655D-4B64-BF18-4E867235C511}" dt="2024-06-03T22:18:34.587" v="102" actId="1076"/>
          <ac:picMkLst>
            <pc:docMk/>
            <pc:sldMk cId="720555783" sldId="256"/>
            <ac:picMk id="7" creationId="{0C47948C-DFA2-42C8-ADB6-0680BB54B39B}"/>
          </ac:picMkLst>
        </pc:picChg>
      </pc:sldChg>
    </pc:docChg>
  </pc:docChgLst>
  <pc:docChgLst>
    <pc:chgData name="Hugo Vernaeve" userId="f0f15cc1-09e3-4878-8150-5656fc37b09c" providerId="ADAL" clId="{94DCF1F6-F435-47A2-B74C-537443CF8C05}"/>
    <pc:docChg chg="modSld">
      <pc:chgData name="Hugo Vernaeve" userId="f0f15cc1-09e3-4878-8150-5656fc37b09c" providerId="ADAL" clId="{94DCF1F6-F435-47A2-B74C-537443CF8C05}" dt="2024-07-12T20:55:26.032" v="20" actId="20577"/>
      <pc:docMkLst>
        <pc:docMk/>
      </pc:docMkLst>
      <pc:sldChg chg="modSp">
        <pc:chgData name="Hugo Vernaeve" userId="f0f15cc1-09e3-4878-8150-5656fc37b09c" providerId="ADAL" clId="{94DCF1F6-F435-47A2-B74C-537443CF8C05}" dt="2024-07-12T20:55:26.032" v="20" actId="20577"/>
        <pc:sldMkLst>
          <pc:docMk/>
          <pc:sldMk cId="720555783" sldId="256"/>
        </pc:sldMkLst>
        <pc:graphicFrameChg chg="mod modGraphic">
          <ac:chgData name="Hugo Vernaeve" userId="f0f15cc1-09e3-4878-8150-5656fc37b09c" providerId="ADAL" clId="{94DCF1F6-F435-47A2-B74C-537443CF8C05}" dt="2024-07-12T20:55:26.032" v="20" actId="20577"/>
          <ac:graphicFrameMkLst>
            <pc:docMk/>
            <pc:sldMk cId="720555783" sldId="256"/>
            <ac:graphicFrameMk id="8" creationId="{C1D263DB-8470-47A9-8B02-716B4062D7C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21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728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73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15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7/12/2024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42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7/12/2024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78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7/12/2024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44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8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10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6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7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7/12/2024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35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4676E-4AE9-AADF-8E4A-941D335F29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2406" y="557783"/>
            <a:ext cx="5852698" cy="3130807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nl-BE" sz="4400"/>
              <a:t>Materials and installation technology for central heating</a:t>
            </a:r>
            <a:br>
              <a:rPr lang="nl-BE" sz="5000"/>
            </a:br>
            <a:br>
              <a:rPr lang="nl-BE" sz="5000"/>
            </a:br>
            <a:r>
              <a:rPr lang="nl-BE" sz="4400"/>
              <a:t>Hydraulic </a:t>
            </a:r>
            <a:r>
              <a:rPr lang="nl-BE" sz="4400" dirty="0"/>
              <a:t>systems</a:t>
            </a:r>
            <a:endParaRPr lang="nl-NL" sz="4400" dirty="0"/>
          </a:p>
        </p:txBody>
      </p:sp>
      <p:pic>
        <p:nvPicPr>
          <p:cNvPr id="25" name="Picture 3" descr="Afbeelding met Kleurrijkheid, kunst&#10;&#10;Automatisch gegenereerde beschrijving">
            <a:extLst>
              <a:ext uri="{FF2B5EF4-FFF2-40B4-BE49-F238E27FC236}">
                <a16:creationId xmlns:a16="http://schemas.microsoft.com/office/drawing/2014/main" id="{B4F57C74-6B25-18F1-9671-606B5D4451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83" r="21346" b="1"/>
          <a:stretch/>
        </p:blipFill>
        <p:spPr>
          <a:xfrm>
            <a:off x="20" y="10"/>
            <a:ext cx="5710632" cy="6857990"/>
          </a:xfrm>
          <a:custGeom>
            <a:avLst/>
            <a:gdLst/>
            <a:ahLst/>
            <a:cxnLst/>
            <a:rect l="l" t="t" r="r" b="b"/>
            <a:pathLst>
              <a:path w="5710652" h="6858000">
                <a:moveTo>
                  <a:pt x="4831301" y="0"/>
                </a:moveTo>
                <a:lnTo>
                  <a:pt x="5696109" y="0"/>
                </a:lnTo>
                <a:lnTo>
                  <a:pt x="5706418" y="42969"/>
                </a:lnTo>
                <a:cubicBezTo>
                  <a:pt x="5714414" y="100391"/>
                  <a:pt x="5711283" y="160329"/>
                  <a:pt x="5695333" y="219852"/>
                </a:cubicBezTo>
                <a:cubicBezTo>
                  <a:pt x="5631536" y="457945"/>
                  <a:pt x="5386806" y="599240"/>
                  <a:pt x="5148712" y="535443"/>
                </a:cubicBezTo>
                <a:cubicBezTo>
                  <a:pt x="4940381" y="479621"/>
                  <a:pt x="4806160" y="285271"/>
                  <a:pt x="4818599" y="78052"/>
                </a:cubicBezTo>
                <a:close/>
                <a:moveTo>
                  <a:pt x="0" y="0"/>
                </a:moveTo>
                <a:lnTo>
                  <a:pt x="545808" y="0"/>
                </a:lnTo>
                <a:lnTo>
                  <a:pt x="4212872" y="0"/>
                </a:lnTo>
                <a:lnTo>
                  <a:pt x="4204748" y="184996"/>
                </a:lnTo>
                <a:cubicBezTo>
                  <a:pt x="4203390" y="263520"/>
                  <a:pt x="4204263" y="341910"/>
                  <a:pt x="4207775" y="419995"/>
                </a:cubicBezTo>
                <a:cubicBezTo>
                  <a:pt x="4220964" y="709488"/>
                  <a:pt x="4449625" y="891535"/>
                  <a:pt x="4655737" y="1068099"/>
                </a:cubicBezTo>
                <a:cubicBezTo>
                  <a:pt x="5169527" y="1508061"/>
                  <a:pt x="5344373" y="2032158"/>
                  <a:pt x="5103604" y="2589405"/>
                </a:cubicBezTo>
                <a:cubicBezTo>
                  <a:pt x="5010230" y="2805523"/>
                  <a:pt x="4828675" y="2993264"/>
                  <a:pt x="4657611" y="3164269"/>
                </a:cubicBezTo>
                <a:cubicBezTo>
                  <a:pt x="4198817" y="3622744"/>
                  <a:pt x="4217616" y="4154456"/>
                  <a:pt x="4499219" y="4641255"/>
                </a:cubicBezTo>
                <a:cubicBezTo>
                  <a:pt x="4699839" y="4986832"/>
                  <a:pt x="4940395" y="5311556"/>
                  <a:pt x="5110950" y="5670858"/>
                </a:cubicBezTo>
                <a:cubicBezTo>
                  <a:pt x="5277001" y="6019042"/>
                  <a:pt x="5375520" y="6366409"/>
                  <a:pt x="5396522" y="6707670"/>
                </a:cubicBezTo>
                <a:lnTo>
                  <a:pt x="539889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83DEC09-4616-4BE5-81C6-C94C82FC8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48" y="166312"/>
            <a:ext cx="4909772" cy="108273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C47948C-DFA2-42C8-ADB6-0680BB54B3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770" y="254524"/>
            <a:ext cx="2706182" cy="772998"/>
          </a:xfrm>
          <a:prstGeom prst="rect">
            <a:avLst/>
          </a:prstGeom>
        </p:spPr>
      </p:pic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C1D263DB-8470-47A9-8B02-716B4062D7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037466"/>
              </p:ext>
            </p:extLst>
          </p:nvPr>
        </p:nvGraphicFramePr>
        <p:xfrm>
          <a:off x="3912124" y="3688590"/>
          <a:ext cx="8020828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0414">
                  <a:extLst>
                    <a:ext uri="{9D8B030D-6E8A-4147-A177-3AD203B41FA5}">
                      <a16:colId xmlns:a16="http://schemas.microsoft.com/office/drawing/2014/main" val="2531801095"/>
                    </a:ext>
                  </a:extLst>
                </a:gridCol>
                <a:gridCol w="4010414">
                  <a:extLst>
                    <a:ext uri="{9D8B030D-6E8A-4147-A177-3AD203B41FA5}">
                      <a16:colId xmlns:a16="http://schemas.microsoft.com/office/drawing/2014/main" val="3209145048"/>
                    </a:ext>
                  </a:extLst>
                </a:gridCol>
              </a:tblGrid>
              <a:tr h="417941">
                <a:tc>
                  <a:txBody>
                    <a:bodyPr/>
                    <a:lstStyle/>
                    <a:p>
                      <a:pPr algn="ctr"/>
                      <a:r>
                        <a:rPr lang="nl-BE" sz="28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Field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8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Central heating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756605"/>
                  </a:ext>
                </a:extLst>
              </a:tr>
              <a:tr h="417941">
                <a:tc>
                  <a:txBody>
                    <a:bodyPr/>
                    <a:lstStyle/>
                    <a:p>
                      <a:pPr algn="ctr"/>
                      <a:r>
                        <a:rPr lang="nl-BE" sz="2800" b="1"/>
                        <a:t>Chapter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800" b="1"/>
                        <a:t>Materials and installation Technology for central heating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308401"/>
                  </a:ext>
                </a:extLst>
              </a:tr>
              <a:tr h="417941">
                <a:tc>
                  <a:txBody>
                    <a:bodyPr/>
                    <a:lstStyle/>
                    <a:p>
                      <a:pPr algn="ctr"/>
                      <a:r>
                        <a:rPr lang="nl-BE" sz="2800" b="1"/>
                        <a:t>Subtitle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800" b="1"/>
                        <a:t>Hydraulic systems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321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0555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DA453F-E5C1-E3C6-4B67-7A0B99963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sz="4400" b="1" dirty="0" err="1"/>
              <a:t>Four</a:t>
            </a:r>
            <a:r>
              <a:rPr lang="nl-BE" sz="4400" b="1" dirty="0"/>
              <a:t> systems ( </a:t>
            </a:r>
            <a:r>
              <a:rPr lang="nl-BE" sz="4400" b="1" dirty="0" err="1"/>
              <a:t>wich</a:t>
            </a:r>
            <a:r>
              <a:rPr lang="nl-BE" sz="4400" b="1" dirty="0"/>
              <a:t> </a:t>
            </a:r>
            <a:r>
              <a:rPr lang="nl-BE" sz="4400" b="1" dirty="0" err="1"/>
              <a:t>could</a:t>
            </a:r>
            <a:r>
              <a:rPr lang="nl-BE" sz="4400" b="1" dirty="0"/>
              <a:t> </a:t>
            </a:r>
            <a:r>
              <a:rPr lang="nl-BE" sz="4400" b="1" dirty="0" err="1"/>
              <a:t>be</a:t>
            </a:r>
            <a:r>
              <a:rPr lang="nl-BE" sz="4400" b="1" dirty="0"/>
              <a:t> </a:t>
            </a:r>
            <a:r>
              <a:rPr lang="nl-BE" sz="4400" b="1" dirty="0" err="1"/>
              <a:t>combined</a:t>
            </a:r>
            <a:r>
              <a:rPr lang="nl-BE" sz="4400" b="1" dirty="0"/>
              <a:t> ) :</a:t>
            </a:r>
            <a:br>
              <a:rPr lang="nl-BE" sz="4400" b="1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9424C8-2105-B032-1253-095C37775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nl-BE" b="1" dirty="0"/>
              <a:t>Open system</a:t>
            </a:r>
          </a:p>
          <a:p>
            <a:pPr marL="342900" indent="-342900">
              <a:buFontTx/>
              <a:buChar char="-"/>
            </a:pPr>
            <a:r>
              <a:rPr lang="nl-BE" b="1" dirty="0"/>
              <a:t>Closed system ( </a:t>
            </a:r>
            <a:r>
              <a:rPr lang="nl-BE" b="1" dirty="0" err="1"/>
              <a:t>expansion</a:t>
            </a:r>
            <a:r>
              <a:rPr lang="nl-BE" b="1" dirty="0"/>
              <a:t> tank )</a:t>
            </a:r>
          </a:p>
          <a:p>
            <a:pPr marL="342900" indent="-342900">
              <a:buFontTx/>
              <a:buChar char="-"/>
            </a:pPr>
            <a:r>
              <a:rPr lang="nl-BE" b="1" dirty="0"/>
              <a:t>Natural </a:t>
            </a:r>
            <a:r>
              <a:rPr lang="nl-BE" b="1" dirty="0" err="1"/>
              <a:t>circulation</a:t>
            </a:r>
            <a:endParaRPr lang="nl-BE" b="1" dirty="0"/>
          </a:p>
          <a:p>
            <a:pPr marL="342900" indent="-342900">
              <a:buFontTx/>
              <a:buChar char="-"/>
            </a:pPr>
            <a:r>
              <a:rPr lang="nl-BE" b="1" dirty="0" err="1"/>
              <a:t>Forced</a:t>
            </a:r>
            <a:r>
              <a:rPr lang="nl-BE" b="1" dirty="0"/>
              <a:t> </a:t>
            </a:r>
            <a:r>
              <a:rPr lang="nl-BE" b="1" dirty="0" err="1"/>
              <a:t>circulation</a:t>
            </a:r>
            <a:r>
              <a:rPr lang="nl-BE" b="1" dirty="0"/>
              <a:t> ( pump )</a:t>
            </a:r>
          </a:p>
        </p:txBody>
      </p:sp>
    </p:spTree>
    <p:extLst>
      <p:ext uri="{BB962C8B-B14F-4D97-AF65-F5344CB8AC3E}">
        <p14:creationId xmlns:p14="http://schemas.microsoft.com/office/powerpoint/2010/main" val="2270688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C21D5F-80C6-8A4B-36C6-94B11EF24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2782"/>
            <a:ext cx="5545870" cy="16585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Open system</a:t>
            </a:r>
            <a:b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Tijdelijke aanduiding voor inhoud 4" descr="Afbeeldingsresultaat voor open expansievat">
            <a:extLst>
              <a:ext uri="{FF2B5EF4-FFF2-40B4-BE49-F238E27FC236}">
                <a16:creationId xmlns:a16="http://schemas.microsoft.com/office/drawing/2014/main" id="{A8B297F0-9CCA-3E2A-1846-791168792C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93116" y="1255884"/>
            <a:ext cx="5082671" cy="4942897"/>
          </a:xfrm>
          <a:prstGeom prst="rect">
            <a:avLst/>
          </a:prstGeom>
          <a:noFill/>
        </p:spPr>
      </p:pic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7222222-D6E0-E30B-7946-0BC4283FE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548521"/>
            <a:ext cx="5545867" cy="3470616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/>
            <a:r>
              <a:rPr lang="en-US" dirty="0"/>
              <a:t>1 Boiler central heating</a:t>
            </a:r>
          </a:p>
          <a:p>
            <a:pPr marL="457200"/>
            <a:r>
              <a:rPr lang="en-US" dirty="0"/>
              <a:t>2 Rising pipe</a:t>
            </a:r>
          </a:p>
          <a:p>
            <a:pPr marL="457200"/>
            <a:r>
              <a:rPr lang="en-US" dirty="0"/>
              <a:t>3 Open expansion tank</a:t>
            </a:r>
          </a:p>
          <a:p>
            <a:pPr marL="457200"/>
            <a:r>
              <a:rPr lang="en-US" dirty="0"/>
              <a:t>4 Radiator</a:t>
            </a:r>
          </a:p>
          <a:p>
            <a:pPr marL="457200"/>
            <a:r>
              <a:rPr lang="en-US" dirty="0"/>
              <a:t>5 Circulation pump</a:t>
            </a:r>
          </a:p>
        </p:txBody>
      </p:sp>
    </p:spTree>
    <p:extLst>
      <p:ext uri="{BB962C8B-B14F-4D97-AF65-F5344CB8AC3E}">
        <p14:creationId xmlns:p14="http://schemas.microsoft.com/office/powerpoint/2010/main" val="2995647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93CA2B-C932-1024-FA16-D9A64F754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69856"/>
            <a:ext cx="6658405" cy="14511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Closed system</a:t>
            </a:r>
          </a:p>
        </p:txBody>
      </p:sp>
      <p:pic>
        <p:nvPicPr>
          <p:cNvPr id="6" name="Tijdelijke aanduiding voor inhoud 5" descr="Hoeveel ketels heb je nodig om je huis te verwarmen - een of twee?  Regelingen van verwarmingssystemen met één ketel.">
            <a:extLst>
              <a:ext uri="{FF2B5EF4-FFF2-40B4-BE49-F238E27FC236}">
                <a16:creationId xmlns:a16="http://schemas.microsoft.com/office/drawing/2014/main" id="{584CED0A-48F3-1962-673C-A06A62DD2E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1525" y="1990528"/>
            <a:ext cx="6658406" cy="4827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0852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4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7BC1E0-1C8D-47CB-B48A-D3D0D2EF0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AD1C04B-04EF-43BA-B2AB-6F52AF8B9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"/>
            <a:ext cx="6939937" cy="6453893"/>
          </a:xfrm>
          <a:custGeom>
            <a:avLst/>
            <a:gdLst>
              <a:gd name="connsiteX0" fmla="*/ 111814 w 4695433"/>
              <a:gd name="connsiteY0" fmla="*/ 3049004 h 4582435"/>
              <a:gd name="connsiteX1" fmla="*/ 297409 w 4695433"/>
              <a:gd name="connsiteY1" fmla="*/ 3091902 h 4582435"/>
              <a:gd name="connsiteX2" fmla="*/ 416673 w 4695433"/>
              <a:gd name="connsiteY2" fmla="*/ 3537003 h 4582435"/>
              <a:gd name="connsiteX3" fmla="*/ 31751 w 4695433"/>
              <a:gd name="connsiteY3" fmla="*/ 3683368 h 4582435"/>
              <a:gd name="connsiteX4" fmla="*/ 0 w 4695433"/>
              <a:gd name="connsiteY4" fmla="*/ 3669070 h 4582435"/>
              <a:gd name="connsiteX5" fmla="*/ 0 w 4695433"/>
              <a:gd name="connsiteY5" fmla="*/ 3079852 h 4582435"/>
              <a:gd name="connsiteX6" fmla="*/ 35156 w 4695433"/>
              <a:gd name="connsiteY6" fmla="*/ 3063756 h 4582435"/>
              <a:gd name="connsiteX7" fmla="*/ 111814 w 4695433"/>
              <a:gd name="connsiteY7" fmla="*/ 3049004 h 4582435"/>
              <a:gd name="connsiteX8" fmla="*/ 0 w 4695433"/>
              <a:gd name="connsiteY8" fmla="*/ 0 h 4582435"/>
              <a:gd name="connsiteX9" fmla="*/ 4695433 w 4695433"/>
              <a:gd name="connsiteY9" fmla="*/ 0 h 4582435"/>
              <a:gd name="connsiteX10" fmla="*/ 4663044 w 4695433"/>
              <a:gd name="connsiteY10" fmla="*/ 68762 h 4582435"/>
              <a:gd name="connsiteX11" fmla="*/ 4571319 w 4695433"/>
              <a:gd name="connsiteY11" fmla="*/ 201411 h 4582435"/>
              <a:gd name="connsiteX12" fmla="*/ 4099777 w 4695433"/>
              <a:gd name="connsiteY12" fmla="*/ 504347 h 4582435"/>
              <a:gd name="connsiteX13" fmla="*/ 3811860 w 4695433"/>
              <a:gd name="connsiteY13" fmla="*/ 1682068 h 4582435"/>
              <a:gd name="connsiteX14" fmla="*/ 3167043 w 4695433"/>
              <a:gd name="connsiteY14" fmla="*/ 4278500 h 4582435"/>
              <a:gd name="connsiteX15" fmla="*/ 2640955 w 4695433"/>
              <a:gd name="connsiteY15" fmla="*/ 4485587 h 4582435"/>
              <a:gd name="connsiteX16" fmla="*/ 1495663 w 4695433"/>
              <a:gd name="connsiteY16" fmla="*/ 4435228 h 4582435"/>
              <a:gd name="connsiteX17" fmla="*/ 1020813 w 4695433"/>
              <a:gd name="connsiteY17" fmla="*/ 3838149 h 4582435"/>
              <a:gd name="connsiteX18" fmla="*/ 626404 w 4695433"/>
              <a:gd name="connsiteY18" fmla="*/ 3045292 h 4582435"/>
              <a:gd name="connsiteX19" fmla="*/ 147061 w 4695433"/>
              <a:gd name="connsiteY19" fmla="*/ 2765401 h 4582435"/>
              <a:gd name="connsiteX20" fmla="*/ 0 w 4695433"/>
              <a:gd name="connsiteY20" fmla="*/ 2736690 h 458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5433" h="4582435">
                <a:moveTo>
                  <a:pt x="111814" y="3049004"/>
                </a:moveTo>
                <a:cubicBezTo>
                  <a:pt x="174417" y="3044581"/>
                  <a:pt x="238967" y="3058160"/>
                  <a:pt x="297409" y="3091902"/>
                </a:cubicBezTo>
                <a:cubicBezTo>
                  <a:pt x="453255" y="3181878"/>
                  <a:pt x="506651" y="3381158"/>
                  <a:pt x="416673" y="3537003"/>
                </a:cubicBezTo>
                <a:cubicBezTo>
                  <a:pt x="337943" y="3673368"/>
                  <a:pt x="175529" y="3731295"/>
                  <a:pt x="31751" y="3683368"/>
                </a:cubicBezTo>
                <a:lnTo>
                  <a:pt x="0" y="3669070"/>
                </a:lnTo>
                <a:lnTo>
                  <a:pt x="0" y="3079852"/>
                </a:lnTo>
                <a:lnTo>
                  <a:pt x="35156" y="3063756"/>
                </a:lnTo>
                <a:cubicBezTo>
                  <a:pt x="59982" y="3055817"/>
                  <a:pt x="85729" y="3050848"/>
                  <a:pt x="111814" y="3049004"/>
                </a:cubicBezTo>
                <a:close/>
                <a:moveTo>
                  <a:pt x="0" y="0"/>
                </a:moveTo>
                <a:lnTo>
                  <a:pt x="4695433" y="0"/>
                </a:lnTo>
                <a:lnTo>
                  <a:pt x="4663044" y="68762"/>
                </a:lnTo>
                <a:cubicBezTo>
                  <a:pt x="4636274" y="118744"/>
                  <a:pt x="4605467" y="163546"/>
                  <a:pt x="4571319" y="201411"/>
                </a:cubicBezTo>
                <a:cubicBezTo>
                  <a:pt x="4449886" y="335755"/>
                  <a:pt x="4268949" y="426743"/>
                  <a:pt x="4099777" y="504347"/>
                </a:cubicBezTo>
                <a:cubicBezTo>
                  <a:pt x="3604896" y="731933"/>
                  <a:pt x="3591784" y="1317548"/>
                  <a:pt x="3811860" y="1682068"/>
                </a:cubicBezTo>
                <a:cubicBezTo>
                  <a:pt x="4454413" y="2741008"/>
                  <a:pt x="4084752" y="3706193"/>
                  <a:pt x="3167043" y="4278500"/>
                </a:cubicBezTo>
                <a:cubicBezTo>
                  <a:pt x="3009772" y="4376529"/>
                  <a:pt x="2817700" y="4417630"/>
                  <a:pt x="2640955" y="4485587"/>
                </a:cubicBezTo>
                <a:cubicBezTo>
                  <a:pt x="2250950" y="4603206"/>
                  <a:pt x="1866703" y="4642930"/>
                  <a:pt x="1495663" y="4435228"/>
                </a:cubicBezTo>
                <a:cubicBezTo>
                  <a:pt x="1259049" y="4302759"/>
                  <a:pt x="1121911" y="4090107"/>
                  <a:pt x="1020813" y="3838149"/>
                </a:cubicBezTo>
                <a:cubicBezTo>
                  <a:pt x="910679" y="3564211"/>
                  <a:pt x="784571" y="3292847"/>
                  <a:pt x="626404" y="3045292"/>
                </a:cubicBezTo>
                <a:cubicBezTo>
                  <a:pt x="516355" y="2873268"/>
                  <a:pt x="336073" y="2807363"/>
                  <a:pt x="147061" y="2765401"/>
                </a:cubicBezTo>
                <a:lnTo>
                  <a:pt x="0" y="27366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6B37AB-8DB4-BD3B-EDF1-43C3DA911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63960"/>
            <a:ext cx="4298417" cy="253939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/>
              <a:t>Natural</a:t>
            </a:r>
            <a:br>
              <a:rPr lang="en-US" dirty="0"/>
            </a:br>
            <a:r>
              <a:rPr lang="en-US" dirty="0"/>
              <a:t>circulation</a:t>
            </a:r>
            <a:br>
              <a:rPr lang="en-US" dirty="0"/>
            </a:br>
            <a:br>
              <a:rPr lang="en-US" dirty="0"/>
            </a:br>
            <a:r>
              <a:rPr lang="en-US" sz="2000" dirty="0"/>
              <a:t>In natural circulation there is no pump, the hot water rises and the cold water is going down.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6D7638F-90C5-6DFA-381A-8CE4B5AB4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6252" y="663959"/>
            <a:ext cx="4560220" cy="596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75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4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7BC1E0-1C8D-47CB-B48A-D3D0D2EF0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AD1C04B-04EF-43BA-B2AB-6F52AF8B9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"/>
            <a:ext cx="6939937" cy="6453893"/>
          </a:xfrm>
          <a:custGeom>
            <a:avLst/>
            <a:gdLst>
              <a:gd name="connsiteX0" fmla="*/ 111814 w 4695433"/>
              <a:gd name="connsiteY0" fmla="*/ 3049004 h 4582435"/>
              <a:gd name="connsiteX1" fmla="*/ 297409 w 4695433"/>
              <a:gd name="connsiteY1" fmla="*/ 3091902 h 4582435"/>
              <a:gd name="connsiteX2" fmla="*/ 416673 w 4695433"/>
              <a:gd name="connsiteY2" fmla="*/ 3537003 h 4582435"/>
              <a:gd name="connsiteX3" fmla="*/ 31751 w 4695433"/>
              <a:gd name="connsiteY3" fmla="*/ 3683368 h 4582435"/>
              <a:gd name="connsiteX4" fmla="*/ 0 w 4695433"/>
              <a:gd name="connsiteY4" fmla="*/ 3669070 h 4582435"/>
              <a:gd name="connsiteX5" fmla="*/ 0 w 4695433"/>
              <a:gd name="connsiteY5" fmla="*/ 3079852 h 4582435"/>
              <a:gd name="connsiteX6" fmla="*/ 35156 w 4695433"/>
              <a:gd name="connsiteY6" fmla="*/ 3063756 h 4582435"/>
              <a:gd name="connsiteX7" fmla="*/ 111814 w 4695433"/>
              <a:gd name="connsiteY7" fmla="*/ 3049004 h 4582435"/>
              <a:gd name="connsiteX8" fmla="*/ 0 w 4695433"/>
              <a:gd name="connsiteY8" fmla="*/ 0 h 4582435"/>
              <a:gd name="connsiteX9" fmla="*/ 4695433 w 4695433"/>
              <a:gd name="connsiteY9" fmla="*/ 0 h 4582435"/>
              <a:gd name="connsiteX10" fmla="*/ 4663044 w 4695433"/>
              <a:gd name="connsiteY10" fmla="*/ 68762 h 4582435"/>
              <a:gd name="connsiteX11" fmla="*/ 4571319 w 4695433"/>
              <a:gd name="connsiteY11" fmla="*/ 201411 h 4582435"/>
              <a:gd name="connsiteX12" fmla="*/ 4099777 w 4695433"/>
              <a:gd name="connsiteY12" fmla="*/ 504347 h 4582435"/>
              <a:gd name="connsiteX13" fmla="*/ 3811860 w 4695433"/>
              <a:gd name="connsiteY13" fmla="*/ 1682068 h 4582435"/>
              <a:gd name="connsiteX14" fmla="*/ 3167043 w 4695433"/>
              <a:gd name="connsiteY14" fmla="*/ 4278500 h 4582435"/>
              <a:gd name="connsiteX15" fmla="*/ 2640955 w 4695433"/>
              <a:gd name="connsiteY15" fmla="*/ 4485587 h 4582435"/>
              <a:gd name="connsiteX16" fmla="*/ 1495663 w 4695433"/>
              <a:gd name="connsiteY16" fmla="*/ 4435228 h 4582435"/>
              <a:gd name="connsiteX17" fmla="*/ 1020813 w 4695433"/>
              <a:gd name="connsiteY17" fmla="*/ 3838149 h 4582435"/>
              <a:gd name="connsiteX18" fmla="*/ 626404 w 4695433"/>
              <a:gd name="connsiteY18" fmla="*/ 3045292 h 4582435"/>
              <a:gd name="connsiteX19" fmla="*/ 147061 w 4695433"/>
              <a:gd name="connsiteY19" fmla="*/ 2765401 h 4582435"/>
              <a:gd name="connsiteX20" fmla="*/ 0 w 4695433"/>
              <a:gd name="connsiteY20" fmla="*/ 2736690 h 458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5433" h="4582435">
                <a:moveTo>
                  <a:pt x="111814" y="3049004"/>
                </a:moveTo>
                <a:cubicBezTo>
                  <a:pt x="174417" y="3044581"/>
                  <a:pt x="238967" y="3058160"/>
                  <a:pt x="297409" y="3091902"/>
                </a:cubicBezTo>
                <a:cubicBezTo>
                  <a:pt x="453255" y="3181878"/>
                  <a:pt x="506651" y="3381158"/>
                  <a:pt x="416673" y="3537003"/>
                </a:cubicBezTo>
                <a:cubicBezTo>
                  <a:pt x="337943" y="3673368"/>
                  <a:pt x="175529" y="3731295"/>
                  <a:pt x="31751" y="3683368"/>
                </a:cubicBezTo>
                <a:lnTo>
                  <a:pt x="0" y="3669070"/>
                </a:lnTo>
                <a:lnTo>
                  <a:pt x="0" y="3079852"/>
                </a:lnTo>
                <a:lnTo>
                  <a:pt x="35156" y="3063756"/>
                </a:lnTo>
                <a:cubicBezTo>
                  <a:pt x="59982" y="3055817"/>
                  <a:pt x="85729" y="3050848"/>
                  <a:pt x="111814" y="3049004"/>
                </a:cubicBezTo>
                <a:close/>
                <a:moveTo>
                  <a:pt x="0" y="0"/>
                </a:moveTo>
                <a:lnTo>
                  <a:pt x="4695433" y="0"/>
                </a:lnTo>
                <a:lnTo>
                  <a:pt x="4663044" y="68762"/>
                </a:lnTo>
                <a:cubicBezTo>
                  <a:pt x="4636274" y="118744"/>
                  <a:pt x="4605467" y="163546"/>
                  <a:pt x="4571319" y="201411"/>
                </a:cubicBezTo>
                <a:cubicBezTo>
                  <a:pt x="4449886" y="335755"/>
                  <a:pt x="4268949" y="426743"/>
                  <a:pt x="4099777" y="504347"/>
                </a:cubicBezTo>
                <a:cubicBezTo>
                  <a:pt x="3604896" y="731933"/>
                  <a:pt x="3591784" y="1317548"/>
                  <a:pt x="3811860" y="1682068"/>
                </a:cubicBezTo>
                <a:cubicBezTo>
                  <a:pt x="4454413" y="2741008"/>
                  <a:pt x="4084752" y="3706193"/>
                  <a:pt x="3167043" y="4278500"/>
                </a:cubicBezTo>
                <a:cubicBezTo>
                  <a:pt x="3009772" y="4376529"/>
                  <a:pt x="2817700" y="4417630"/>
                  <a:pt x="2640955" y="4485587"/>
                </a:cubicBezTo>
                <a:cubicBezTo>
                  <a:pt x="2250950" y="4603206"/>
                  <a:pt x="1866703" y="4642930"/>
                  <a:pt x="1495663" y="4435228"/>
                </a:cubicBezTo>
                <a:cubicBezTo>
                  <a:pt x="1259049" y="4302759"/>
                  <a:pt x="1121911" y="4090107"/>
                  <a:pt x="1020813" y="3838149"/>
                </a:cubicBezTo>
                <a:cubicBezTo>
                  <a:pt x="910679" y="3564211"/>
                  <a:pt x="784571" y="3292847"/>
                  <a:pt x="626404" y="3045292"/>
                </a:cubicBezTo>
                <a:cubicBezTo>
                  <a:pt x="516355" y="2873268"/>
                  <a:pt x="336073" y="2807363"/>
                  <a:pt x="147061" y="2765401"/>
                </a:cubicBezTo>
                <a:lnTo>
                  <a:pt x="0" y="27366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2AB4C6-8B59-2B5D-3EAB-AD806CC5B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63960"/>
            <a:ext cx="4298417" cy="253939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/>
              <a:t>Forced circulation</a:t>
            </a:r>
            <a:br>
              <a:rPr lang="en-US" dirty="0"/>
            </a:br>
            <a:br>
              <a:rPr lang="en-US" dirty="0"/>
            </a:br>
            <a:r>
              <a:rPr lang="en-US" sz="2200" dirty="0"/>
              <a:t>Forced circulation is using a circulation pump.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EE8946B-80F2-E741-207C-D6E6ED3D1E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0082" y="1568328"/>
            <a:ext cx="5455878" cy="392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11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B5B59F-C6F7-3490-BBC4-0F151CAC2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br>
              <a:rPr lang="nl-BE" dirty="0"/>
            </a:b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07F15EA7-E885-A381-24F8-708F76C15F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20" y="3579772"/>
            <a:ext cx="2709803" cy="1215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03F426D-219E-5E0B-3622-DEB5E3CAC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327" y="3429000"/>
            <a:ext cx="1457187" cy="14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AA957D19-D009-7AD1-A4C2-1A79E61EF58B}"/>
              </a:ext>
            </a:extLst>
          </p:cNvPr>
          <p:cNvSpPr txBox="1"/>
          <p:nvPr/>
        </p:nvSpPr>
        <p:spPr>
          <a:xfrm>
            <a:off x="2609836" y="5101828"/>
            <a:ext cx="6096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nl-B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Valve</a:t>
            </a:r>
            <a:endParaRPr lang="nl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450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F11747-1B6C-5A53-4FEC-FF6D7E70B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7E05E4BC-F500-B509-6396-0499CEC71B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68" y="3649091"/>
            <a:ext cx="3314785" cy="132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EB9AE0A-0936-960A-C908-BA2AD6A813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57" y="3649091"/>
            <a:ext cx="1472759" cy="14422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2F97A27F-E393-4FC3-EED5-A7B5016A7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2942" y="5309382"/>
            <a:ext cx="3647326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adjustment</a:t>
            </a:r>
            <a:r>
              <a:rPr kumimoji="0" lang="nl-NL" altLang="nl-NL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</a:t>
            </a:r>
            <a:r>
              <a:rPr kumimoji="0" lang="nl-NL" altLang="nl-NL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valve</a:t>
            </a:r>
            <a:r>
              <a:rPr kumimoji="0" lang="nl-NL" altLang="nl-N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083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F22689-F350-06C9-73CF-3043885F5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D789B08-02E5-D7C4-866A-B66883477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8" y="3429000"/>
            <a:ext cx="3089205" cy="1448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886858A-FBB2-BF67-F32B-B672E16C3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704" y="3429000"/>
            <a:ext cx="1452564" cy="15549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62E60DA4-6043-5948-C65A-E7AA63A03C57}"/>
              </a:ext>
            </a:extLst>
          </p:cNvPr>
          <p:cNvSpPr txBox="1"/>
          <p:nvPr/>
        </p:nvSpPr>
        <p:spPr>
          <a:xfrm>
            <a:off x="1076077" y="516059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Adjustment</a:t>
            </a: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valve</a:t>
            </a: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measering</a:t>
            </a: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pressure</a:t>
            </a: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nipples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38540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AD61A9-8E3D-EEA2-66E6-A0C8C1B35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9D7869-A266-54CF-0C7D-489557300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BE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BE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BE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BE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BE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BE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nl-BE" dirty="0" err="1">
                <a:latin typeface="Calibri" panose="020F0502020204030204" pitchFamily="34" charset="0"/>
                <a:cs typeface="Times New Roman" panose="02020603050405020304" pitchFamily="18" charset="0"/>
              </a:rPr>
              <a:t>Dirt</a:t>
            </a:r>
            <a:r>
              <a:rPr lang="nl-BE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dirty="0" err="1">
                <a:latin typeface="Calibri" panose="020F0502020204030204" pitchFamily="34" charset="0"/>
                <a:cs typeface="Times New Roman" panose="02020603050405020304" pitchFamily="18" charset="0"/>
              </a:rPr>
              <a:t>seperator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7FF2D7F-B74D-6538-1B95-E893CC067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67" y="3014448"/>
            <a:ext cx="2833930" cy="124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sresultaat voor vuilafscheider">
            <a:extLst>
              <a:ext uri="{FF2B5EF4-FFF2-40B4-BE49-F238E27FC236}">
                <a16:creationId xmlns:a16="http://schemas.microsoft.com/office/drawing/2014/main" id="{A1B4A5BB-00C0-03F5-C9E3-7B4B214ED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497" y="2695413"/>
            <a:ext cx="2030699" cy="2030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5406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E675503-B2C4-4ED1-CD25-60652EC58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71" y="3063859"/>
            <a:ext cx="2769313" cy="1970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Tijdelijke aanduiding voor inhoud 4" descr="Afbeeldingsresultaat voor ontluchter">
            <a:extLst>
              <a:ext uri="{FF2B5EF4-FFF2-40B4-BE49-F238E27FC236}">
                <a16:creationId xmlns:a16="http://schemas.microsoft.com/office/drawing/2014/main" id="{6A61E615-D4C7-0EDD-9FC3-5414DC4EA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523" y="2752286"/>
            <a:ext cx="3328323" cy="250019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EA3D2513-E401-5C5E-0244-617703B52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539" y="5041131"/>
            <a:ext cx="6185043" cy="34369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4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air vent</a:t>
            </a:r>
            <a:r>
              <a:rPr kumimoji="0" lang="nl-NL" alt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288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FEC71E2-2001-2CBB-58C5-8D7064B83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42" y="2747764"/>
            <a:ext cx="1835445" cy="1748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60D73F7-95CC-99BE-16CB-4A5EA7A52F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947" y="2485826"/>
            <a:ext cx="1395090" cy="201057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C55FB551-F2F6-63BA-B529-042737C37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2850" y="4957807"/>
            <a:ext cx="4381283" cy="28213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air separator</a:t>
            </a:r>
            <a:r>
              <a:rPr kumimoji="0" lang="nl-NL" altLang="nl-NL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593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CAA5552-3124-81E7-31CA-A6ADB0577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81937"/>
            <a:ext cx="2721056" cy="2018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5BB2B9F-1DDE-38C3-E646-0185B2920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602" y="3010680"/>
            <a:ext cx="946262" cy="145971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9F82FF64-A473-1699-2479-24601AF8CB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440226" y="4907962"/>
            <a:ext cx="6421120" cy="28213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              </a:t>
            </a:r>
            <a:r>
              <a:rPr kumimoji="0" lang="nl-NL" altLang="nl-NL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aerator</a:t>
            </a:r>
            <a:r>
              <a:rPr kumimoji="0" lang="nl-NL" altLang="nl-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82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CB4FCD3-5FCF-B14C-A957-417AA37E2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49" y="3138487"/>
            <a:ext cx="2633070" cy="1147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4D03D83-434A-DF95-5FAF-1E83B68F4F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488" y="3138487"/>
            <a:ext cx="1147266" cy="114726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E193F905-1E41-1D80-42E5-2C94A40AB5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863684" y="4825891"/>
            <a:ext cx="1674176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expansion</a:t>
            </a:r>
            <a:r>
              <a:rPr kumimoji="0" lang="nl-NL" altLang="nl-NL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tank</a:t>
            </a:r>
            <a:r>
              <a:rPr kumimoji="0" lang="nl-NL" altLang="nl-N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159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286FF70-38DF-2B9B-16FE-1C36B0DE8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9270"/>
            <a:ext cx="2198778" cy="1634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9575C2-CD76-D4E7-9598-CC5F292BB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7" y="3211830"/>
            <a:ext cx="1471930" cy="14719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EFD8CB1C-B20B-F01C-7398-80B942EEFD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950720" y="4974654"/>
            <a:ext cx="4968240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pressure gauge</a:t>
            </a:r>
            <a:r>
              <a:rPr kumimoji="0" lang="nl-NL" altLang="nl-NL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565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AE6EC03-E8CD-40E1-8A63-258B9BE6E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107" y="3296602"/>
            <a:ext cx="1917738" cy="1600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Tijdelijke aanduiding voor inhoud 4" descr="Afbeeldingsresultaat voor temperatuurmeter">
            <a:extLst>
              <a:ext uri="{FF2B5EF4-FFF2-40B4-BE49-F238E27FC236}">
                <a16:creationId xmlns:a16="http://schemas.microsoft.com/office/drawing/2014/main" id="{6C0A89FA-C830-A445-F26F-97D82C2D36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397" y="2831529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745C68F-D23F-87A7-57C2-3282777FA471}"/>
              </a:ext>
            </a:extLst>
          </p:cNvPr>
          <p:cNvSpPr txBox="1"/>
          <p:nvPr/>
        </p:nvSpPr>
        <p:spPr>
          <a:xfrm>
            <a:off x="2402522" y="512084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thermo </a:t>
            </a:r>
            <a:r>
              <a:rPr lang="nl-NL" dirty="0" err="1"/>
              <a:t>gauge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7875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C0E194-4041-D850-DB0D-E381153CD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7771" y="7080858"/>
            <a:ext cx="10972800" cy="4036534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CD90177-B88A-9E8E-4DC5-A4BE067FE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9000"/>
            <a:ext cx="2588283" cy="117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CIRCULATIEPOMP HOOG RENDEMENT 25/6-180 10BAR">
            <a:extLst>
              <a:ext uri="{FF2B5EF4-FFF2-40B4-BE49-F238E27FC236}">
                <a16:creationId xmlns:a16="http://schemas.microsoft.com/office/drawing/2014/main" id="{7A9F860B-75FC-8319-3821-500A4ECA3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342" y="3250116"/>
            <a:ext cx="1180775" cy="135122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92B4B28B-E16C-0514-7B09-C466D8471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8171" y="4974654"/>
            <a:ext cx="5564105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2100" dirty="0" err="1">
                <a:solidFill>
                  <a:srgbClr val="202124"/>
                </a:solidFill>
                <a:latin typeface="inherit"/>
              </a:rPr>
              <a:t>Circulation</a:t>
            </a:r>
            <a:r>
              <a:rPr lang="nl-NL" altLang="nl-NL" sz="2100" dirty="0">
                <a:solidFill>
                  <a:srgbClr val="202124"/>
                </a:solidFill>
                <a:latin typeface="inherit"/>
              </a:rPr>
              <a:t> pump </a:t>
            </a:r>
            <a:r>
              <a:rPr kumimoji="0" lang="nl-NL" altLang="nl-N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907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D2E9784F-B9AE-DB2E-0C5C-E61888DC7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89" y="3779400"/>
            <a:ext cx="2904458" cy="98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sresultaat voor verschildrukregelaar werking">
            <a:extLst>
              <a:ext uri="{FF2B5EF4-FFF2-40B4-BE49-F238E27FC236}">
                <a16:creationId xmlns:a16="http://schemas.microsoft.com/office/drawing/2014/main" id="{12F1F914-F087-A8C9-DFDF-17CC07D8C1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581" y="3354502"/>
            <a:ext cx="1413984" cy="141398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B9F68B09-05BF-58B8-1C7C-F5CF69482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055" y="5059161"/>
            <a:ext cx="4929447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differential pressure regulator</a:t>
            </a:r>
            <a:r>
              <a:rPr kumimoji="0" lang="nl-NL" altLang="nl-NL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336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F20BDBE5-A938-AB36-B38E-778D6B6EC9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5" y="3951272"/>
            <a:ext cx="3678653" cy="84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sresultaat voor terugslagklep">
            <a:extLst>
              <a:ext uri="{FF2B5EF4-FFF2-40B4-BE49-F238E27FC236}">
                <a16:creationId xmlns:a16="http://schemas.microsoft.com/office/drawing/2014/main" id="{B5BF7F14-31B6-2C83-6AED-124FB76C90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32" y="3716914"/>
            <a:ext cx="2035027" cy="152564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B441A76C-3080-F48A-2D8B-D61CB2E6F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093797"/>
            <a:ext cx="3678653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check valve</a:t>
            </a:r>
            <a:r>
              <a:rPr kumimoji="0" lang="nl-NL" altLang="nl-NL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124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C0E194-4041-D850-DB0D-E381153CD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506836F-3BA7-764B-D031-0EE427504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45130"/>
            <a:ext cx="2004307" cy="1311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sresultaat voor evenwichtsfles vaillant">
            <a:extLst>
              <a:ext uri="{FF2B5EF4-FFF2-40B4-BE49-F238E27FC236}">
                <a16:creationId xmlns:a16="http://schemas.microsoft.com/office/drawing/2014/main" id="{A9FC9738-48F2-F174-9C5E-4C5A63C4B0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7" y="2945130"/>
            <a:ext cx="2047530" cy="15354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70BE3D08-B7B6-0DC9-8E66-109F8821E348}"/>
              </a:ext>
            </a:extLst>
          </p:cNvPr>
          <p:cNvSpPr txBox="1"/>
          <p:nvPr/>
        </p:nvSpPr>
        <p:spPr>
          <a:xfrm>
            <a:off x="2268110" y="4807347"/>
            <a:ext cx="51981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 err="1"/>
              <a:t>hydraulic</a:t>
            </a:r>
            <a:r>
              <a:rPr lang="nl-NL" dirty="0"/>
              <a:t> </a:t>
            </a:r>
            <a:r>
              <a:rPr lang="nl-NL" dirty="0" err="1"/>
              <a:t>seperator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64311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5FB86699-67C3-BBA0-2268-0029C81B93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18" y="2896775"/>
            <a:ext cx="1776825" cy="1508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sresultaat voor diewegkraan">
            <a:extLst>
              <a:ext uri="{FF2B5EF4-FFF2-40B4-BE49-F238E27FC236}">
                <a16:creationId xmlns:a16="http://schemas.microsoft.com/office/drawing/2014/main" id="{5699421A-6952-7070-AEBC-C383ACEF2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720" y="2611551"/>
            <a:ext cx="2078941" cy="20789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522FF571-AF33-9B92-F067-6A600AA36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3360" y="4825891"/>
            <a:ext cx="4175760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three</a:t>
            </a:r>
            <a:r>
              <a:rPr kumimoji="0" lang="nl-NL" altLang="nl-NL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-way </a:t>
            </a:r>
            <a:r>
              <a:rPr kumimoji="0" lang="nl-NL" altLang="nl-NL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valve</a:t>
            </a:r>
            <a:r>
              <a:rPr kumimoji="0" lang="nl-NL" altLang="nl-N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741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4E4DA96-24EB-F3B3-2D1C-4C1E49B95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66" y="3297095"/>
            <a:ext cx="2633768" cy="167755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E63D81E1-AEAD-7D8C-BF57-398F1CFC2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5153E8D-8343-5FAD-93BB-3A1E32511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367" y="3297094"/>
            <a:ext cx="1782905" cy="17829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8BAB976C-8D21-DCB8-683C-4EB35DAE3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8419" y="5048748"/>
            <a:ext cx="3352800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four-way valve</a:t>
            </a:r>
            <a:r>
              <a:rPr kumimoji="0" lang="nl-NL" altLang="nl-NL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851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C0E194-4041-D850-DB0D-E381153CD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248731B-1C23-06CD-E79D-BFDF0BC12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9000"/>
            <a:ext cx="2569176" cy="1100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sresultaat voor servomotor cv">
            <a:extLst>
              <a:ext uri="{FF2B5EF4-FFF2-40B4-BE49-F238E27FC236}">
                <a16:creationId xmlns:a16="http://schemas.microsoft.com/office/drawing/2014/main" id="{761E307F-F130-D4C7-111E-881E56659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797" y="3100533"/>
            <a:ext cx="1738313" cy="173831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32481FE5-0817-0DB1-9869-CD9B1FFF5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8720" y="5038541"/>
            <a:ext cx="1960880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Servo motor</a:t>
            </a:r>
            <a:r>
              <a:rPr kumimoji="0" lang="nl-NL" altLang="nl-NL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644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6504E24-5A27-6FCD-50BD-D405654A1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27" y="3000520"/>
            <a:ext cx="1761567" cy="166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Tijdelijke aanduiding voor inhoud 4" descr="Afbeeldingsresultaat voor boiler cv ketel">
            <a:extLst>
              <a:ext uri="{FF2B5EF4-FFF2-40B4-BE49-F238E27FC236}">
                <a16:creationId xmlns:a16="http://schemas.microsoft.com/office/drawing/2014/main" id="{6ACC784E-6A35-B190-4586-8A558D00F6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032" y="2288604"/>
            <a:ext cx="1704975" cy="26860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A9C670E1-C27D-1AF1-8B0C-9CA7ABCFAD55}"/>
              </a:ext>
            </a:extLst>
          </p:cNvPr>
          <p:cNvSpPr txBox="1"/>
          <p:nvPr/>
        </p:nvSpPr>
        <p:spPr>
          <a:xfrm>
            <a:off x="2562970" y="5195245"/>
            <a:ext cx="170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Boiler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151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C0E194-4041-D850-DB0D-E381153CD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86EA82F-8534-85D6-288D-9064CB0E9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790" y="3300701"/>
            <a:ext cx="997451" cy="110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sresultaat voor radiator met ontluchter">
            <a:extLst>
              <a:ext uri="{FF2B5EF4-FFF2-40B4-BE49-F238E27FC236}">
                <a16:creationId xmlns:a16="http://schemas.microsoft.com/office/drawing/2014/main" id="{B7F49FE3-3294-4059-3A77-B3CA17462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029" y="3004331"/>
            <a:ext cx="1432287" cy="171874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19222EF0-B111-A1BF-9EB8-FC83DBD53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2515" y="4945932"/>
            <a:ext cx="2791901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Radiator </a:t>
            </a:r>
            <a:r>
              <a:rPr kumimoji="0" lang="nl-NL" altLang="nl-NL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with</a:t>
            </a:r>
            <a:r>
              <a:rPr kumimoji="0" lang="nl-NL" altLang="nl-NL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air vent</a:t>
            </a:r>
            <a:r>
              <a:rPr kumimoji="0" lang="nl-NL" altLang="nl-N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284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C0E194-4041-D850-DB0D-E381153CD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2C61C10-B105-EE2C-9B25-8A0E3688D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562" y="2791114"/>
            <a:ext cx="762000" cy="160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2C7922F-8FB9-4978-3F8A-5FB548EF7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637" y="2726137"/>
            <a:ext cx="1371600" cy="18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D0023C07-3A4B-69EE-3EA1-5A16C1CCC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6562" y="4985792"/>
            <a:ext cx="2194560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Heating boiler</a:t>
            </a:r>
            <a:r>
              <a:rPr kumimoji="0" lang="nl-NL" altLang="nl-NL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099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C0E194-4041-D850-DB0D-E381153CD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5D8C6FC-95F2-969E-11FF-443B01626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153" y="3454842"/>
            <a:ext cx="1335635" cy="997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sresultaat voor vloerverwarming">
            <a:extLst>
              <a:ext uri="{FF2B5EF4-FFF2-40B4-BE49-F238E27FC236}">
                <a16:creationId xmlns:a16="http://schemas.microsoft.com/office/drawing/2014/main" id="{E4EDEDCB-CEF7-1226-3009-8E5EFD0EC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590" y="3216716"/>
            <a:ext cx="2739841" cy="148250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638EF974-5570-01E7-227F-DF9A88BD6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976" y="5097937"/>
            <a:ext cx="2449002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Underfloor heating</a:t>
            </a:r>
            <a:r>
              <a:rPr kumimoji="0" lang="nl-NL" altLang="nl-NL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364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C0E194-4041-D850-DB0D-E381153CD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8BD739F-17AD-9423-E3E3-69550E49D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77" y="3192573"/>
            <a:ext cx="1112589" cy="91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13358F0-9B83-8B31-894E-28401D0A3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773" y="2782997"/>
            <a:ext cx="1866900" cy="14192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2A30CE14-6378-8103-49E5-AE94DB41B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8567" y="4626697"/>
            <a:ext cx="4208408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Heat pump ( Source : </a:t>
            </a:r>
            <a:r>
              <a:rPr kumimoji="0" lang="nl-NL" altLang="nl-NL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Daikin</a:t>
            </a:r>
            <a:r>
              <a:rPr kumimoji="0" lang="nl-NL" altLang="nl-NL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)</a:t>
            </a:r>
            <a:r>
              <a:rPr kumimoji="0" lang="nl-NL" altLang="nl-N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296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0905-15A1-97D0-E9FE-CC2372A2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Hydraulic</a:t>
            </a:r>
            <a:r>
              <a:rPr lang="nl-BE" dirty="0"/>
              <a:t> </a:t>
            </a:r>
            <a:r>
              <a:rPr lang="nl-BE" dirty="0" err="1"/>
              <a:t>components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symbols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C0E194-4041-D850-DB0D-E381153CD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EA980F6-77F0-6F8E-2217-99AE8D69E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90" y="3634326"/>
            <a:ext cx="275272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sresultaat voor collector verwarming">
            <a:extLst>
              <a:ext uri="{FF2B5EF4-FFF2-40B4-BE49-F238E27FC236}">
                <a16:creationId xmlns:a16="http://schemas.microsoft.com/office/drawing/2014/main" id="{11E8ABD0-4C02-9CAD-A630-28762AA51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823" y="2858038"/>
            <a:ext cx="1762125" cy="17621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47CCF10F-5B17-BD81-E072-CD1D68121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0275" y="4800175"/>
            <a:ext cx="5577478" cy="42063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collector </a:t>
            </a:r>
            <a:r>
              <a:rPr kumimoji="0" lang="nl-NL" altLang="nl-NL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central</a:t>
            </a:r>
            <a:r>
              <a:rPr kumimoji="0" lang="nl-NL" altLang="nl-NL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</a:t>
            </a:r>
            <a:r>
              <a:rPr kumimoji="0" lang="nl-NL" altLang="nl-NL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heating</a:t>
            </a:r>
            <a:r>
              <a:rPr kumimoji="0" lang="nl-NL" altLang="nl-NL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( source : </a:t>
            </a:r>
            <a:r>
              <a:rPr kumimoji="0" lang="nl-NL" altLang="nl-NL" sz="21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Begetube</a:t>
            </a:r>
            <a:r>
              <a:rPr kumimoji="0" lang="nl-NL" altLang="nl-NL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625055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AnalogousFromRegularSeedRightStep">
      <a:dk1>
        <a:srgbClr val="000000"/>
      </a:dk1>
      <a:lt1>
        <a:srgbClr val="FFFFFF"/>
      </a:lt1>
      <a:dk2>
        <a:srgbClr val="301D1B"/>
      </a:dk2>
      <a:lt2>
        <a:srgbClr val="F3F1F0"/>
      </a:lt2>
      <a:accent1>
        <a:srgbClr val="23B0C5"/>
      </a:accent1>
      <a:accent2>
        <a:srgbClr val="176DD5"/>
      </a:accent2>
      <a:accent3>
        <a:srgbClr val="2D34E7"/>
      </a:accent3>
      <a:accent4>
        <a:srgbClr val="5F17D5"/>
      </a:accent4>
      <a:accent5>
        <a:srgbClr val="C029E7"/>
      </a:accent5>
      <a:accent6>
        <a:srgbClr val="D517AC"/>
      </a:accent6>
      <a:hlink>
        <a:srgbClr val="BF503F"/>
      </a:hlink>
      <a:folHlink>
        <a:srgbClr val="7F7F7F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217</TotalTime>
  <Words>266</Words>
  <Application>Microsoft Office PowerPoint</Application>
  <PresentationFormat>Breedbeeld</PresentationFormat>
  <Paragraphs>74</Paragraphs>
  <Slides>29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7" baseType="lpstr">
      <vt:lpstr>Arial</vt:lpstr>
      <vt:lpstr>Avenir Next LT Pro</vt:lpstr>
      <vt:lpstr>Calibri</vt:lpstr>
      <vt:lpstr>inherit</vt:lpstr>
      <vt:lpstr>Posterama</vt:lpstr>
      <vt:lpstr>Segoe UI Semilight</vt:lpstr>
      <vt:lpstr>Times New Roman</vt:lpstr>
      <vt:lpstr>SplashVTI</vt:lpstr>
      <vt:lpstr>Materials and installation technology for central heating  Hydraulic systems</vt:lpstr>
      <vt:lpstr>Four systems ( wich could be combined ) : </vt:lpstr>
      <vt:lpstr>Open system </vt:lpstr>
      <vt:lpstr>Closed system</vt:lpstr>
      <vt:lpstr>Natural circulation  In natural circulation there is no pump, the hot water rises and the cold water is going down.</vt:lpstr>
      <vt:lpstr>Forced circulation  Forced circulation is using a circulation pump.</vt:lpstr>
      <vt:lpstr>Hydraulic components and symbols 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  <vt:lpstr>Hydraulic components and symbols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central heating  Hydraulic systems</dc:title>
  <dc:creator>Johan De Keyser</dc:creator>
  <cp:lastModifiedBy>Hugo Vernaeve</cp:lastModifiedBy>
  <cp:revision>9</cp:revision>
  <dcterms:created xsi:type="dcterms:W3CDTF">2024-05-07T08:34:34Z</dcterms:created>
  <dcterms:modified xsi:type="dcterms:W3CDTF">2024-07-12T20:55:30Z</dcterms:modified>
</cp:coreProperties>
</file>