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61" r:id="rId4"/>
    <p:sldId id="263" r:id="rId5"/>
    <p:sldId id="262" r:id="rId6"/>
    <p:sldId id="264" r:id="rId7"/>
    <p:sldId id="266" r:id="rId8"/>
    <p:sldId id="267"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0FC116-C6BA-44D5-9006-E0BA50DDBA99}" v="3" dt="2023-05-31T21:38:16.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744" autoAdjust="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3AA350-8841-4245-AB46-D117AAC6501E}" type="datetimeFigureOut">
              <a:rPr lang="el-GR" smtClean="0"/>
              <a:t>7/6/2024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DAD712-9EFE-4F23-8050-7ABD1552EFA2}" type="slidenum">
              <a:rPr lang="el-GR" smtClean="0"/>
              <a:t>‹#›</a:t>
            </a:fld>
            <a:endParaRPr lang="el-GR"/>
          </a:p>
        </p:txBody>
      </p:sp>
    </p:spTree>
    <p:extLst>
      <p:ext uri="{BB962C8B-B14F-4D97-AF65-F5344CB8AC3E}">
        <p14:creationId xmlns:p14="http://schemas.microsoft.com/office/powerpoint/2010/main" val="307482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BDAD712-9EFE-4F23-8050-7ABD1552EFA2}" type="slidenum">
              <a:rPr lang="el-GR" smtClean="0"/>
              <a:t>1</a:t>
            </a:fld>
            <a:endParaRPr lang="el-GR"/>
          </a:p>
        </p:txBody>
      </p:sp>
    </p:spTree>
    <p:extLst>
      <p:ext uri="{BB962C8B-B14F-4D97-AF65-F5344CB8AC3E}">
        <p14:creationId xmlns:p14="http://schemas.microsoft.com/office/powerpoint/2010/main" val="37611056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0498CD73-4F3C-4FE3-A14F-946F92FD40F5}" type="datetime1">
              <a:rPr lang="en-US" smtClean="0"/>
              <a:t>6/7/2024</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28E91F26-2E4D-4410-B4CF-8074F5A8CB82}" type="datetime1">
              <a:rPr lang="en-US" smtClean="0"/>
              <a:t>6/7/2024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2A3374F-001E-44E4-9D6C-075C89447F25}" type="datetime1">
              <a:rPr lang="en-US" smtClean="0"/>
              <a:t>6/7/2024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4A9413A4-6BAA-488F-94F2-1171BB5D77CC}" type="datetime1">
              <a:rPr lang="en-US" smtClean="0"/>
              <a:t>6/7/2024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41410" y="3073397"/>
            <a:ext cx="4878391" cy="271780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72200" y="3073397"/>
            <a:ext cx="4875210" cy="271780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C6097ABE-3ACD-4092-9372-79F09EB30AEE}" type="datetime1">
              <a:rPr lang="en-US" smtClean="0"/>
              <a:t>6/7/2024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18B429D7-FB73-46C0-840A-5459A1183F2E}" type="datetime1">
              <a:rPr lang="en-US" smtClean="0"/>
              <a:t>6/7/2024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720F34-4BCE-4BDC-919E-272485102D9A}" type="datetime1">
              <a:rPr lang="en-US" smtClean="0"/>
              <a:t>6/7/2024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E29F66F-B4BF-4949-9D48-AD8567E42E9E}" type="datetime1">
              <a:rPr lang="en-US" smtClean="0"/>
              <a:t>6/7/2024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5E32C818-3B66-42EF-B724-7DBB1C95C76E}" type="datetime1">
              <a:rPr lang="en-US" smtClean="0"/>
              <a:t>6/7/2024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7F33B9A4-CBAD-43C5-A672-B50E2AEEC9C8}" type="datetime1">
              <a:rPr lang="en-US" smtClean="0"/>
              <a:t>6/7/2024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7C87E4D-11BC-4A57-A2CE-215181C4BF53}" type="datetime1">
              <a:rPr lang="en-US" smtClean="0"/>
              <a:t>6/7/2024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l-GR"/>
              <a:t>Κάντε κλικ για να επεξεργαστείτε τον τίτλο υποδείγματος</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71159CB2-6BCA-41AF-BFD2-50C243DBCAC1}" type="datetime1">
              <a:rPr lang="en-US" smtClean="0"/>
              <a:t>6/7/2024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2F6EC6E1-0CE5-4011-8A4F-BAE271EAD730}" type="datetime1">
              <a:rPr lang="en-US" smtClean="0"/>
              <a:t>6/7/2024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l-GR"/>
              <a:t>Κάντε κλικ για να επεξεργαστείτε τον τίτλο υποδείγματος</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507C59EE-E533-4F16-968D-CB383C5B7B81}" type="datetime1">
              <a:rPr lang="en-US" smtClean="0"/>
              <a:t>6/7/2024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l-GR"/>
              <a:t>Κάντε κλικ για να επεξεργαστείτε τον τίτλο υποδείγματος</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l-GR"/>
              <a:t>Κάντε κλικ στο εικονίδιο για να προσθέσετε εικόνα</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l-GR"/>
              <a:t>Κάντε κλικ στο εικονίδιο για να προσθέσετε εικόνα</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l-GR"/>
              <a:t>Κάντε κλικ στο εικονίδιο για να προσθέσετε εικόνα</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34F91BAF-C051-4AD0-98EC-D8D1C96F92C1}" type="datetime1">
              <a:rPr lang="en-US" smtClean="0"/>
              <a:t>6/7/2024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E05A9F6-5619-4D5F-874F-6B5DD1586273}" type="datetime1">
              <a:rPr lang="en-US" smtClean="0"/>
              <a:t>6/7/2024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EDD6BB0-55A7-43F9-B11A-B5CED43FF9C7}" type="datetime1">
              <a:rPr lang="en-US" smtClean="0"/>
              <a:t>6/7/2024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C04F58F-FDBE-4283-BD57-2F9179BC4A96}" type="datetime1">
              <a:rPr lang="en-US" smtClean="0"/>
              <a:t>6/7/2024</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www.which.co.uk/reviews/underfloor-heating-systems/article/underfloor-heating-pros-and-cons-a8GBb3u9pXxj" TargetMode="External"/><Relationship Id="rId3" Type="http://schemas.openxmlformats.org/officeDocument/2006/relationships/image" Target="../media/image16.png"/><Relationship Id="rId7" Type="http://schemas.openxmlformats.org/officeDocument/2006/relationships/hyperlink" Target="https://www.thermosphere.com/blog/the-pros-and-cons-of-underfloor-heating" TargetMode="Externa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hyperlink" Target="https://www.warmup.co.uk/blog/pros-cons-underfloor-heating" TargetMode="External"/><Relationship Id="rId11" Type="http://schemas.openxmlformats.org/officeDocument/2006/relationships/hyperlink" Target="https://klimacontrol.com.cy/index.php?pageid=17&amp;sub_action=details&amp;ItemID=5&amp;l_act=chnglng&amp;lng=1" TargetMode="External"/><Relationship Id="rId5" Type="http://schemas.openxmlformats.org/officeDocument/2006/relationships/hyperlink" Target="https://www.underfloorheatingtradesupplies.co.uk/blog/pros-and-cons-of-underfloor-heating/" TargetMode="External"/><Relationship Id="rId10" Type="http://schemas.openxmlformats.org/officeDocument/2006/relationships/hyperlink" Target="https://hercuglas.ie/traditional-underfloor/" TargetMode="External"/><Relationship Id="rId4" Type="http://schemas.openxmlformats.org/officeDocument/2006/relationships/hyperlink" Target="https://www.gregorheating.co.uk/pros-cons-underfloor-heating/" TargetMode="External"/><Relationship Id="rId9" Type="http://schemas.openxmlformats.org/officeDocument/2006/relationships/hyperlink" Target="https://palaplast.com/2022/02/03/underfloor-heat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5B7E935-9548-F680-7308-7135D1541C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451" y="223908"/>
            <a:ext cx="2438400" cy="5395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B6F519C-3125-F492-7EB7-DD58CD3B3F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196" y="6166823"/>
            <a:ext cx="2019300" cy="5810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Πίνακας 9">
            <a:extLst>
              <a:ext uri="{FF2B5EF4-FFF2-40B4-BE49-F238E27FC236}">
                <a16:creationId xmlns:a16="http://schemas.microsoft.com/office/drawing/2014/main" id="{456A9C2F-CC8A-8935-9CDA-FC81DD2DD7BC}"/>
              </a:ext>
            </a:extLst>
          </p:cNvPr>
          <p:cNvGraphicFramePr>
            <a:graphicFrameLocks noGrp="1"/>
          </p:cNvGraphicFramePr>
          <p:nvPr>
            <p:extLst>
              <p:ext uri="{D42A27DB-BD31-4B8C-83A1-F6EECF244321}">
                <p14:modId xmlns:p14="http://schemas.microsoft.com/office/powerpoint/2010/main" val="2177316102"/>
              </p:ext>
            </p:extLst>
          </p:nvPr>
        </p:nvGraphicFramePr>
        <p:xfrm>
          <a:off x="2967767" y="1817945"/>
          <a:ext cx="6747733" cy="4114800"/>
        </p:xfrm>
        <a:graphic>
          <a:graphicData uri="http://schemas.openxmlformats.org/drawingml/2006/table">
            <a:tbl>
              <a:tblPr/>
              <a:tblGrid>
                <a:gridCol w="1854010">
                  <a:extLst>
                    <a:ext uri="{9D8B030D-6E8A-4147-A177-3AD203B41FA5}">
                      <a16:colId xmlns:a16="http://schemas.microsoft.com/office/drawing/2014/main" val="2469254638"/>
                    </a:ext>
                  </a:extLst>
                </a:gridCol>
                <a:gridCol w="4893723">
                  <a:extLst>
                    <a:ext uri="{9D8B030D-6E8A-4147-A177-3AD203B41FA5}">
                      <a16:colId xmlns:a16="http://schemas.microsoft.com/office/drawing/2014/main" val="4175241592"/>
                    </a:ext>
                  </a:extLst>
                </a:gridCol>
              </a:tblGrid>
              <a:tr h="529090">
                <a:tc>
                  <a:txBody>
                    <a:bodyPr/>
                    <a:lstStyle/>
                    <a:p>
                      <a:pPr rtl="0" fontAlgn="t">
                        <a:spcBef>
                          <a:spcPts val="0"/>
                        </a:spcBef>
                        <a:spcAft>
                          <a:spcPts val="0"/>
                        </a:spcAft>
                      </a:pPr>
                      <a:r>
                        <a:rPr lang="en-US" sz="3600" b="1" i="1" u="none" strike="noStrike" kern="1200" dirty="0">
                          <a:solidFill>
                            <a:srgbClr val="000000"/>
                          </a:solidFill>
                          <a:effectLst/>
                          <a:latin typeface="Calibri" panose="020F0502020204030204" pitchFamily="34" charset="0"/>
                          <a:ea typeface="+mn-ea"/>
                          <a:cs typeface="+mn-cs"/>
                        </a:rPr>
                        <a:t>Field</a:t>
                      </a: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fontAlgn="t"/>
                      <a:r>
                        <a:rPr lang="en-US" sz="3600" b="1" i="1" u="none" strike="noStrike" kern="1200" dirty="0">
                          <a:solidFill>
                            <a:srgbClr val="000000"/>
                          </a:solidFill>
                          <a:effectLst/>
                          <a:latin typeface="Calibri" panose="020F0502020204030204" pitchFamily="34" charset="0"/>
                          <a:ea typeface="+mn-ea"/>
                          <a:cs typeface="+mn-cs"/>
                        </a:rPr>
                        <a:t>Central Heating </a:t>
                      </a:r>
                      <a:endParaRPr lang="el-GR" sz="3600" b="1" i="1" u="none" strike="noStrike" kern="1200" dirty="0">
                        <a:solidFill>
                          <a:srgbClr val="000000"/>
                        </a:solidFill>
                        <a:effectLst/>
                        <a:latin typeface="Calibri" panose="020F0502020204030204" pitchFamily="34" charset="0"/>
                        <a:ea typeface="+mn-ea"/>
                        <a:cs typeface="+mn-cs"/>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901836449"/>
                  </a:ext>
                </a:extLst>
              </a:tr>
              <a:tr h="529090">
                <a:tc>
                  <a:txBody>
                    <a:bodyPr/>
                    <a:lstStyle/>
                    <a:p>
                      <a:pPr rtl="0" fontAlgn="t">
                        <a:spcBef>
                          <a:spcPts val="0"/>
                        </a:spcBef>
                        <a:spcAft>
                          <a:spcPts val="0"/>
                        </a:spcAft>
                      </a:pPr>
                      <a:r>
                        <a:rPr lang="en-US" sz="3600" b="1" i="1" u="none" strike="noStrike" dirty="0">
                          <a:solidFill>
                            <a:srgbClr val="000000"/>
                          </a:solidFill>
                          <a:effectLst/>
                          <a:latin typeface="Calibri" panose="020F0502020204030204" pitchFamily="34" charset="0"/>
                        </a:rPr>
                        <a:t>Chapter</a:t>
                      </a:r>
                      <a:endParaRPr lang="en-US"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fontAlgn="t"/>
                      <a:r>
                        <a:rPr lang="en-US" sz="3600" b="1" i="1" u="none" strike="noStrike" kern="1200" dirty="0">
                          <a:solidFill>
                            <a:srgbClr val="000000"/>
                          </a:solidFill>
                          <a:effectLst/>
                          <a:latin typeface="Calibri" panose="020F0502020204030204" pitchFamily="34" charset="0"/>
                          <a:ea typeface="+mn-ea"/>
                          <a:cs typeface="+mn-cs"/>
                        </a:rPr>
                        <a:t>Heating Theory </a:t>
                      </a:r>
                      <a:r>
                        <a:rPr lang="el-GR" sz="3600" b="1" i="1" u="none" strike="noStrike" kern="1200" dirty="0">
                          <a:solidFill>
                            <a:srgbClr val="000000"/>
                          </a:solidFill>
                          <a:effectLst/>
                          <a:latin typeface="Calibri" panose="020F0502020204030204" pitchFamily="34" charset="0"/>
                          <a:ea typeface="+mn-ea"/>
                          <a:cs typeface="+mn-cs"/>
                        </a:rPr>
                        <a:t>&amp; </a:t>
                      </a:r>
                      <a:r>
                        <a:rPr lang="en-US" sz="3600" b="1" i="1" u="none" strike="noStrike" kern="1200" dirty="0">
                          <a:solidFill>
                            <a:srgbClr val="000000"/>
                          </a:solidFill>
                          <a:effectLst/>
                          <a:latin typeface="Calibri" panose="020F0502020204030204" pitchFamily="34" charset="0"/>
                          <a:ea typeface="+mn-ea"/>
                          <a:cs typeface="+mn-cs"/>
                        </a:rPr>
                        <a:t>Heating Techniques </a:t>
                      </a:r>
                      <a:endParaRPr lang="el-GR" sz="3600" b="1" i="1" u="none" strike="noStrike" kern="1200" dirty="0">
                        <a:solidFill>
                          <a:srgbClr val="000000"/>
                        </a:solidFill>
                        <a:effectLst/>
                        <a:latin typeface="Calibri" panose="020F0502020204030204" pitchFamily="34" charset="0"/>
                        <a:ea typeface="+mn-ea"/>
                        <a:cs typeface="+mn-cs"/>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009154907"/>
                  </a:ext>
                </a:extLst>
              </a:tr>
              <a:tr h="1436101">
                <a:tc>
                  <a:txBody>
                    <a:bodyPr/>
                    <a:lstStyle/>
                    <a:p>
                      <a:pPr rtl="0" fontAlgn="t">
                        <a:spcBef>
                          <a:spcPts val="0"/>
                        </a:spcBef>
                        <a:spcAft>
                          <a:spcPts val="0"/>
                        </a:spcAft>
                      </a:pPr>
                      <a:r>
                        <a:rPr lang="en-US" sz="3600" b="1" i="1" u="none" strike="noStrike">
                          <a:solidFill>
                            <a:srgbClr val="000000"/>
                          </a:solidFill>
                          <a:effectLst/>
                          <a:latin typeface="Calibri" panose="020F0502020204030204" pitchFamily="34" charset="0"/>
                        </a:rPr>
                        <a:t>Subtitle</a:t>
                      </a:r>
                      <a:endParaRPr lang="en-US">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fontAlgn="t"/>
                      <a:r>
                        <a:rPr lang="en-US" sz="3600" b="1" i="1" u="none" strike="noStrike" kern="1200" dirty="0">
                          <a:solidFill>
                            <a:srgbClr val="000000"/>
                          </a:solidFill>
                          <a:effectLst/>
                          <a:latin typeface="Calibri" panose="020F0502020204030204" pitchFamily="34" charset="0"/>
                          <a:ea typeface="+mn-ea"/>
                          <a:cs typeface="+mn-cs"/>
                        </a:rPr>
                        <a:t> Advantages &amp; Disadvantages of Underfloor heating </a:t>
                      </a:r>
                      <a:br>
                        <a:rPr lang="el-GR" sz="3600" b="1" i="1" u="none" strike="noStrike" kern="1200" dirty="0">
                          <a:solidFill>
                            <a:srgbClr val="000000"/>
                          </a:solidFill>
                          <a:effectLst/>
                          <a:latin typeface="Calibri" panose="020F0502020204030204" pitchFamily="34" charset="0"/>
                          <a:ea typeface="+mn-ea"/>
                          <a:cs typeface="+mn-cs"/>
                        </a:rPr>
                      </a:br>
                      <a:endParaRPr lang="el-GR" sz="3600" b="1" i="1" u="none" strike="noStrike" kern="1200" dirty="0">
                        <a:solidFill>
                          <a:srgbClr val="000000"/>
                        </a:solidFill>
                        <a:effectLst/>
                        <a:latin typeface="Calibri" panose="020F0502020204030204" pitchFamily="34" charset="0"/>
                        <a:ea typeface="+mn-ea"/>
                        <a:cs typeface="+mn-cs"/>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76272474"/>
                  </a:ext>
                </a:extLst>
              </a:tr>
            </a:tbl>
          </a:graphicData>
        </a:graphic>
      </p:graphicFrame>
      <p:sp>
        <p:nvSpPr>
          <p:cNvPr id="11" name="Rectangle 8">
            <a:extLst>
              <a:ext uri="{FF2B5EF4-FFF2-40B4-BE49-F238E27FC236}">
                <a16:creationId xmlns:a16="http://schemas.microsoft.com/office/drawing/2014/main" id="{2C6747D1-1A01-9A6D-3C64-B3F7CA70A29F}"/>
              </a:ext>
            </a:extLst>
          </p:cNvPr>
          <p:cNvSpPr>
            <a:spLocks noChangeArrowheads="1"/>
          </p:cNvSpPr>
          <p:nvPr/>
        </p:nvSpPr>
        <p:spPr bwMode="auto">
          <a:xfrm>
            <a:off x="4346089" y="2371575"/>
            <a:ext cx="3135366" cy="392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l-GR"/>
          </a:p>
        </p:txBody>
      </p:sp>
    </p:spTree>
    <p:extLst>
      <p:ext uri="{BB962C8B-B14F-4D97-AF65-F5344CB8AC3E}">
        <p14:creationId xmlns:p14="http://schemas.microsoft.com/office/powerpoint/2010/main" val="3498544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07617B-603B-17F7-E546-C873628E5E45}"/>
              </a:ext>
            </a:extLst>
          </p:cNvPr>
          <p:cNvSpPr>
            <a:spLocks noGrp="1"/>
          </p:cNvSpPr>
          <p:nvPr>
            <p:ph type="title"/>
          </p:nvPr>
        </p:nvSpPr>
        <p:spPr>
          <a:xfrm>
            <a:off x="653040" y="710698"/>
            <a:ext cx="4698278" cy="938869"/>
          </a:xfrm>
        </p:spPr>
        <p:txBody>
          <a:bodyPr>
            <a:normAutofit/>
          </a:bodyPr>
          <a:lstStyle/>
          <a:p>
            <a:r>
              <a:rPr lang="en-US" b="0" i="0" dirty="0">
                <a:solidFill>
                  <a:srgbClr val="666666"/>
                </a:solidFill>
                <a:effectLst/>
                <a:latin typeface="pf_beausans_prothin"/>
              </a:rPr>
              <a:t>Underfloor Heating</a:t>
            </a:r>
            <a:endParaRPr lang="el-GR" dirty="0">
              <a:latin typeface="Calibri" panose="020F0502020204030204" pitchFamily="34" charset="0"/>
              <a:ea typeface="Calibri" panose="020F0502020204030204" pitchFamily="34" charset="0"/>
              <a:cs typeface="Calibri" panose="020F0502020204030204" pitchFamily="34" charset="0"/>
            </a:endParaRPr>
          </a:p>
        </p:txBody>
      </p:sp>
      <p:pic>
        <p:nvPicPr>
          <p:cNvPr id="8" name="Εικόνα 7">
            <a:extLst>
              <a:ext uri="{FF2B5EF4-FFF2-40B4-BE49-F238E27FC236}">
                <a16:creationId xmlns:a16="http://schemas.microsoft.com/office/drawing/2014/main" id="{422E250A-B264-ED82-2511-6FDF5C24CE9D}"/>
              </a:ext>
            </a:extLst>
          </p:cNvPr>
          <p:cNvPicPr>
            <a:picLocks noChangeAspect="1"/>
          </p:cNvPicPr>
          <p:nvPr/>
        </p:nvPicPr>
        <p:blipFill>
          <a:blip r:embed="rId2"/>
          <a:stretch>
            <a:fillRect/>
          </a:stretch>
        </p:blipFill>
        <p:spPr>
          <a:xfrm>
            <a:off x="263130" y="113168"/>
            <a:ext cx="2438611" cy="542591"/>
          </a:xfrm>
          <a:prstGeom prst="rect">
            <a:avLst/>
          </a:prstGeom>
        </p:spPr>
      </p:pic>
      <p:pic>
        <p:nvPicPr>
          <p:cNvPr id="9" name="Εικόνα 8">
            <a:extLst>
              <a:ext uri="{FF2B5EF4-FFF2-40B4-BE49-F238E27FC236}">
                <a16:creationId xmlns:a16="http://schemas.microsoft.com/office/drawing/2014/main" id="{C1DF7962-C627-61EB-6935-4C5E4DED114D}"/>
              </a:ext>
            </a:extLst>
          </p:cNvPr>
          <p:cNvPicPr>
            <a:picLocks noChangeAspect="1"/>
          </p:cNvPicPr>
          <p:nvPr/>
        </p:nvPicPr>
        <p:blipFill>
          <a:blip r:embed="rId3"/>
          <a:stretch>
            <a:fillRect/>
          </a:stretch>
        </p:blipFill>
        <p:spPr>
          <a:xfrm>
            <a:off x="317597" y="6080042"/>
            <a:ext cx="2017951" cy="579170"/>
          </a:xfrm>
          <a:prstGeom prst="rect">
            <a:avLst/>
          </a:prstGeom>
        </p:spPr>
      </p:pic>
      <p:pic>
        <p:nvPicPr>
          <p:cNvPr id="12" name="Θέση περιεχομένου 11">
            <a:extLst>
              <a:ext uri="{FF2B5EF4-FFF2-40B4-BE49-F238E27FC236}">
                <a16:creationId xmlns:a16="http://schemas.microsoft.com/office/drawing/2014/main" id="{E4E61F7F-63C1-FDB1-5149-C36C3CF7879B}"/>
              </a:ext>
            </a:extLst>
          </p:cNvPr>
          <p:cNvPicPr>
            <a:picLocks noGrp="1" noChangeAspect="1"/>
          </p:cNvPicPr>
          <p:nvPr>
            <p:ph idx="1"/>
          </p:nvPr>
        </p:nvPicPr>
        <p:blipFill>
          <a:blip r:embed="rId4"/>
          <a:stretch>
            <a:fillRect/>
          </a:stretch>
        </p:blipFill>
        <p:spPr>
          <a:xfrm>
            <a:off x="6094400" y="4020333"/>
            <a:ext cx="26" cy="22"/>
          </a:xfrm>
        </p:spPr>
      </p:pic>
      <p:pic>
        <p:nvPicPr>
          <p:cNvPr id="10" name="Εικόνα 9">
            <a:extLst>
              <a:ext uri="{FF2B5EF4-FFF2-40B4-BE49-F238E27FC236}">
                <a16:creationId xmlns:a16="http://schemas.microsoft.com/office/drawing/2014/main" id="{E15DA5E1-A17E-6D27-44A1-99994E7C8D14}"/>
              </a:ext>
            </a:extLst>
          </p:cNvPr>
          <p:cNvPicPr>
            <a:picLocks noChangeAspect="1"/>
          </p:cNvPicPr>
          <p:nvPr/>
        </p:nvPicPr>
        <p:blipFill>
          <a:blip r:embed="rId4"/>
          <a:stretch>
            <a:fillRect/>
          </a:stretch>
        </p:blipFill>
        <p:spPr>
          <a:xfrm>
            <a:off x="6095987" y="3428989"/>
            <a:ext cx="26" cy="22"/>
          </a:xfrm>
          <a:prstGeom prst="rect">
            <a:avLst/>
          </a:prstGeom>
        </p:spPr>
      </p:pic>
      <p:pic>
        <p:nvPicPr>
          <p:cNvPr id="4" name="Picture 3" descr="A floor heating system in a room&#10;&#10;Description automatically generated">
            <a:extLst>
              <a:ext uri="{FF2B5EF4-FFF2-40B4-BE49-F238E27FC236}">
                <a16:creationId xmlns:a16="http://schemas.microsoft.com/office/drawing/2014/main" id="{57BCD0D6-A4A3-5F23-5E2A-C34AA9BCCD35}"/>
              </a:ext>
            </a:extLst>
          </p:cNvPr>
          <p:cNvPicPr>
            <a:picLocks noChangeAspect="1"/>
          </p:cNvPicPr>
          <p:nvPr/>
        </p:nvPicPr>
        <p:blipFill>
          <a:blip r:embed="rId5"/>
          <a:stretch>
            <a:fillRect/>
          </a:stretch>
        </p:blipFill>
        <p:spPr>
          <a:xfrm>
            <a:off x="6169414" y="1124319"/>
            <a:ext cx="5201920" cy="3901440"/>
          </a:xfrm>
          <a:prstGeom prst="rect">
            <a:avLst/>
          </a:prstGeom>
        </p:spPr>
      </p:pic>
      <p:sp>
        <p:nvSpPr>
          <p:cNvPr id="11" name="Rectangle 2">
            <a:extLst>
              <a:ext uri="{FF2B5EF4-FFF2-40B4-BE49-F238E27FC236}">
                <a16:creationId xmlns:a16="http://schemas.microsoft.com/office/drawing/2014/main" id="{8D011156-EF55-0397-2A89-769A9130AB3F}"/>
              </a:ext>
            </a:extLst>
          </p:cNvPr>
          <p:cNvSpPr>
            <a:spLocks noChangeArrowheads="1"/>
          </p:cNvSpPr>
          <p:nvPr/>
        </p:nvSpPr>
        <p:spPr bwMode="auto">
          <a:xfrm>
            <a:off x="857792" y="1582329"/>
            <a:ext cx="4288773"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A heating technique that combines cost-effectiveness and thermal comfort is underfloor heating. Through the use of a system of pipes set into the floor, hot water between the temperatures of 35°C and 45°C is circulated, thus turning the floor into a giant radiator. Without generating significant air currents, the heat is transferred from the floor to the surrounding area via radiation, maintaining a consistent temperature distribution from the ground to the ceiling.</a:t>
            </a:r>
          </a:p>
        </p:txBody>
      </p:sp>
    </p:spTree>
    <p:extLst>
      <p:ext uri="{BB962C8B-B14F-4D97-AF65-F5344CB8AC3E}">
        <p14:creationId xmlns:p14="http://schemas.microsoft.com/office/powerpoint/2010/main" val="428812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13048F1-DDC3-9D1C-3862-09C4889400A6}"/>
              </a:ext>
            </a:extLst>
          </p:cNvPr>
          <p:cNvPicPr>
            <a:picLocks noChangeAspect="1"/>
          </p:cNvPicPr>
          <p:nvPr/>
        </p:nvPicPr>
        <p:blipFill>
          <a:blip r:embed="rId2"/>
          <a:stretch>
            <a:fillRect/>
          </a:stretch>
        </p:blipFill>
        <p:spPr>
          <a:xfrm>
            <a:off x="0" y="7566"/>
            <a:ext cx="2438611" cy="542591"/>
          </a:xfrm>
          <a:prstGeom prst="rect">
            <a:avLst/>
          </a:prstGeom>
        </p:spPr>
      </p:pic>
      <p:pic>
        <p:nvPicPr>
          <p:cNvPr id="5" name="Εικόνα 4">
            <a:extLst>
              <a:ext uri="{FF2B5EF4-FFF2-40B4-BE49-F238E27FC236}">
                <a16:creationId xmlns:a16="http://schemas.microsoft.com/office/drawing/2014/main" id="{3245C433-3EF4-C27A-5438-AA7EDCFF721F}"/>
              </a:ext>
            </a:extLst>
          </p:cNvPr>
          <p:cNvPicPr>
            <a:picLocks noChangeAspect="1"/>
          </p:cNvPicPr>
          <p:nvPr/>
        </p:nvPicPr>
        <p:blipFill>
          <a:blip r:embed="rId3"/>
          <a:stretch>
            <a:fillRect/>
          </a:stretch>
        </p:blipFill>
        <p:spPr>
          <a:xfrm>
            <a:off x="0" y="6271264"/>
            <a:ext cx="2017951" cy="579170"/>
          </a:xfrm>
          <a:prstGeom prst="rect">
            <a:avLst/>
          </a:prstGeom>
        </p:spPr>
      </p:pic>
      <p:sp>
        <p:nvSpPr>
          <p:cNvPr id="6" name="Θέση περιεχομένου 5">
            <a:extLst>
              <a:ext uri="{FF2B5EF4-FFF2-40B4-BE49-F238E27FC236}">
                <a16:creationId xmlns:a16="http://schemas.microsoft.com/office/drawing/2014/main" id="{53A130F6-833A-0740-A470-E407A4373271}"/>
              </a:ext>
            </a:extLst>
          </p:cNvPr>
          <p:cNvSpPr>
            <a:spLocks noGrp="1"/>
          </p:cNvSpPr>
          <p:nvPr>
            <p:ph idx="1"/>
          </p:nvPr>
        </p:nvSpPr>
        <p:spPr>
          <a:xfrm>
            <a:off x="819293" y="1626033"/>
            <a:ext cx="6568643" cy="3964277"/>
          </a:xfrm>
        </p:spPr>
        <p:txBody>
          <a:bodyPr>
            <a:normAutofit/>
          </a:bodyPr>
          <a:lstStyle/>
          <a:p>
            <a:pPr marL="0" indent="0">
              <a:buNone/>
            </a:pPr>
            <a:endParaRPr lang="en-US" dirty="0">
              <a:latin typeface="Söhne"/>
            </a:endParaRPr>
          </a:p>
          <a:p>
            <a:pPr marL="0" indent="0">
              <a:buNone/>
            </a:pPr>
            <a:endParaRPr lang="en-US" b="0" i="0" dirty="0">
              <a:effectLst/>
              <a:latin typeface="Söhne"/>
            </a:endParaRPr>
          </a:p>
          <a:p>
            <a:pPr marL="0" indent="0">
              <a:buNone/>
            </a:pPr>
            <a:endParaRPr lang="en-US" dirty="0">
              <a:latin typeface="Söhne"/>
            </a:endParaRPr>
          </a:p>
          <a:p>
            <a:pPr marL="0" indent="0">
              <a:buNone/>
            </a:pPr>
            <a:endParaRPr lang="en-US" b="0" i="0" dirty="0">
              <a:effectLst/>
              <a:latin typeface="Söhne"/>
            </a:endParaRPr>
          </a:p>
          <a:p>
            <a:endParaRPr lang="en-US" dirty="0">
              <a:latin typeface="Söhne"/>
            </a:endParaRPr>
          </a:p>
          <a:p>
            <a:endParaRPr lang="en-US" b="0" i="0" dirty="0">
              <a:effectLst/>
              <a:latin typeface="Söhne"/>
            </a:endParaRPr>
          </a:p>
          <a:p>
            <a:endParaRPr lang="en-US" b="0" i="0" dirty="0">
              <a:effectLst/>
              <a:latin typeface="Söhne"/>
            </a:endParaRPr>
          </a:p>
          <a:p>
            <a:endParaRPr lang="en-US" b="0" i="0" dirty="0">
              <a:effectLst/>
              <a:latin typeface="Söhne"/>
            </a:endParaRPr>
          </a:p>
          <a:p>
            <a:endParaRPr lang="el-GR" dirty="0"/>
          </a:p>
        </p:txBody>
      </p:sp>
      <p:pic>
        <p:nvPicPr>
          <p:cNvPr id="7" name="Εικόνα 6">
            <a:extLst>
              <a:ext uri="{FF2B5EF4-FFF2-40B4-BE49-F238E27FC236}">
                <a16:creationId xmlns:a16="http://schemas.microsoft.com/office/drawing/2014/main" id="{D86BA428-4B09-101C-E13E-9793E069A8EE}"/>
              </a:ext>
            </a:extLst>
          </p:cNvPr>
          <p:cNvPicPr>
            <a:picLocks noChangeAspect="1"/>
          </p:cNvPicPr>
          <p:nvPr/>
        </p:nvPicPr>
        <p:blipFill>
          <a:blip r:embed="rId4"/>
          <a:stretch>
            <a:fillRect/>
          </a:stretch>
        </p:blipFill>
        <p:spPr>
          <a:xfrm>
            <a:off x="6095988" y="3428988"/>
            <a:ext cx="23" cy="23"/>
          </a:xfrm>
          <a:prstGeom prst="rect">
            <a:avLst/>
          </a:prstGeom>
        </p:spPr>
      </p:pic>
      <p:pic>
        <p:nvPicPr>
          <p:cNvPr id="8" name="Εικόνα 7">
            <a:extLst>
              <a:ext uri="{FF2B5EF4-FFF2-40B4-BE49-F238E27FC236}">
                <a16:creationId xmlns:a16="http://schemas.microsoft.com/office/drawing/2014/main" id="{65E4CFDC-60E1-4AB7-F771-9062BC4EB85B}"/>
              </a:ext>
            </a:extLst>
          </p:cNvPr>
          <p:cNvPicPr>
            <a:picLocks noChangeAspect="1"/>
          </p:cNvPicPr>
          <p:nvPr/>
        </p:nvPicPr>
        <p:blipFill>
          <a:blip r:embed="rId5"/>
          <a:stretch>
            <a:fillRect/>
          </a:stretch>
        </p:blipFill>
        <p:spPr>
          <a:xfrm>
            <a:off x="6095956" y="3428959"/>
            <a:ext cx="87" cy="81"/>
          </a:xfrm>
          <a:prstGeom prst="rect">
            <a:avLst/>
          </a:prstGeom>
        </p:spPr>
      </p:pic>
      <p:sp>
        <p:nvSpPr>
          <p:cNvPr id="3" name="TextBox 2">
            <a:extLst>
              <a:ext uri="{FF2B5EF4-FFF2-40B4-BE49-F238E27FC236}">
                <a16:creationId xmlns:a16="http://schemas.microsoft.com/office/drawing/2014/main" id="{54EC7295-B39C-E5EE-7F79-48A3044509D8}"/>
              </a:ext>
            </a:extLst>
          </p:cNvPr>
          <p:cNvSpPr txBox="1"/>
          <p:nvPr/>
        </p:nvSpPr>
        <p:spPr>
          <a:xfrm>
            <a:off x="819293" y="1310226"/>
            <a:ext cx="11117068" cy="4524315"/>
          </a:xfrm>
          <a:prstGeom prst="rect">
            <a:avLst/>
          </a:prstGeom>
          <a:noFill/>
        </p:spPr>
        <p:txBody>
          <a:bodyPr wrap="square">
            <a:spAutoFit/>
          </a:bodyPr>
          <a:lstStyle/>
          <a:p>
            <a:pPr marL="457200" indent="-457200" algn="just">
              <a:buFontTx/>
              <a:buAutoNum type="arabicPeriod"/>
            </a:pPr>
            <a:r>
              <a:rPr lang="en-GB" dirty="0">
                <a:latin typeface="Arial" panose="020B0604020202020204" pitchFamily="34" charset="0"/>
              </a:rPr>
              <a:t>Thermal Comfort and Healthy Living Environment: </a:t>
            </a:r>
            <a:r>
              <a:rPr lang="en-US" altLang="en-US" dirty="0">
                <a:latin typeface="Arial" panose="020B0604020202020204" pitchFamily="34" charset="0"/>
              </a:rPr>
              <a:t>A comfortable living space free from cold patches is created with underfloor heating, which guarantees an even distribution of heat across the floor. This technology provides a cooler head and warm feet—the perfect combination for human physiology—by achieving optimal temperature stratification. Because underfloor heating preserves air humidity and reduces the movement of dust and allergens, it maintains a healthier interior environment than traditional heating systems.</a:t>
            </a:r>
          </a:p>
          <a:p>
            <a:pPr marL="457200" indent="-457200" algn="just">
              <a:buFontTx/>
              <a:buAutoNum type="arabicPeriod"/>
            </a:pPr>
            <a:r>
              <a:rPr lang="en-GB" dirty="0">
                <a:latin typeface="Arial" panose="020B0604020202020204" pitchFamily="34" charset="0"/>
              </a:rPr>
              <a:t>Energy Efficiency and Cost Savings: </a:t>
            </a:r>
            <a:r>
              <a:rPr lang="en-US" altLang="en-US" dirty="0">
                <a:latin typeface="Arial" panose="020B0604020202020204" pitchFamily="34" charset="0"/>
              </a:rPr>
              <a:t>Lower operating temperatures (between 35°C and 45°C) greatly minimize heat loss, which results in significant energy savings. Because of the system's efficiency, less energy is used, which results in cheaper heating costs. Long-term cost-effectiveness is ensured by the shorter payback period for the original installation investment due to the lower operating and maintenance costs.</a:t>
            </a:r>
          </a:p>
          <a:p>
            <a:pPr marL="457200" indent="-457200" algn="just">
              <a:buFontTx/>
              <a:buAutoNum type="arabicPeriod"/>
            </a:pPr>
            <a:r>
              <a:rPr lang="en-GB" dirty="0">
                <a:latin typeface="Arial" panose="020B0604020202020204" pitchFamily="34" charset="0"/>
              </a:rPr>
              <a:t>Space Utilization and Aesthetics: Underfloor heating increases usable area by doing away with large radiators, giving designers and furniture arrangers more freedom. This offers total flexibility in creating sophisticated architectural designs without sacrificing style. Furthermore, the lack of exposed hot surfaces improves safety, especially in homes with small children and senior citizens, as hot radiators do not represent a risk of burns or other harm.</a:t>
            </a:r>
            <a:endParaRPr lang="el-GR" dirty="0">
              <a:latin typeface="Arial" panose="020B0604020202020204" pitchFamily="34" charset="0"/>
            </a:endParaRPr>
          </a:p>
        </p:txBody>
      </p:sp>
      <p:pic>
        <p:nvPicPr>
          <p:cNvPr id="18" name="Εικόνα 17">
            <a:extLst>
              <a:ext uri="{FF2B5EF4-FFF2-40B4-BE49-F238E27FC236}">
                <a16:creationId xmlns:a16="http://schemas.microsoft.com/office/drawing/2014/main" id="{5984EDA4-F8D2-BB82-D3E5-1E8773E10D61}"/>
              </a:ext>
            </a:extLst>
          </p:cNvPr>
          <p:cNvPicPr>
            <a:picLocks noChangeAspect="1"/>
          </p:cNvPicPr>
          <p:nvPr/>
        </p:nvPicPr>
        <p:blipFill>
          <a:blip r:embed="rId6"/>
          <a:stretch>
            <a:fillRect/>
          </a:stretch>
        </p:blipFill>
        <p:spPr>
          <a:xfrm>
            <a:off x="819293" y="550157"/>
            <a:ext cx="6194073" cy="646232"/>
          </a:xfrm>
          <a:prstGeom prst="rect">
            <a:avLst/>
          </a:prstGeom>
        </p:spPr>
      </p:pic>
    </p:spTree>
    <p:extLst>
      <p:ext uri="{BB962C8B-B14F-4D97-AF65-F5344CB8AC3E}">
        <p14:creationId xmlns:p14="http://schemas.microsoft.com/office/powerpoint/2010/main" val="3112361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13048F1-DDC3-9D1C-3862-09C4889400A6}"/>
              </a:ext>
            </a:extLst>
          </p:cNvPr>
          <p:cNvPicPr>
            <a:picLocks noChangeAspect="1"/>
          </p:cNvPicPr>
          <p:nvPr/>
        </p:nvPicPr>
        <p:blipFill>
          <a:blip r:embed="rId2"/>
          <a:stretch>
            <a:fillRect/>
          </a:stretch>
        </p:blipFill>
        <p:spPr>
          <a:xfrm>
            <a:off x="0" y="0"/>
            <a:ext cx="2438611" cy="542591"/>
          </a:xfrm>
          <a:prstGeom prst="rect">
            <a:avLst/>
          </a:prstGeom>
        </p:spPr>
      </p:pic>
      <p:pic>
        <p:nvPicPr>
          <p:cNvPr id="5" name="Εικόνα 4">
            <a:extLst>
              <a:ext uri="{FF2B5EF4-FFF2-40B4-BE49-F238E27FC236}">
                <a16:creationId xmlns:a16="http://schemas.microsoft.com/office/drawing/2014/main" id="{3245C433-3EF4-C27A-5438-AA7EDCFF721F}"/>
              </a:ext>
            </a:extLst>
          </p:cNvPr>
          <p:cNvPicPr>
            <a:picLocks noChangeAspect="1"/>
          </p:cNvPicPr>
          <p:nvPr/>
        </p:nvPicPr>
        <p:blipFill>
          <a:blip r:embed="rId3"/>
          <a:stretch>
            <a:fillRect/>
          </a:stretch>
        </p:blipFill>
        <p:spPr>
          <a:xfrm>
            <a:off x="0" y="6278830"/>
            <a:ext cx="2017951" cy="579170"/>
          </a:xfrm>
          <a:prstGeom prst="rect">
            <a:avLst/>
          </a:prstGeom>
        </p:spPr>
      </p:pic>
      <p:sp>
        <p:nvSpPr>
          <p:cNvPr id="3" name="TextBox 2">
            <a:extLst>
              <a:ext uri="{FF2B5EF4-FFF2-40B4-BE49-F238E27FC236}">
                <a16:creationId xmlns:a16="http://schemas.microsoft.com/office/drawing/2014/main" id="{51FFBC75-5BF9-C5D3-37FE-750803EC1CE6}"/>
              </a:ext>
            </a:extLst>
          </p:cNvPr>
          <p:cNvSpPr txBox="1"/>
          <p:nvPr/>
        </p:nvSpPr>
        <p:spPr>
          <a:xfrm>
            <a:off x="3217579" y="452033"/>
            <a:ext cx="6099462" cy="461665"/>
          </a:xfrm>
          <a:prstGeom prst="rect">
            <a:avLst/>
          </a:prstGeom>
          <a:noFill/>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ADVANTAGES OF UNDERFLOOR HEATING </a:t>
            </a:r>
            <a:endParaRPr lang="el-GR" sz="24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3987574C-00F8-53C5-3604-0E53E220BCF8}"/>
              </a:ext>
            </a:extLst>
          </p:cNvPr>
          <p:cNvSpPr txBox="1"/>
          <p:nvPr/>
        </p:nvSpPr>
        <p:spPr>
          <a:xfrm>
            <a:off x="1453665" y="992749"/>
            <a:ext cx="9627291" cy="5324535"/>
          </a:xfrm>
          <a:prstGeom prst="rect">
            <a:avLst/>
          </a:prstGeom>
          <a:noFill/>
        </p:spPr>
        <p:txBody>
          <a:bodyPr wrap="square">
            <a:spAutoFit/>
          </a:bodyPr>
          <a:lstStyle/>
          <a:p>
            <a:pPr algn="l"/>
            <a:r>
              <a:rPr lang="en-US" sz="2000" dirty="0"/>
              <a:t>4. </a:t>
            </a:r>
            <a:r>
              <a:rPr lang="en-US" sz="2000" b="1" dirty="0"/>
              <a:t>Environmental Friendliness:</a:t>
            </a:r>
            <a:r>
              <a:rPr lang="en-GB" sz="2000" dirty="0"/>
              <a:t>Compared to conventional systems, underfloor heating uses water at a lower temperature, which saves energy and lessens its environmental impact. The system's sustainability is further increased by its interoperability with renewable energy sources like heat pumps, geothermal systems, and solar panels. By reducing dependency on fossil fuels, this integration helps to create a heating solution that is more environmentally friendly.</a:t>
            </a:r>
            <a:endParaRPr lang="en-US" sz="2000" dirty="0"/>
          </a:p>
          <a:p>
            <a:pPr algn="l"/>
            <a:r>
              <a:rPr lang="en-US" sz="2000" dirty="0"/>
              <a:t>5. </a:t>
            </a:r>
            <a:r>
              <a:rPr lang="en-US" sz="2000" b="1" dirty="0"/>
              <a:t>Versatile Application and Combination:</a:t>
            </a:r>
            <a:r>
              <a:rPr lang="en-GB" sz="2000" dirty="0"/>
              <a:t>Underfloor heating has a wide range of applications and is appropriate for a variety of building types, including residential, commercial, and industrial spaces. It offers adaptable heating solutions catered to particular demands when combined with other heating systems, such as fan coils or radiators, for periodic heating. Because of its versatility, underfloor heating can be used to accommodate a wide range of architectural installations</a:t>
            </a:r>
          </a:p>
          <a:p>
            <a:pPr algn="l"/>
            <a:r>
              <a:rPr lang="en-GB" sz="2000" dirty="0"/>
              <a:t>6. </a:t>
            </a:r>
            <a:r>
              <a:rPr lang="en-GB" sz="2000" b="1" dirty="0"/>
              <a:t>Cooling Capabilities </a:t>
            </a:r>
            <a:r>
              <a:rPr lang="en-GB" sz="2000" dirty="0"/>
              <a:t>: If an underfloor heating system has a cooling component, like a heat pump or chiller, it can also be utilized for summertime cooling. With its dual functionality, you can manage the climate all year round and feel more comfortable in any weather. The low running costs and silent cooling mechanism provide a quiet and comfortable environment during the warmer months. It also doesn't produce air drafts.</a:t>
            </a:r>
            <a:endParaRPr lang="en-US" sz="2000" dirty="0"/>
          </a:p>
        </p:txBody>
      </p:sp>
    </p:spTree>
    <p:extLst>
      <p:ext uri="{BB962C8B-B14F-4D97-AF65-F5344CB8AC3E}">
        <p14:creationId xmlns:p14="http://schemas.microsoft.com/office/powerpoint/2010/main" val="3317481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13048F1-DDC3-9D1C-3862-09C4889400A6}"/>
              </a:ext>
            </a:extLst>
          </p:cNvPr>
          <p:cNvPicPr>
            <a:picLocks noChangeAspect="1"/>
          </p:cNvPicPr>
          <p:nvPr/>
        </p:nvPicPr>
        <p:blipFill>
          <a:blip r:embed="rId2"/>
          <a:stretch>
            <a:fillRect/>
          </a:stretch>
        </p:blipFill>
        <p:spPr>
          <a:xfrm>
            <a:off x="252739" y="102777"/>
            <a:ext cx="2438611" cy="542591"/>
          </a:xfrm>
          <a:prstGeom prst="rect">
            <a:avLst/>
          </a:prstGeom>
        </p:spPr>
      </p:pic>
      <p:pic>
        <p:nvPicPr>
          <p:cNvPr id="5" name="Εικόνα 4">
            <a:extLst>
              <a:ext uri="{FF2B5EF4-FFF2-40B4-BE49-F238E27FC236}">
                <a16:creationId xmlns:a16="http://schemas.microsoft.com/office/drawing/2014/main" id="{3245C433-3EF4-C27A-5438-AA7EDCFF721F}"/>
              </a:ext>
            </a:extLst>
          </p:cNvPr>
          <p:cNvPicPr>
            <a:picLocks noChangeAspect="1"/>
          </p:cNvPicPr>
          <p:nvPr/>
        </p:nvPicPr>
        <p:blipFill>
          <a:blip r:embed="rId3"/>
          <a:stretch>
            <a:fillRect/>
          </a:stretch>
        </p:blipFill>
        <p:spPr>
          <a:xfrm>
            <a:off x="203297" y="6163169"/>
            <a:ext cx="2017951" cy="579170"/>
          </a:xfrm>
          <a:prstGeom prst="rect">
            <a:avLst/>
          </a:prstGeom>
        </p:spPr>
      </p:pic>
      <p:sp>
        <p:nvSpPr>
          <p:cNvPr id="6" name="Θέση περιεχομένου 5">
            <a:extLst>
              <a:ext uri="{FF2B5EF4-FFF2-40B4-BE49-F238E27FC236}">
                <a16:creationId xmlns:a16="http://schemas.microsoft.com/office/drawing/2014/main" id="{53A130F6-833A-0740-A470-E407A4373271}"/>
              </a:ext>
            </a:extLst>
          </p:cNvPr>
          <p:cNvSpPr>
            <a:spLocks noGrp="1"/>
          </p:cNvSpPr>
          <p:nvPr>
            <p:ph idx="1"/>
          </p:nvPr>
        </p:nvSpPr>
        <p:spPr>
          <a:xfrm>
            <a:off x="819294" y="1503004"/>
            <a:ext cx="10101217" cy="4455344"/>
          </a:xfrm>
        </p:spPr>
        <p:txBody>
          <a:bodyPr>
            <a:normAutofit fontScale="47500" lnSpcReduction="20000"/>
          </a:bodyPr>
          <a:lstStyle/>
          <a:p>
            <a:pPr marL="0" indent="0">
              <a:buNone/>
            </a:pPr>
            <a:r>
              <a:rPr lang="en-US" sz="3200" dirty="0"/>
              <a:t>1. </a:t>
            </a:r>
            <a:r>
              <a:rPr lang="en-US" sz="3200" b="1" dirty="0"/>
              <a:t>Installation Costs and Complexity</a:t>
            </a:r>
            <a:r>
              <a:rPr lang="en-US" sz="3200" dirty="0"/>
              <a:t>: </a:t>
            </a:r>
            <a:r>
              <a:rPr lang="en-GB" sz="3200" dirty="0"/>
              <a:t>Because underfloor heating requires intricate installation, particularly for water-based systems, the initial cost of installing it is much higher than that of typical heating systems. These systems are more costly because they demand high </a:t>
            </a:r>
            <a:r>
              <a:rPr lang="en-GB" sz="3200" dirty="0" err="1"/>
              <a:t>labor</a:t>
            </a:r>
            <a:r>
              <a:rPr lang="en-GB" sz="3200" dirty="0"/>
              <a:t> and material expenditures. Because it frequently requires cutting channels into the existing floor or increasing the floor level, retrofitting an old building can be very expensive and disruptive. For large-scale restorations or new constructions when the flooring are being renovated anyhow, underfloor heating becomes a more attractive alternative.</a:t>
            </a:r>
            <a:endParaRPr lang="en-US" sz="3200" dirty="0"/>
          </a:p>
          <a:p>
            <a:pPr marL="0" indent="0">
              <a:buNone/>
            </a:pPr>
            <a:r>
              <a:rPr lang="en-US" sz="3200" dirty="0"/>
              <a:t>2. </a:t>
            </a:r>
            <a:r>
              <a:rPr lang="en-US" sz="3200" b="1" dirty="0"/>
              <a:t>Slow Response Time </a:t>
            </a:r>
            <a:r>
              <a:rPr lang="en-US" sz="3200" dirty="0"/>
              <a:t>:</a:t>
            </a:r>
            <a:r>
              <a:rPr lang="en-GB" sz="3200" dirty="0"/>
              <a:t>The response time of underfloor heating systems is slower than that of conventional radiators. It takes longer for heat to go through the layers and heat the space because the heating elements are buried beneath the floor. Due to its sluggish warm-up, the system is less responsive to abrupt temperature fluctuations or the requirement for rapid heating and must be turned on well in advance to reach the appropriate temperature. As a result of this inertia, the system may use more energy because it must operate constantly to ensure comfort.</a:t>
            </a:r>
          </a:p>
          <a:p>
            <a:pPr marL="0" indent="0">
              <a:buNone/>
            </a:pPr>
            <a:r>
              <a:rPr lang="en-US" sz="3200" dirty="0"/>
              <a:t> 3. </a:t>
            </a:r>
            <a:r>
              <a:rPr lang="en-US" sz="3200" b="1" dirty="0"/>
              <a:t>Repair and Maintenance Challenges: </a:t>
            </a:r>
            <a:r>
              <a:rPr lang="en-GB" sz="3200" dirty="0"/>
              <a:t>Underfloor heating system repairs can be expensive and time-consuming. In the event of an issue, lifting is necessary to reach the embedded pipes or electric mats, which could cause damage to the floor and cause a great deal of inconvenience and expense. Because of this, hiring knowledgeable and skilled installers is essential to reducing the possibility of installation mistakes. In comparison to conventional heating systems, the system may require more involved and intrusive repairs, yet routine maintenance is still necessary to guarantee optimal performance.</a:t>
            </a:r>
          </a:p>
        </p:txBody>
      </p:sp>
      <p:sp>
        <p:nvSpPr>
          <p:cNvPr id="7" name="Τίτλος 6">
            <a:extLst>
              <a:ext uri="{FF2B5EF4-FFF2-40B4-BE49-F238E27FC236}">
                <a16:creationId xmlns:a16="http://schemas.microsoft.com/office/drawing/2014/main" id="{CDFDE57A-5181-3273-025C-E0B522B6B424}"/>
              </a:ext>
            </a:extLst>
          </p:cNvPr>
          <p:cNvSpPr>
            <a:spLocks noGrp="1"/>
          </p:cNvSpPr>
          <p:nvPr>
            <p:ph type="title"/>
          </p:nvPr>
        </p:nvSpPr>
        <p:spPr>
          <a:xfrm>
            <a:off x="819294" y="576955"/>
            <a:ext cx="9905998" cy="760232"/>
          </a:xfrm>
        </p:spPr>
        <p:txBody>
          <a:bodyPr>
            <a:norm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Disadvantages of Underfloor Heating</a:t>
            </a:r>
            <a:endParaRPr lang="el-GR"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4652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13048F1-DDC3-9D1C-3862-09C4889400A6}"/>
              </a:ext>
            </a:extLst>
          </p:cNvPr>
          <p:cNvPicPr>
            <a:picLocks noChangeAspect="1"/>
          </p:cNvPicPr>
          <p:nvPr/>
        </p:nvPicPr>
        <p:blipFill>
          <a:blip r:embed="rId2"/>
          <a:stretch>
            <a:fillRect/>
          </a:stretch>
        </p:blipFill>
        <p:spPr>
          <a:xfrm>
            <a:off x="252739" y="102777"/>
            <a:ext cx="2438611" cy="542591"/>
          </a:xfrm>
          <a:prstGeom prst="rect">
            <a:avLst/>
          </a:prstGeom>
        </p:spPr>
      </p:pic>
      <p:pic>
        <p:nvPicPr>
          <p:cNvPr id="5" name="Εικόνα 4">
            <a:extLst>
              <a:ext uri="{FF2B5EF4-FFF2-40B4-BE49-F238E27FC236}">
                <a16:creationId xmlns:a16="http://schemas.microsoft.com/office/drawing/2014/main" id="{3245C433-3EF4-C27A-5438-AA7EDCFF721F}"/>
              </a:ext>
            </a:extLst>
          </p:cNvPr>
          <p:cNvPicPr>
            <a:picLocks noChangeAspect="1"/>
          </p:cNvPicPr>
          <p:nvPr/>
        </p:nvPicPr>
        <p:blipFill>
          <a:blip r:embed="rId3"/>
          <a:stretch>
            <a:fillRect/>
          </a:stretch>
        </p:blipFill>
        <p:spPr>
          <a:xfrm>
            <a:off x="203297" y="6163169"/>
            <a:ext cx="2017951" cy="579170"/>
          </a:xfrm>
          <a:prstGeom prst="rect">
            <a:avLst/>
          </a:prstGeom>
        </p:spPr>
      </p:pic>
      <p:sp>
        <p:nvSpPr>
          <p:cNvPr id="6" name="Θέση περιεχομένου 5">
            <a:extLst>
              <a:ext uri="{FF2B5EF4-FFF2-40B4-BE49-F238E27FC236}">
                <a16:creationId xmlns:a16="http://schemas.microsoft.com/office/drawing/2014/main" id="{53A130F6-833A-0740-A470-E407A4373271}"/>
              </a:ext>
            </a:extLst>
          </p:cNvPr>
          <p:cNvSpPr>
            <a:spLocks noGrp="1"/>
          </p:cNvSpPr>
          <p:nvPr>
            <p:ph idx="1"/>
          </p:nvPr>
        </p:nvSpPr>
        <p:spPr>
          <a:xfrm>
            <a:off x="1193367" y="2405351"/>
            <a:ext cx="5571115" cy="4452649"/>
          </a:xfrm>
        </p:spPr>
        <p:txBody>
          <a:bodyPr>
            <a:normAutofit/>
          </a:bodyPr>
          <a:lstStyle/>
          <a:p>
            <a:pPr algn="just"/>
            <a:endParaRPr lang="en-US" sz="1800" dirty="0"/>
          </a:p>
          <a:p>
            <a:pPr algn="just"/>
            <a:endParaRPr lang="en-US" sz="1800" dirty="0"/>
          </a:p>
          <a:p>
            <a:endParaRPr lang="en-US" sz="2100" dirty="0"/>
          </a:p>
          <a:p>
            <a:endParaRPr lang="en-US" dirty="0"/>
          </a:p>
          <a:p>
            <a:endParaRPr lang="en-US" dirty="0"/>
          </a:p>
          <a:p>
            <a:endParaRPr lang="el-GR" dirty="0"/>
          </a:p>
        </p:txBody>
      </p:sp>
      <p:pic>
        <p:nvPicPr>
          <p:cNvPr id="8" name="Εικόνα 7">
            <a:extLst>
              <a:ext uri="{FF2B5EF4-FFF2-40B4-BE49-F238E27FC236}">
                <a16:creationId xmlns:a16="http://schemas.microsoft.com/office/drawing/2014/main" id="{912F5281-522D-B4EF-61CE-93E64BFDC181}"/>
              </a:ext>
            </a:extLst>
          </p:cNvPr>
          <p:cNvPicPr>
            <a:picLocks noChangeAspect="1"/>
          </p:cNvPicPr>
          <p:nvPr/>
        </p:nvPicPr>
        <p:blipFill>
          <a:blip r:embed="rId4"/>
          <a:stretch>
            <a:fillRect/>
          </a:stretch>
        </p:blipFill>
        <p:spPr>
          <a:xfrm>
            <a:off x="6095986" y="3428988"/>
            <a:ext cx="27" cy="23"/>
          </a:xfrm>
          <a:prstGeom prst="rect">
            <a:avLst/>
          </a:prstGeom>
        </p:spPr>
      </p:pic>
      <p:sp>
        <p:nvSpPr>
          <p:cNvPr id="3" name="Τίτλος 6">
            <a:extLst>
              <a:ext uri="{FF2B5EF4-FFF2-40B4-BE49-F238E27FC236}">
                <a16:creationId xmlns:a16="http://schemas.microsoft.com/office/drawing/2014/main" id="{AC37409D-2755-5EDC-3DAE-495FE3CD3284}"/>
              </a:ext>
            </a:extLst>
          </p:cNvPr>
          <p:cNvSpPr txBox="1">
            <a:spLocks/>
          </p:cNvSpPr>
          <p:nvPr/>
        </p:nvSpPr>
        <p:spPr>
          <a:xfrm>
            <a:off x="756949" y="244446"/>
            <a:ext cx="9905998" cy="14785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2400" dirty="0">
                <a:latin typeface="Calibri" panose="020F0502020204030204" pitchFamily="34" charset="0"/>
                <a:ea typeface="Calibri" panose="020F0502020204030204" pitchFamily="34" charset="0"/>
                <a:cs typeface="Calibri" panose="020F0502020204030204" pitchFamily="34" charset="0"/>
              </a:rPr>
              <a:t>Disadvantages of Underfloor Heating</a:t>
            </a:r>
            <a:endParaRPr lang="el-GR" sz="2400" dirty="0">
              <a:latin typeface="Calibri" panose="020F0502020204030204" pitchFamily="34" charset="0"/>
              <a:ea typeface="Calibri" panose="020F0502020204030204" pitchFamily="34" charset="0"/>
              <a:cs typeface="Calibri" panose="020F0502020204030204" pitchFamily="34" charset="0"/>
            </a:endParaRPr>
          </a:p>
        </p:txBody>
      </p:sp>
      <p:sp>
        <p:nvSpPr>
          <p:cNvPr id="7" name="Θέση περιεχομένου 5">
            <a:extLst>
              <a:ext uri="{FF2B5EF4-FFF2-40B4-BE49-F238E27FC236}">
                <a16:creationId xmlns:a16="http://schemas.microsoft.com/office/drawing/2014/main" id="{85AEF3AE-DA2C-0110-D295-0A6EABE65801}"/>
              </a:ext>
            </a:extLst>
          </p:cNvPr>
          <p:cNvSpPr txBox="1">
            <a:spLocks/>
          </p:cNvSpPr>
          <p:nvPr/>
        </p:nvSpPr>
        <p:spPr>
          <a:xfrm>
            <a:off x="756949" y="1495978"/>
            <a:ext cx="10382106" cy="409935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r>
              <a:rPr lang="en-US" sz="2000" b="1" dirty="0"/>
              <a:t>4. Health Concerns </a:t>
            </a:r>
            <a:r>
              <a:rPr lang="en-US" sz="2000" dirty="0"/>
              <a:t>: </a:t>
            </a:r>
            <a:r>
              <a:rPr lang="en-GB" sz="2000" dirty="0"/>
              <a:t>If underfloor heating is not correctly managed, there may be health risks. Uneven temperatures can result from shoddy installation or excessive heating, producing "warm-cold-cold" effects in various parts of the room. This uneven warmth can cause veins and circulation to become stressed, especially in people who already have circulatory problems. In order to prevent the health concerns that come with prolonged exposure to high temperatures, it is crucial to maintain stable and moderate temperatures.</a:t>
            </a:r>
            <a:endParaRPr lang="en-US" sz="2000" dirty="0"/>
          </a:p>
          <a:p>
            <a:pPr marL="0" indent="0">
              <a:buFont typeface="Arial" panose="020B0604020202020204" pitchFamily="34" charset="0"/>
              <a:buNone/>
            </a:pPr>
            <a:r>
              <a:rPr lang="en-US" sz="2000" b="1" dirty="0"/>
              <a:t>5. Longer Installation Period</a:t>
            </a:r>
            <a:r>
              <a:rPr lang="en-US" sz="2000" dirty="0"/>
              <a:t>: </a:t>
            </a:r>
            <a:r>
              <a:rPr lang="en-GB" sz="2000" dirty="0"/>
              <a:t>Underfloor heating system installation typically requires more time than traditional heating techniques. The requirement for exact positioning of heating elements, pipelines, or electric mats beneath the floor, together with other procedures like screeding or applying self-</a:t>
            </a:r>
            <a:r>
              <a:rPr lang="en-GB" sz="2000" dirty="0" err="1"/>
              <a:t>leveling</a:t>
            </a:r>
            <a:r>
              <a:rPr lang="en-GB" sz="2000" dirty="0"/>
              <a:t> solution, is the reason for this prolonged installation time. Timelines for renovations or construction may be impacted, therefore careful planning is needed to prevent delays.</a:t>
            </a:r>
          </a:p>
          <a:p>
            <a:pPr marL="0" indent="0">
              <a:buNone/>
            </a:pPr>
            <a:r>
              <a:rPr lang="en-GB" sz="2000" dirty="0"/>
              <a:t>6. </a:t>
            </a:r>
            <a:r>
              <a:rPr lang="en-GB" sz="2000" b="1" dirty="0"/>
              <a:t>Suitability for Older Buildings </a:t>
            </a:r>
            <a:r>
              <a:rPr lang="en-GB" sz="2000" dirty="0"/>
              <a:t>: Extremely old buildings with solid brick floors and walls might not be the best candidates for underfloor heating. The increased heat retention of these buildings may cause problems for underfloor heating systems operating efficiently. Furthermore, it can be difficult and expensive to retrofit underfloor heating in these kinds of buildings, which makes it less feasible for older structures without major modifications</a:t>
            </a:r>
            <a:r>
              <a:rPr lang="en-GB" sz="1400"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l-GR"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pPr>
            <a:endParaRPr lang="en-GB"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pPr>
            <a:endPar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05896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E126E9B6-F06D-418F-75EE-0B1429A9FE4D}"/>
              </a:ext>
            </a:extLst>
          </p:cNvPr>
          <p:cNvPicPr>
            <a:picLocks noChangeAspect="1"/>
          </p:cNvPicPr>
          <p:nvPr/>
        </p:nvPicPr>
        <p:blipFill>
          <a:blip r:embed="rId2"/>
          <a:stretch>
            <a:fillRect/>
          </a:stretch>
        </p:blipFill>
        <p:spPr>
          <a:xfrm>
            <a:off x="0" y="0"/>
            <a:ext cx="2438611" cy="623454"/>
          </a:xfrm>
          <a:prstGeom prst="rect">
            <a:avLst/>
          </a:prstGeom>
        </p:spPr>
      </p:pic>
      <p:pic>
        <p:nvPicPr>
          <p:cNvPr id="7" name="Εικόνα 6">
            <a:extLst>
              <a:ext uri="{FF2B5EF4-FFF2-40B4-BE49-F238E27FC236}">
                <a16:creationId xmlns:a16="http://schemas.microsoft.com/office/drawing/2014/main" id="{6F6E65DD-F475-B134-DAE9-434485083586}"/>
              </a:ext>
            </a:extLst>
          </p:cNvPr>
          <p:cNvPicPr>
            <a:picLocks noChangeAspect="1"/>
          </p:cNvPicPr>
          <p:nvPr/>
        </p:nvPicPr>
        <p:blipFill>
          <a:blip r:embed="rId3"/>
          <a:stretch>
            <a:fillRect/>
          </a:stretch>
        </p:blipFill>
        <p:spPr>
          <a:xfrm>
            <a:off x="0" y="6278830"/>
            <a:ext cx="2017951" cy="579170"/>
          </a:xfrm>
          <a:prstGeom prst="rect">
            <a:avLst/>
          </a:prstGeom>
        </p:spPr>
      </p:pic>
      <p:sp>
        <p:nvSpPr>
          <p:cNvPr id="11" name="TextBox 10">
            <a:extLst>
              <a:ext uri="{FF2B5EF4-FFF2-40B4-BE49-F238E27FC236}">
                <a16:creationId xmlns:a16="http://schemas.microsoft.com/office/drawing/2014/main" id="{C153759A-C8F3-5B5D-DBC8-D409A7EBDD1E}"/>
              </a:ext>
            </a:extLst>
          </p:cNvPr>
          <p:cNvSpPr txBox="1"/>
          <p:nvPr/>
        </p:nvSpPr>
        <p:spPr>
          <a:xfrm>
            <a:off x="3164563" y="603297"/>
            <a:ext cx="5862874" cy="584775"/>
          </a:xfrm>
          <a:prstGeom prst="rect">
            <a:avLst/>
          </a:prstGeom>
          <a:noFill/>
        </p:spPr>
        <p:txBody>
          <a:bodyPr wrap="square">
            <a:spAutoFit/>
          </a:bodyPr>
          <a:lstStyle/>
          <a:p>
            <a:r>
              <a:rPr lang="en-GB" sz="3200" dirty="0">
                <a:latin typeface="Calibri" panose="020F0502020204030204" pitchFamily="34" charset="0"/>
                <a:ea typeface="Calibri" panose="020F0502020204030204" pitchFamily="34" charset="0"/>
                <a:cs typeface="Calibri" panose="020F0502020204030204" pitchFamily="34" charset="0"/>
              </a:rPr>
              <a:t>Types of Underfloor Heating</a:t>
            </a:r>
          </a:p>
        </p:txBody>
      </p:sp>
      <p:sp>
        <p:nvSpPr>
          <p:cNvPr id="5" name="Rectangle 3">
            <a:extLst>
              <a:ext uri="{FF2B5EF4-FFF2-40B4-BE49-F238E27FC236}">
                <a16:creationId xmlns:a16="http://schemas.microsoft.com/office/drawing/2014/main" id="{D39813EE-2508-24DB-157F-D7E8F20D5993}"/>
              </a:ext>
            </a:extLst>
          </p:cNvPr>
          <p:cNvSpPr>
            <a:spLocks noGrp="1" noChangeArrowheads="1"/>
          </p:cNvSpPr>
          <p:nvPr>
            <p:ph idx="1"/>
          </p:nvPr>
        </p:nvSpPr>
        <p:spPr bwMode="auto">
          <a:xfrm>
            <a:off x="1715729" y="1859339"/>
            <a:ext cx="8760541"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rPr>
              <a:t>Hydraulic Systems:</a:t>
            </a:r>
            <a:endParaRPr kumimoji="0" lang="el-GR"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chemeClr val="tx1"/>
                </a:solidFill>
                <a:effectLst/>
                <a:latin typeface="Arial" panose="020B0604020202020204" pitchFamily="34" charset="0"/>
              </a:rPr>
              <a:t>Operation: These systems circulate hot water through specialized plastic pipes embedded in the floor.</a:t>
            </a:r>
            <a:endParaRPr kumimoji="0" lang="el-GR"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chemeClr val="tx1"/>
                </a:solidFill>
                <a:effectLst/>
                <a:latin typeface="Arial" panose="020B0604020202020204" pitchFamily="34" charset="0"/>
              </a:rPr>
              <a:t>Applications: Suitable for a wide range of building types, from residential homes to large industrial facilities.</a:t>
            </a:r>
            <a:endParaRPr kumimoji="0" lang="el-GR"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n-US" sz="18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rPr>
              <a:t>Electric Systems:</a:t>
            </a:r>
            <a:endParaRPr kumimoji="0" lang="el-GR"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chemeClr val="tx1"/>
                </a:solidFill>
                <a:effectLst/>
                <a:latin typeface="Arial" panose="020B0604020202020204" pitchFamily="34" charset="0"/>
              </a:rPr>
              <a:t>Operation: These systems use electric heating cables or mats placed beneath the floor to generate heat.</a:t>
            </a:r>
            <a:endParaRPr kumimoji="0" lang="el-GR"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chemeClr val="tx1"/>
                </a:solidFill>
                <a:effectLst/>
                <a:latin typeface="Arial" panose="020B0604020202020204" pitchFamily="34" charset="0"/>
              </a:rPr>
              <a:t>Applications: Often used in smaller areas or where a quick and simple installation is required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29522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E126E9B6-F06D-418F-75EE-0B1429A9FE4D}"/>
              </a:ext>
            </a:extLst>
          </p:cNvPr>
          <p:cNvPicPr>
            <a:picLocks noChangeAspect="1"/>
          </p:cNvPicPr>
          <p:nvPr/>
        </p:nvPicPr>
        <p:blipFill>
          <a:blip r:embed="rId2"/>
          <a:stretch>
            <a:fillRect/>
          </a:stretch>
        </p:blipFill>
        <p:spPr>
          <a:xfrm>
            <a:off x="-33096" y="-9031"/>
            <a:ext cx="2438611" cy="623454"/>
          </a:xfrm>
          <a:prstGeom prst="rect">
            <a:avLst/>
          </a:prstGeom>
        </p:spPr>
      </p:pic>
      <p:pic>
        <p:nvPicPr>
          <p:cNvPr id="7" name="Εικόνα 6">
            <a:extLst>
              <a:ext uri="{FF2B5EF4-FFF2-40B4-BE49-F238E27FC236}">
                <a16:creationId xmlns:a16="http://schemas.microsoft.com/office/drawing/2014/main" id="{6F6E65DD-F475-B134-DAE9-434485083586}"/>
              </a:ext>
            </a:extLst>
          </p:cNvPr>
          <p:cNvPicPr>
            <a:picLocks noChangeAspect="1"/>
          </p:cNvPicPr>
          <p:nvPr/>
        </p:nvPicPr>
        <p:blipFill>
          <a:blip r:embed="rId3"/>
          <a:stretch>
            <a:fillRect/>
          </a:stretch>
        </p:blipFill>
        <p:spPr>
          <a:xfrm>
            <a:off x="-55778" y="6278830"/>
            <a:ext cx="2017951" cy="579170"/>
          </a:xfrm>
          <a:prstGeom prst="rect">
            <a:avLst/>
          </a:prstGeom>
        </p:spPr>
      </p:pic>
      <p:sp>
        <p:nvSpPr>
          <p:cNvPr id="11" name="TextBox 10">
            <a:extLst>
              <a:ext uri="{FF2B5EF4-FFF2-40B4-BE49-F238E27FC236}">
                <a16:creationId xmlns:a16="http://schemas.microsoft.com/office/drawing/2014/main" id="{C153759A-C8F3-5B5D-DBC8-D409A7EBDD1E}"/>
              </a:ext>
            </a:extLst>
          </p:cNvPr>
          <p:cNvSpPr txBox="1"/>
          <p:nvPr/>
        </p:nvSpPr>
        <p:spPr>
          <a:xfrm>
            <a:off x="587087" y="2080690"/>
            <a:ext cx="6099462" cy="400110"/>
          </a:xfrm>
          <a:prstGeom prst="rect">
            <a:avLst/>
          </a:prstGeom>
          <a:noFill/>
        </p:spPr>
        <p:txBody>
          <a:bodyPr wrap="square">
            <a:spAutoFit/>
          </a:bodyPr>
          <a:lstStyle/>
          <a:p>
            <a:r>
              <a:rPr lang="el-GR" sz="2000" dirty="0">
                <a:latin typeface="Calibri" panose="020F0502020204030204" pitchFamily="34" charset="0"/>
                <a:ea typeface="Calibri" panose="020F0502020204030204" pitchFamily="34" charset="0"/>
                <a:cs typeface="Calibri" panose="020F0502020204030204" pitchFamily="34" charset="0"/>
              </a:rPr>
              <a:t> </a:t>
            </a:r>
          </a:p>
        </p:txBody>
      </p:sp>
      <p:sp>
        <p:nvSpPr>
          <p:cNvPr id="3" name="Θέση περιεχομένου 2">
            <a:extLst>
              <a:ext uri="{FF2B5EF4-FFF2-40B4-BE49-F238E27FC236}">
                <a16:creationId xmlns:a16="http://schemas.microsoft.com/office/drawing/2014/main" id="{9B492A41-A4F6-79B6-5C06-3B3CBC76F11E}"/>
              </a:ext>
            </a:extLst>
          </p:cNvPr>
          <p:cNvSpPr>
            <a:spLocks noGrp="1"/>
          </p:cNvSpPr>
          <p:nvPr>
            <p:ph idx="1"/>
          </p:nvPr>
        </p:nvSpPr>
        <p:spPr>
          <a:xfrm>
            <a:off x="1058285" y="1458828"/>
            <a:ext cx="9905999" cy="4909068"/>
          </a:xfrm>
        </p:spPr>
        <p:txBody>
          <a:bodyPr>
            <a:normAutofit fontScale="70000" lnSpcReduction="20000"/>
          </a:bodyPr>
          <a:lstStyle/>
          <a:p>
            <a:pPr marL="0" indent="0">
              <a:buNone/>
            </a:pPr>
            <a:r>
              <a:rPr lang="en-GB" sz="1800" kern="100" dirty="0">
                <a:latin typeface="Aptos" panose="020B0004020202020204" pitchFamily="34" charset="0"/>
                <a:cs typeface="Times New Roman" panose="02020603050405020304" pitchFamily="18" charset="0"/>
              </a:rPr>
              <a:t>Underfloor heating pipes.jpg. (2006, June 20). Retrieved from Wikimedia </a:t>
            </a:r>
            <a:r>
              <a:rPr lang="en-GB" sz="1800" kern="100" dirty="0" err="1">
                <a:latin typeface="Aptos" panose="020B0004020202020204" pitchFamily="34" charset="0"/>
                <a:cs typeface="Times New Roman" panose="02020603050405020304" pitchFamily="18" charset="0"/>
              </a:rPr>
              <a:t>Commons:https</a:t>
            </a:r>
            <a:r>
              <a:rPr lang="en-GB" sz="1800" kern="100" dirty="0">
                <a:latin typeface="Aptos" panose="020B0004020202020204" pitchFamily="34" charset="0"/>
                <a:cs typeface="Times New Roman" panose="02020603050405020304" pitchFamily="18" charset="0"/>
              </a:rPr>
              <a:t>://commons.wikimedia.org/wiki/</a:t>
            </a:r>
            <a:r>
              <a:rPr lang="en-GB" sz="1800" kern="100" dirty="0" err="1">
                <a:latin typeface="Aptos" panose="020B0004020202020204" pitchFamily="34" charset="0"/>
                <a:cs typeface="Times New Roman" panose="02020603050405020304" pitchFamily="18" charset="0"/>
              </a:rPr>
              <a:t>File:Underfloor_heating_pipes.jpg</a:t>
            </a:r>
            <a:endParaRPr lang="en-GB" sz="1800" kern="100" dirty="0">
              <a:latin typeface="Aptos" panose="020B0004020202020204" pitchFamily="34" charset="0"/>
              <a:cs typeface="Times New Roman" panose="02020603050405020304" pitchFamily="18" charset="0"/>
            </a:endParaRPr>
          </a:p>
          <a:p>
            <a:pPr marL="0" indent="0">
              <a:buNone/>
            </a:pPr>
            <a:r>
              <a:rPr lang="en-GB" sz="1800" kern="100" dirty="0">
                <a:latin typeface="Aptos" panose="020B0004020202020204" pitchFamily="34" charset="0"/>
                <a:cs typeface="Times New Roman" panose="02020603050405020304" pitchFamily="18" charset="0"/>
              </a:rPr>
              <a:t>The pros and cons of underfloor heating. (n.d.). Retrieved from Gregory Heating, Electrical and Renewable Energy: </a:t>
            </a:r>
            <a:r>
              <a:rPr lang="en-GB" sz="1800" kern="100" dirty="0">
                <a:latin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https://www.gregorheating.co.uk/pros-cons-underfloor-heating/</a:t>
            </a:r>
            <a:endParaRPr lang="en-GB" sz="1800" kern="100" dirty="0">
              <a:latin typeface="Aptos" panose="020B0004020202020204" pitchFamily="34" charset="0"/>
              <a:cs typeface="Times New Roman" panose="02020603050405020304" pitchFamily="18" charset="0"/>
            </a:endParaRP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Jones, G. ( 2023, June 22).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Pros and Cons of Underfloor Heating</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Retrieved from Underfloor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Heatinh</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Trading Supplies: </a:t>
            </a:r>
            <a:r>
              <a:rPr lang="en-GB" sz="1800" kern="100" dirty="0">
                <a:effectLst/>
                <a:latin typeface="Aptos" panose="020B0004020202020204" pitchFamily="34" charset="0"/>
                <a:ea typeface="Aptos" panose="020B0004020202020204" pitchFamily="34" charset="0"/>
                <a:cs typeface="Times New Roman" panose="02020603050405020304" pitchFamily="18" charset="0"/>
                <a:hlinkClick r:id="rId5"/>
              </a:rPr>
              <a:t>https://www.underfloorheatingtradesupplies.co.uk/blog/pros-and-cons-of-underfloor-heating/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6 Pros and Cons of Underfloor Heating You Didn’t Know. ( 2022, June 22). Retrieved from Warmup: </a:t>
            </a:r>
            <a:r>
              <a:rPr lang="en-GB" sz="1800" kern="100" dirty="0">
                <a:effectLst/>
                <a:latin typeface="Aptos" panose="020B0004020202020204" pitchFamily="34" charset="0"/>
                <a:ea typeface="Aptos" panose="020B0004020202020204" pitchFamily="34" charset="0"/>
                <a:cs typeface="Times New Roman" panose="02020603050405020304" pitchFamily="18" charset="0"/>
                <a:hlinkClick r:id="rId6"/>
              </a:rPr>
              <a:t>https://www.warmup.co.uk/blog/pros-cons-underfloor-heating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Hedges, C. (2023, August 15). What are the pros and cons of underfloor heating? Retrieved from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Thermo</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Sphere: </a:t>
            </a:r>
            <a:r>
              <a:rPr lang="en-GB" sz="1800" kern="100" dirty="0">
                <a:effectLst/>
                <a:latin typeface="Aptos" panose="020B0004020202020204" pitchFamily="34" charset="0"/>
                <a:ea typeface="Aptos" panose="020B0004020202020204" pitchFamily="34" charset="0"/>
                <a:cs typeface="Times New Roman" panose="02020603050405020304" pitchFamily="18" charset="0"/>
                <a:hlinkClick r:id="rId7"/>
              </a:rPr>
              <a:t>https://www.thermosphere.com/blog/the-pros-and-cons-of-underfloor-heating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Flores, P. (2022, November 17).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Underfloor heating pros and cons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Retrieved from Which?: </a:t>
            </a:r>
            <a:r>
              <a:rPr lang="en-GB" sz="1800" kern="100" dirty="0">
                <a:effectLst/>
                <a:latin typeface="Aptos" panose="020B0004020202020204" pitchFamily="34" charset="0"/>
                <a:ea typeface="Aptos" panose="020B0004020202020204" pitchFamily="34" charset="0"/>
                <a:cs typeface="Times New Roman" panose="02020603050405020304" pitchFamily="18" charset="0"/>
                <a:hlinkClick r:id="rId8"/>
              </a:rPr>
              <a:t>https://www.which.co.uk/reviews/underfloor-heating-systems/article/underfloor-heating-pros-and-cons-a8GBb3u9pXxj</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UNDERFLOOR HEATING. (2022, February 3). Retrieved from AK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Papaplast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800" kern="100" dirty="0">
                <a:effectLst/>
                <a:latin typeface="Aptos" panose="020B0004020202020204" pitchFamily="34" charset="0"/>
                <a:ea typeface="Aptos" panose="020B0004020202020204" pitchFamily="34" charset="0"/>
                <a:cs typeface="Times New Roman" panose="02020603050405020304" pitchFamily="18" charset="0"/>
                <a:hlinkClick r:id="rId9"/>
              </a:rPr>
              <a:t>https://palaplast.com/2022/02/03/underfloor-heating/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Traditional Underfloor Heating Systems. (n.d.). Retrieved from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Hercuglas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Renewables: </a:t>
            </a:r>
            <a:r>
              <a:rPr lang="en-GB" sz="1800" kern="100" dirty="0">
                <a:effectLst/>
                <a:latin typeface="Aptos" panose="020B0004020202020204" pitchFamily="34" charset="0"/>
                <a:ea typeface="Aptos" panose="020B0004020202020204" pitchFamily="34" charset="0"/>
                <a:cs typeface="Times New Roman" panose="02020603050405020304" pitchFamily="18" charset="0"/>
                <a:hlinkClick r:id="rId10"/>
              </a:rPr>
              <a:t>https://hercuglas.ie/traditional-underfloor/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HYDRONIC UNDERFLOOR HEATING SYSTEM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(n.d.). Retrieved from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KlimaControl</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Heating 7 &amp;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AirConditioning</a:t>
            </a:r>
            <a:r>
              <a:rPr lang="en-GB" sz="1800" kern="100">
                <a:effectLst/>
                <a:latin typeface="Aptos" panose="020B0004020202020204" pitchFamily="34" charset="0"/>
                <a:ea typeface="Aptos" panose="020B0004020202020204" pitchFamily="34" charset="0"/>
                <a:cs typeface="Times New Roman" panose="02020603050405020304" pitchFamily="18" charset="0"/>
              </a:rPr>
              <a:t>: </a:t>
            </a:r>
            <a:r>
              <a:rPr lang="en-GB" sz="1800" kern="100">
                <a:effectLst/>
                <a:latin typeface="Aptos" panose="020B0004020202020204" pitchFamily="34" charset="0"/>
                <a:ea typeface="Aptos" panose="020B0004020202020204" pitchFamily="34" charset="0"/>
                <a:cs typeface="Times New Roman" panose="02020603050405020304" pitchFamily="18" charset="0"/>
                <a:hlinkClick r:id="rId11"/>
              </a:rPr>
              <a:t>https://klimacontrol.com.cy/index.php?pageid=17&amp;sub_action=details&amp;ItemID=5&amp;l_act=chnglng&amp;lng=1</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l-GR"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9514D0DE-CF07-6C79-1C21-99D5E12F1DB2}"/>
              </a:ext>
            </a:extLst>
          </p:cNvPr>
          <p:cNvSpPr txBox="1"/>
          <p:nvPr/>
        </p:nvSpPr>
        <p:spPr>
          <a:xfrm>
            <a:off x="1058285" y="812497"/>
            <a:ext cx="2369574" cy="646331"/>
          </a:xfrm>
          <a:prstGeom prst="rect">
            <a:avLst/>
          </a:prstGeom>
          <a:noFill/>
        </p:spPr>
        <p:txBody>
          <a:bodyPr wrap="square" rtlCol="0">
            <a:spAutoFit/>
          </a:bodyPr>
          <a:lstStyle/>
          <a:p>
            <a:r>
              <a:rPr lang="en-GB" sz="3600" dirty="0"/>
              <a:t>References</a:t>
            </a:r>
          </a:p>
        </p:txBody>
      </p:sp>
    </p:spTree>
    <p:extLst>
      <p:ext uri="{BB962C8B-B14F-4D97-AF65-F5344CB8AC3E}">
        <p14:creationId xmlns:p14="http://schemas.microsoft.com/office/powerpoint/2010/main" val="31548423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Κύκλωμα">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TM04033919[[fn=Κύκλωμα]]</Template>
  <TotalTime>546</TotalTime>
  <Words>1507</Words>
  <Application>Microsoft Office PowerPoint</Application>
  <PresentationFormat>Widescreen</PresentationFormat>
  <Paragraphs>56</Paragraphs>
  <Slides>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Aptos</vt:lpstr>
      <vt:lpstr>Arial</vt:lpstr>
      <vt:lpstr>Calibri</vt:lpstr>
      <vt:lpstr>pf_beausans_prothin</vt:lpstr>
      <vt:lpstr>Söhne</vt:lpstr>
      <vt:lpstr>Tw Cen MT</vt:lpstr>
      <vt:lpstr>Κύκλωμα</vt:lpstr>
      <vt:lpstr>PowerPoint Presentation</vt:lpstr>
      <vt:lpstr>Underfloor Heating</vt:lpstr>
      <vt:lpstr>PowerPoint Presentation</vt:lpstr>
      <vt:lpstr>PowerPoint Presentation</vt:lpstr>
      <vt:lpstr>Disadvantages of Underfloor Heating</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Konstantina Papadopoulou</dc:creator>
  <cp:lastModifiedBy>John Vanidis</cp:lastModifiedBy>
  <cp:revision>5</cp:revision>
  <dcterms:created xsi:type="dcterms:W3CDTF">2023-04-18T09:12:15Z</dcterms:created>
  <dcterms:modified xsi:type="dcterms:W3CDTF">2024-06-07T14:11:33Z</dcterms:modified>
</cp:coreProperties>
</file>