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4" r:id="rId9"/>
    <p:sldId id="265" r:id="rId10"/>
    <p:sldId id="266" r:id="rId11"/>
    <p:sldId id="267" r:id="rId12"/>
  </p:sldIdLst>
  <p:sldSz cx="12192000" cy="6858000"/>
  <p:notesSz cx="6858000" cy="9144000"/>
  <p:embeddedFontLst>
    <p:embeddedFont>
      <p:font typeface="Garamond" panose="02020404030301010803" pitchFamily="18" charset="0"/>
      <p:regular r:id="rId14"/>
      <p:bold r:id="rId15"/>
      <p:italic r:id="rId16"/>
      <p:boldItalic r:id="rId17"/>
    </p:embeddedFont>
    <p:embeddedFont>
      <p:font typeface="Roboto" panose="020000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gbiJw3KrKlzBPFbliIwdzkFhhZ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34546C1-B9F6-4A7A-BAB4-D76EE93A6EDD}">
  <a:tblStyle styleId="{134546C1-B9F6-4A7A-BAB4-D76EE93A6ED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Διαφάνεια τίτλου" type="title">
  <p:cSld name="TITLE">
    <p:spTree>
      <p:nvGrpSpPr>
        <p:cNvPr id="1" name="Shape 12"/>
        <p:cNvGrpSpPr/>
        <p:nvPr/>
      </p:nvGrpSpPr>
      <p:grpSpPr>
        <a:xfrm>
          <a:off x="0" y="0"/>
          <a:ext cx="0" cy="0"/>
          <a:chOff x="0" y="0"/>
          <a:chExt cx="0" cy="0"/>
        </a:xfrm>
      </p:grpSpPr>
      <p:pic>
        <p:nvPicPr>
          <p:cNvPr id="13" name="Google Shape;13;p14" descr="HD-PanelTitle-GrommetsCombined.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14" name="Google Shape;14;p14"/>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5400"/>
              <a:buFont typeface="Garamond"/>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4"/>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spcBef>
                <a:spcPts val="420"/>
              </a:spcBef>
              <a:spcAft>
                <a:spcPts val="0"/>
              </a:spcAft>
              <a:buSzPts val="2415"/>
              <a:buNone/>
              <a:defRPr sz="21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a:endParaRPr/>
          </a:p>
        </p:txBody>
      </p:sp>
      <p:sp>
        <p:nvSpPr>
          <p:cNvPr id="16" name="Google Shape;16;p14"/>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4"/>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4"/>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9" name="Google Shape;19;p14"/>
          <p:cNvCxnSpPr/>
          <p:nvPr/>
        </p:nvCxnSpPr>
        <p:spPr>
          <a:xfrm>
            <a:off x="2692399" y="3522131"/>
            <a:ext cx="681566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Τίτλος και περιεχόμενο" type="obj">
  <p:cSld name="OBJECT">
    <p:spTree>
      <p:nvGrpSpPr>
        <p:cNvPr id="1" name="Shape 20"/>
        <p:cNvGrpSpPr/>
        <p:nvPr/>
      </p:nvGrpSpPr>
      <p:grpSpPr>
        <a:xfrm>
          <a:off x="0" y="0"/>
          <a:ext cx="0" cy="0"/>
          <a:chOff x="0" y="0"/>
          <a:chExt cx="0" cy="0"/>
        </a:xfrm>
      </p:grpSpPr>
      <p:cxnSp>
        <p:nvCxnSpPr>
          <p:cNvPr id="21" name="Google Shape;21;p15"/>
          <p:cNvCxnSpPr/>
          <p:nvPr/>
        </p:nvCxnSpPr>
        <p:spPr>
          <a:xfrm>
            <a:off x="1396169" y="2421466"/>
            <a:ext cx="9407298" cy="0"/>
          </a:xfrm>
          <a:prstGeom prst="straightConnector1">
            <a:avLst/>
          </a:prstGeom>
          <a:noFill/>
          <a:ln w="15875" cap="flat" cmpd="sng">
            <a:solidFill>
              <a:srgbClr val="E8D08F"/>
            </a:solidFill>
            <a:prstDash val="solid"/>
            <a:round/>
            <a:headEnd type="none" w="sm" len="sm"/>
            <a:tailEnd type="none" w="sm" len="sm"/>
          </a:ln>
        </p:spPr>
      </p:cxnSp>
      <p:sp>
        <p:nvSpPr>
          <p:cNvPr id="22" name="Google Shape;22;p1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24" name="Google Shape;24;p1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Τίτλος και λεζάντα">
  <p:cSld name="Τίτλος και λεζάντα">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30" name="Google Shape;30;p1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33" name="Google Shape;33;p16"/>
          <p:cNvCxnSpPr/>
          <p:nvPr/>
        </p:nvCxnSpPr>
        <p:spPr>
          <a:xfrm>
            <a:off x="1396169" y="4140199"/>
            <a:ext cx="94072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Κεφαλίδα ενότητας" type="secHead">
  <p:cSld name="SECTION_HEADER">
    <p:spTree>
      <p:nvGrpSpPr>
        <p:cNvPr id="1" name="Shape 34"/>
        <p:cNvGrpSpPr/>
        <p:nvPr/>
      </p:nvGrpSpPr>
      <p:grpSpPr>
        <a:xfrm>
          <a:off x="0" y="0"/>
          <a:ext cx="0" cy="0"/>
          <a:chOff x="0" y="0"/>
          <a:chExt cx="0" cy="0"/>
        </a:xfrm>
      </p:grpSpPr>
      <p:sp>
        <p:nvSpPr>
          <p:cNvPr id="35" name="Google Shape;35;p17"/>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4400"/>
              <a:buFont typeface="Garamond"/>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7"/>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spcBef>
                <a:spcPts val="48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37" name="Google Shape;37;p1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40" name="Google Shape;40;p17"/>
          <p:cNvCxnSpPr/>
          <p:nvPr/>
        </p:nvCxnSpPr>
        <p:spPr>
          <a:xfrm>
            <a:off x="2012723" y="3710585"/>
            <a:ext cx="8163380"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Δύο περιεχόμενα" type="twoObj">
  <p:cSld name="TWO_OBJECTS">
    <p:spTree>
      <p:nvGrpSpPr>
        <p:cNvPr id="1" name="Shape 41"/>
        <p:cNvGrpSpPr/>
        <p:nvPr/>
      </p:nvGrpSpPr>
      <p:grpSpPr>
        <a:xfrm>
          <a:off x="0" y="0"/>
          <a:ext cx="0" cy="0"/>
          <a:chOff x="0" y="0"/>
          <a:chExt cx="0" cy="0"/>
        </a:xfrm>
      </p:grpSpPr>
      <p:cxnSp>
        <p:nvCxnSpPr>
          <p:cNvPr id="42" name="Google Shape;42;p18"/>
          <p:cNvCxnSpPr/>
          <p:nvPr/>
        </p:nvCxnSpPr>
        <p:spPr>
          <a:xfrm>
            <a:off x="1396169" y="2421466"/>
            <a:ext cx="9407298" cy="0"/>
          </a:xfrm>
          <a:prstGeom prst="straightConnector1">
            <a:avLst/>
          </a:prstGeom>
          <a:noFill/>
          <a:ln w="15875" cap="flat" cmpd="sng">
            <a:solidFill>
              <a:srgbClr val="E8D08F"/>
            </a:solidFill>
            <a:prstDash val="solid"/>
            <a:round/>
            <a:headEnd type="none" w="sm" len="sm"/>
            <a:tailEnd type="none" w="sm" len="sm"/>
          </a:ln>
        </p:spPr>
      </p:cxnSp>
      <p:sp>
        <p:nvSpPr>
          <p:cNvPr id="43" name="Google Shape;43;p1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8"/>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5" name="Google Shape;45;p18"/>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6" name="Google Shape;46;p1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Σύγκριση" type="twoTxTwoObj">
  <p:cSld name="TWO_OBJECTS_WITH_TEXT">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9"/>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52" name="Google Shape;52;p19"/>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53" name="Google Shape;53;p19"/>
          <p:cNvSpPr txBox="1">
            <a:spLocks noGrp="1"/>
          </p:cNvSpPr>
          <p:nvPr>
            <p:ph type="body" idx="3"/>
          </p:nvPr>
        </p:nvSpPr>
        <p:spPr>
          <a:xfrm>
            <a:off x="6180671"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54" name="Google Shape;54;p19"/>
          <p:cNvSpPr txBox="1">
            <a:spLocks noGrp="1"/>
          </p:cNvSpPr>
          <p:nvPr>
            <p:ph type="body" idx="4"/>
          </p:nvPr>
        </p:nvSpPr>
        <p:spPr>
          <a:xfrm>
            <a:off x="6180671"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55" name="Google Shape;55;p1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8" name="Google Shape;58;p19"/>
          <p:cNvCxnSpPr/>
          <p:nvPr/>
        </p:nvCxnSpPr>
        <p:spPr>
          <a:xfrm>
            <a:off x="1396169" y="2421466"/>
            <a:ext cx="94072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Μόνο τίτλος" type="titleOnly">
  <p:cSld name="TITLE_ONLY">
    <p:spTree>
      <p:nvGrpSpPr>
        <p:cNvPr id="1" name="Shape 59"/>
        <p:cNvGrpSpPr/>
        <p:nvPr/>
      </p:nvGrpSpPr>
      <p:grpSpPr>
        <a:xfrm>
          <a:off x="0" y="0"/>
          <a:ext cx="0" cy="0"/>
          <a:chOff x="0" y="0"/>
          <a:chExt cx="0" cy="0"/>
        </a:xfrm>
      </p:grpSpPr>
      <p:sp>
        <p:nvSpPr>
          <p:cNvPr id="60" name="Google Shape;60;p20"/>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64" name="Google Shape;64;p20"/>
          <p:cNvCxnSpPr/>
          <p:nvPr/>
        </p:nvCxnSpPr>
        <p:spPr>
          <a:xfrm>
            <a:off x="1396169" y="2421466"/>
            <a:ext cx="94072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Κενό" type="blank">
  <p:cSld name="BLANK">
    <p:spTree>
      <p:nvGrpSpPr>
        <p:cNvPr id="1" name="Shape 65"/>
        <p:cNvGrpSpPr/>
        <p:nvPr/>
      </p:nvGrpSpPr>
      <p:grpSpPr>
        <a:xfrm>
          <a:off x="0" y="0"/>
          <a:ext cx="0" cy="0"/>
          <a:chOff x="0" y="0"/>
          <a:chExt cx="0" cy="0"/>
        </a:xfrm>
      </p:grpSpPr>
      <p:sp>
        <p:nvSpPr>
          <p:cNvPr id="66" name="Google Shape;66;p2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Περιεχόμενο με λεζάντα" type="objTx">
  <p:cSld name="OBJECT_WITH_CAPTION_TEXT">
    <p:spTree>
      <p:nvGrpSpPr>
        <p:cNvPr id="1" name="Shape 69"/>
        <p:cNvGrpSpPr/>
        <p:nvPr/>
      </p:nvGrpSpPr>
      <p:grpSpPr>
        <a:xfrm>
          <a:off x="0" y="0"/>
          <a:ext cx="0" cy="0"/>
          <a:chOff x="0" y="0"/>
          <a:chExt cx="0" cy="0"/>
        </a:xfrm>
      </p:grpSpPr>
      <p:sp>
        <p:nvSpPr>
          <p:cNvPr id="70" name="Google Shape;70;p22"/>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2"/>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72" name="Google Shape;72;p22"/>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3" name="Google Shape;73;p2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76" name="Google Shape;76;p22"/>
          <p:cNvCxnSpPr/>
          <p:nvPr/>
        </p:nvCxnSpPr>
        <p:spPr>
          <a:xfrm>
            <a:off x="1396169" y="2912533"/>
            <a:ext cx="35144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Εικόνα με λεζάντα" type="picTx">
  <p:cSld name="PICTURE_WITH_CAPTION_TEXT">
    <p:spTree>
      <p:nvGrpSpPr>
        <p:cNvPr id="1" name="Shape 77"/>
        <p:cNvGrpSpPr/>
        <p:nvPr/>
      </p:nvGrpSpPr>
      <p:grpSpPr>
        <a:xfrm>
          <a:off x="0" y="0"/>
          <a:ext cx="0" cy="0"/>
          <a:chOff x="0" y="0"/>
          <a:chExt cx="0" cy="0"/>
        </a:xfrm>
      </p:grpSpPr>
      <p:sp>
        <p:nvSpPr>
          <p:cNvPr id="78" name="Google Shape;78;p23"/>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800"/>
              <a:buFont typeface="Garamond"/>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0" name="Google Shape;80;p23"/>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spcBef>
                <a:spcPts val="360"/>
              </a:spcBef>
              <a:spcAft>
                <a:spcPts val="0"/>
              </a:spcAft>
              <a:buSzPts val="2070"/>
              <a:buNone/>
              <a:defRPr sz="18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1" name="Google Shape;81;p2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Πανοραμική εικόνα με λεζάντα">
  <p:cSld name="Πανοραμική εικόνα με λεζάντα">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4"/>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7" name="Google Shape;87;p24"/>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spcBef>
                <a:spcPts val="280"/>
              </a:spcBef>
              <a:spcAft>
                <a:spcPts val="0"/>
              </a:spcAft>
              <a:buSzPts val="1610"/>
              <a:buNone/>
              <a:defRPr sz="14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8" name="Google Shape;88;p2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Εισαγωγικά με λεζάντα">
  <p:cSld name="Εισαγωγικά με λεζάντα">
    <p:spTree>
      <p:nvGrpSpPr>
        <p:cNvPr id="1" name="Shape 91"/>
        <p:cNvGrpSpPr/>
        <p:nvPr/>
      </p:nvGrpSpPr>
      <p:grpSpPr>
        <a:xfrm>
          <a:off x="0" y="0"/>
          <a:ext cx="0" cy="0"/>
          <a:chOff x="0" y="0"/>
          <a:chExt cx="0" cy="0"/>
        </a:xfrm>
      </p:grpSpPr>
      <p:sp>
        <p:nvSpPr>
          <p:cNvPr id="92" name="Google Shape;92;p25"/>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5"/>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spcBef>
                <a:spcPts val="400"/>
              </a:spcBef>
              <a:spcAft>
                <a:spcPts val="0"/>
              </a:spcAft>
              <a:buSzPts val="2300"/>
              <a:buFont typeface="Garamond"/>
              <a:buNone/>
              <a:defRPr sz="2000"/>
            </a:lvl1pPr>
            <a:lvl2pPr marL="914400" lvl="1" indent="-228600" algn="l">
              <a:spcBef>
                <a:spcPts val="600"/>
              </a:spcBef>
              <a:spcAft>
                <a:spcPts val="0"/>
              </a:spcAft>
              <a:buSzPts val="2300"/>
              <a:buFont typeface="Garamond"/>
              <a:buNone/>
              <a:defRPr/>
            </a:lvl2pPr>
            <a:lvl3pPr marL="1371600" lvl="2" indent="-228600" algn="l">
              <a:spcBef>
                <a:spcPts val="600"/>
              </a:spcBef>
              <a:spcAft>
                <a:spcPts val="0"/>
              </a:spcAft>
              <a:buSzPts val="2070"/>
              <a:buFont typeface="Garamond"/>
              <a:buNone/>
              <a:defRPr/>
            </a:lvl3pPr>
            <a:lvl4pPr marL="1828800" lvl="3" indent="-228600" algn="l">
              <a:spcBef>
                <a:spcPts val="600"/>
              </a:spcBef>
              <a:spcAft>
                <a:spcPts val="0"/>
              </a:spcAft>
              <a:buSzPts val="1840"/>
              <a:buFont typeface="Garamond"/>
              <a:buNone/>
              <a:defRPr/>
            </a:lvl4pPr>
            <a:lvl5pPr marL="2286000" lvl="4" indent="-228600" algn="l">
              <a:spcBef>
                <a:spcPts val="600"/>
              </a:spcBef>
              <a:spcAft>
                <a:spcPts val="0"/>
              </a:spcAft>
              <a:buSzPts val="1610"/>
              <a:buFont typeface="Garamond"/>
              <a:buNone/>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94" name="Google Shape;94;p25"/>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5" name="Google Shape;95;p2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8" name="Google Shape;98;p25"/>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dk1"/>
                </a:solidFill>
                <a:latin typeface="Garamond"/>
                <a:ea typeface="Garamond"/>
                <a:cs typeface="Garamond"/>
                <a:sym typeface="Garamond"/>
              </a:rPr>
              <a:t>“</a:t>
            </a:r>
            <a:endParaRPr/>
          </a:p>
        </p:txBody>
      </p:sp>
      <p:sp>
        <p:nvSpPr>
          <p:cNvPr id="99" name="Google Shape;99;p25"/>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b="0" i="0" u="none" strike="noStrike" cap="none">
                <a:solidFill>
                  <a:schemeClr val="dk1"/>
                </a:solidFill>
                <a:latin typeface="Garamond"/>
                <a:ea typeface="Garamond"/>
                <a:cs typeface="Garamond"/>
                <a:sym typeface="Garamond"/>
              </a:rPr>
              <a:t>”</a:t>
            </a:r>
            <a:endParaRPr/>
          </a:p>
        </p:txBody>
      </p:sp>
      <p:cxnSp>
        <p:nvCxnSpPr>
          <p:cNvPr id="100" name="Google Shape;100;p25"/>
          <p:cNvCxnSpPr/>
          <p:nvPr/>
        </p:nvCxnSpPr>
        <p:spPr>
          <a:xfrm>
            <a:off x="1396169" y="4140199"/>
            <a:ext cx="94072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Κάρτα ονόματος">
  <p:cSld name="Κάρτα ονόματος">
    <p:spTree>
      <p:nvGrpSpPr>
        <p:cNvPr id="1" name="Shape 101"/>
        <p:cNvGrpSpPr/>
        <p:nvPr/>
      </p:nvGrpSpPr>
      <p:grpSpPr>
        <a:xfrm>
          <a:off x="0" y="0"/>
          <a:ext cx="0" cy="0"/>
          <a:chOff x="0" y="0"/>
          <a:chExt cx="0" cy="0"/>
        </a:xfrm>
      </p:grpSpPr>
      <p:sp>
        <p:nvSpPr>
          <p:cNvPr id="102" name="Google Shape;102;p26"/>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6"/>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04" name="Google Shape;104;p2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Κάρτα ονόματος με φράση">
  <p:cSld name="Κάρτα ονόματος με φράση">
    <p:spTree>
      <p:nvGrpSpPr>
        <p:cNvPr id="1" name="Shape 107"/>
        <p:cNvGrpSpPr/>
        <p:nvPr/>
      </p:nvGrpSpPr>
      <p:grpSpPr>
        <a:xfrm>
          <a:off x="0" y="0"/>
          <a:ext cx="0" cy="0"/>
          <a:chOff x="0" y="0"/>
          <a:chExt cx="0" cy="0"/>
        </a:xfrm>
      </p:grpSpPr>
      <p:sp>
        <p:nvSpPr>
          <p:cNvPr id="108" name="Google Shape;108;p27"/>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7"/>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0" name="Google Shape;110;p27"/>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1" name="Google Shape;111;p2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2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4" name="Google Shape;114;p27"/>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dk1"/>
                </a:solidFill>
                <a:latin typeface="Garamond"/>
                <a:ea typeface="Garamond"/>
                <a:cs typeface="Garamond"/>
                <a:sym typeface="Garamond"/>
              </a:rPr>
              <a:t>“</a:t>
            </a:r>
            <a:endParaRPr/>
          </a:p>
        </p:txBody>
      </p:sp>
      <p:sp>
        <p:nvSpPr>
          <p:cNvPr id="115" name="Google Shape;115;p27"/>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b="0" i="0" u="none" strike="noStrike" cap="none">
                <a:solidFill>
                  <a:schemeClr val="dk1"/>
                </a:solidFill>
                <a:latin typeface="Garamond"/>
                <a:ea typeface="Garamond"/>
                <a:cs typeface="Garamond"/>
                <a:sym typeface="Garamond"/>
              </a:rPr>
              <a:t>”</a:t>
            </a:r>
            <a:endParaRPr/>
          </a:p>
        </p:txBody>
      </p:sp>
      <p:cxnSp>
        <p:nvCxnSpPr>
          <p:cNvPr id="116" name="Google Shape;116;p27"/>
          <p:cNvCxnSpPr/>
          <p:nvPr/>
        </p:nvCxnSpPr>
        <p:spPr>
          <a:xfrm>
            <a:off x="1396169" y="3429000"/>
            <a:ext cx="94072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ή False">
  <p:cSld name="True ή False">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8"/>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3220"/>
              <a:buNone/>
              <a:defRPr sz="2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0" name="Google Shape;120;p28"/>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1" name="Google Shape;121;p2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24" name="Google Shape;124;p28"/>
          <p:cNvCxnSpPr/>
          <p:nvPr/>
        </p:nvCxnSpPr>
        <p:spPr>
          <a:xfrm>
            <a:off x="1396169" y="3429000"/>
            <a:ext cx="94072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Τίτλος και Κατακόρυφο κείμενο" type="vertTx">
  <p:cSld name="VERTICAL_TEXT">
    <p:spTree>
      <p:nvGrpSpPr>
        <p:cNvPr id="1" name="Shape 125"/>
        <p:cNvGrpSpPr/>
        <p:nvPr/>
      </p:nvGrpSpPr>
      <p:grpSpPr>
        <a:xfrm>
          <a:off x="0" y="0"/>
          <a:ext cx="0" cy="0"/>
          <a:chOff x="0" y="0"/>
          <a:chExt cx="0" cy="0"/>
        </a:xfrm>
      </p:grpSpPr>
      <p:sp>
        <p:nvSpPr>
          <p:cNvPr id="126" name="Google Shape;126;p2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9"/>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28" name="Google Shape;128;p2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2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31" name="Google Shape;131;p29"/>
          <p:cNvCxnSpPr/>
          <p:nvPr/>
        </p:nvCxnSpPr>
        <p:spPr>
          <a:xfrm>
            <a:off x="1396169" y="2421466"/>
            <a:ext cx="9407298" cy="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Κατακόρυφος τίτλος και Κείμενο" type="vertTitleAndTx">
  <p:cSld name="VERTICAL_TITLE_AND_VERTICAL_TEXT">
    <p:spTree>
      <p:nvGrpSpPr>
        <p:cNvPr id="1" name="Shape 132"/>
        <p:cNvGrpSpPr/>
        <p:nvPr/>
      </p:nvGrpSpPr>
      <p:grpSpPr>
        <a:xfrm>
          <a:off x="0" y="0"/>
          <a:ext cx="0" cy="0"/>
          <a:chOff x="0" y="0"/>
          <a:chExt cx="0" cy="0"/>
        </a:xfrm>
      </p:grpSpPr>
      <p:sp>
        <p:nvSpPr>
          <p:cNvPr id="133" name="Google Shape;133;p30"/>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0"/>
          <p:cNvSpPr txBox="1">
            <a:spLocks noGrp="1"/>
          </p:cNvSpPr>
          <p:nvPr>
            <p:ph type="body" idx="1"/>
          </p:nvPr>
        </p:nvSpPr>
        <p:spPr>
          <a:xfrm rot="5400000">
            <a:off x="2565043" y="-287514"/>
            <a:ext cx="4893734" cy="743302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35" name="Google Shape;135;p3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3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38" name="Google Shape;138;p30"/>
          <p:cNvCxnSpPr/>
          <p:nvPr/>
        </p:nvCxnSpPr>
        <p:spPr>
          <a:xfrm>
            <a:off x="8863890" y="990600"/>
            <a:ext cx="0" cy="4876800"/>
          </a:xfrm>
          <a:prstGeom prst="straightConnector1">
            <a:avLst/>
          </a:prstGeom>
          <a:noFill/>
          <a:ln w="15875" cap="flat" cmpd="sng">
            <a:solidFill>
              <a:srgbClr val="E8D08F"/>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pic>
        <p:nvPicPr>
          <p:cNvPr id="6" name="Google Shape;6;p13" descr="HD-PanelContent-GrommetsCombined.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7" name="Google Shape;7;p1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8" name="Google Shape;8;p13"/>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9" name="Google Shape;9;p1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0" name="Google Shape;10;p1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1" name="Google Shape;11;p1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Garamond"/>
                <a:ea typeface="Garamond"/>
                <a:cs typeface="Garamond"/>
                <a:sym typeface="Garamond"/>
              </a:defRPr>
            </a:lvl1pPr>
            <a:lvl2pPr marL="0" marR="0" lvl="1" indent="0" algn="r" rtl="0">
              <a:spcBef>
                <a:spcPts val="0"/>
              </a:spcBef>
              <a:buNone/>
              <a:defRPr sz="1000" b="0" i="0" u="none" strike="noStrike" cap="none">
                <a:solidFill>
                  <a:schemeClr val="dk1"/>
                </a:solidFill>
                <a:latin typeface="Garamond"/>
                <a:ea typeface="Garamond"/>
                <a:cs typeface="Garamond"/>
                <a:sym typeface="Garamond"/>
              </a:defRPr>
            </a:lvl2pPr>
            <a:lvl3pPr marL="0" marR="0" lvl="2" indent="0" algn="r" rtl="0">
              <a:spcBef>
                <a:spcPts val="0"/>
              </a:spcBef>
              <a:buNone/>
              <a:defRPr sz="1000" b="0" i="0" u="none" strike="noStrike" cap="none">
                <a:solidFill>
                  <a:schemeClr val="dk1"/>
                </a:solidFill>
                <a:latin typeface="Garamond"/>
                <a:ea typeface="Garamond"/>
                <a:cs typeface="Garamond"/>
                <a:sym typeface="Garamond"/>
              </a:defRPr>
            </a:lvl3pPr>
            <a:lvl4pPr marL="0" marR="0" lvl="3" indent="0" algn="r" rtl="0">
              <a:spcBef>
                <a:spcPts val="0"/>
              </a:spcBef>
              <a:buNone/>
              <a:defRPr sz="1000" b="0" i="0" u="none" strike="noStrike" cap="none">
                <a:solidFill>
                  <a:schemeClr val="dk1"/>
                </a:solidFill>
                <a:latin typeface="Garamond"/>
                <a:ea typeface="Garamond"/>
                <a:cs typeface="Garamond"/>
                <a:sym typeface="Garamond"/>
              </a:defRPr>
            </a:lvl4pPr>
            <a:lvl5pPr marL="0" marR="0" lvl="4" indent="0" algn="r" rtl="0">
              <a:spcBef>
                <a:spcPts val="0"/>
              </a:spcBef>
              <a:buNone/>
              <a:defRPr sz="1000" b="0" i="0" u="none" strike="noStrike" cap="none">
                <a:solidFill>
                  <a:schemeClr val="dk1"/>
                </a:solidFill>
                <a:latin typeface="Garamond"/>
                <a:ea typeface="Garamond"/>
                <a:cs typeface="Garamond"/>
                <a:sym typeface="Garamond"/>
              </a:defRPr>
            </a:lvl5pPr>
            <a:lvl6pPr marL="0" marR="0" lvl="5" indent="0" algn="r" rtl="0">
              <a:spcBef>
                <a:spcPts val="0"/>
              </a:spcBef>
              <a:buNone/>
              <a:defRPr sz="1000" b="0" i="0" u="none" strike="noStrike" cap="none">
                <a:solidFill>
                  <a:schemeClr val="dk1"/>
                </a:solidFill>
                <a:latin typeface="Garamond"/>
                <a:ea typeface="Garamond"/>
                <a:cs typeface="Garamond"/>
                <a:sym typeface="Garamond"/>
              </a:defRPr>
            </a:lvl6pPr>
            <a:lvl7pPr marL="0" marR="0" lvl="6" indent="0" algn="r" rtl="0">
              <a:spcBef>
                <a:spcPts val="0"/>
              </a:spcBef>
              <a:buNone/>
              <a:defRPr sz="1000" b="0" i="0" u="none" strike="noStrike" cap="none">
                <a:solidFill>
                  <a:schemeClr val="dk1"/>
                </a:solidFill>
                <a:latin typeface="Garamond"/>
                <a:ea typeface="Garamond"/>
                <a:cs typeface="Garamond"/>
                <a:sym typeface="Garamond"/>
              </a:defRPr>
            </a:lvl7pPr>
            <a:lvl8pPr marL="0" marR="0" lvl="7" indent="0" algn="r" rtl="0">
              <a:spcBef>
                <a:spcPts val="0"/>
              </a:spcBef>
              <a:buNone/>
              <a:defRPr sz="1000" b="0" i="0" u="none" strike="noStrike" cap="none">
                <a:solidFill>
                  <a:schemeClr val="dk1"/>
                </a:solidFill>
                <a:latin typeface="Garamond"/>
                <a:ea typeface="Garamond"/>
                <a:cs typeface="Garamond"/>
                <a:sym typeface="Garamond"/>
              </a:defRPr>
            </a:lvl8pPr>
            <a:lvl9pPr marL="0" marR="0" lvl="8" indent="0" algn="r" rtl="0">
              <a:spcBef>
                <a:spcPts val="0"/>
              </a:spcBef>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ndex.php?title=User:Caroline_karmann&amp;action=edit&amp;redlink=1" TargetMode="External"/><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en.wikipedia.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codesellsk.shop/"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hyperlink" Target="https://www.picryl.com/"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1"/>
          <p:cNvPicPr preferRelativeResize="0"/>
          <p:nvPr/>
        </p:nvPicPr>
        <p:blipFill rotWithShape="1">
          <a:blip r:embed="rId3">
            <a:alphaModFix/>
          </a:blip>
          <a:srcRect/>
          <a:stretch/>
        </p:blipFill>
        <p:spPr>
          <a:xfrm>
            <a:off x="462451" y="223908"/>
            <a:ext cx="2438400" cy="539545"/>
          </a:xfrm>
          <a:prstGeom prst="rect">
            <a:avLst/>
          </a:prstGeom>
          <a:noFill/>
          <a:ln>
            <a:noFill/>
          </a:ln>
        </p:spPr>
      </p:pic>
      <p:pic>
        <p:nvPicPr>
          <p:cNvPr id="144" name="Google Shape;144;p1"/>
          <p:cNvPicPr preferRelativeResize="0"/>
          <p:nvPr/>
        </p:nvPicPr>
        <p:blipFill rotWithShape="1">
          <a:blip r:embed="rId4">
            <a:alphaModFix/>
          </a:blip>
          <a:srcRect/>
          <a:stretch/>
        </p:blipFill>
        <p:spPr>
          <a:xfrm>
            <a:off x="406196" y="6166823"/>
            <a:ext cx="2019300" cy="581025"/>
          </a:xfrm>
          <a:prstGeom prst="rect">
            <a:avLst/>
          </a:prstGeom>
          <a:noFill/>
          <a:ln>
            <a:noFill/>
          </a:ln>
        </p:spPr>
      </p:pic>
      <p:graphicFrame>
        <p:nvGraphicFramePr>
          <p:cNvPr id="145" name="Google Shape;145;p1"/>
          <p:cNvGraphicFramePr/>
          <p:nvPr/>
        </p:nvGraphicFramePr>
        <p:xfrm>
          <a:off x="2223655" y="1433482"/>
          <a:ext cx="7751600" cy="4057345"/>
        </p:xfrm>
        <a:graphic>
          <a:graphicData uri="http://schemas.openxmlformats.org/drawingml/2006/table">
            <a:tbl>
              <a:tblPr>
                <a:noFill/>
                <a:tableStyleId>{134546C1-B9F6-4A7A-BAB4-D76EE93A6EDD}</a:tableStyleId>
              </a:tblPr>
              <a:tblGrid>
                <a:gridCol w="2129825">
                  <a:extLst>
                    <a:ext uri="{9D8B030D-6E8A-4147-A177-3AD203B41FA5}">
                      <a16:colId xmlns:a16="http://schemas.microsoft.com/office/drawing/2014/main" val="20000"/>
                    </a:ext>
                  </a:extLst>
                </a:gridCol>
                <a:gridCol w="5621775">
                  <a:extLst>
                    <a:ext uri="{9D8B030D-6E8A-4147-A177-3AD203B41FA5}">
                      <a16:colId xmlns:a16="http://schemas.microsoft.com/office/drawing/2014/main" val="20001"/>
                    </a:ext>
                  </a:extLst>
                </a:gridCol>
              </a:tblGrid>
              <a:tr h="624000">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Field</a:t>
                      </a:r>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Central Heating </a:t>
                      </a:r>
                      <a:endParaRPr sz="3600" b="1" i="1" u="none" strike="noStrike" cap="none">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0"/>
                  </a:ext>
                </a:extLst>
              </a:tr>
              <a:tr h="1158825">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Chapter</a:t>
                      </a:r>
                      <a:endParaRPr sz="18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Heating Theory &amp; Heating Techniques </a:t>
                      </a:r>
                      <a:endParaRPr sz="3600" b="1" i="1" u="none" strike="noStrike" cap="none">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extLst>
                  <a:ext uri="{0D108BD9-81ED-4DB2-BD59-A6C34878D82A}">
                    <a16:rowId xmlns:a16="http://schemas.microsoft.com/office/drawing/2014/main" val="10001"/>
                  </a:ext>
                </a:extLst>
              </a:tr>
              <a:tr h="2228525">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Subtitle</a:t>
                      </a:r>
                      <a:endParaRPr sz="18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 Ceiling Heating &amp;</a:t>
                      </a:r>
                      <a:endParaRPr/>
                    </a:p>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 Wall Heating </a:t>
                      </a:r>
                      <a:br>
                        <a:rPr lang="en-US" sz="3600" b="1" i="1" u="none" strike="noStrike" cap="none">
                          <a:solidFill>
                            <a:srgbClr val="000000"/>
                          </a:solidFill>
                          <a:latin typeface="Calibri"/>
                          <a:ea typeface="Calibri"/>
                          <a:cs typeface="Calibri"/>
                          <a:sym typeface="Calibri"/>
                        </a:rPr>
                      </a:br>
                      <a:endParaRPr sz="3600" b="1" i="1" u="none" strike="noStrike" cap="none">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
          <p:cNvSpPr txBox="1">
            <a:spLocks noGrp="1"/>
          </p:cNvSpPr>
          <p:nvPr>
            <p:ph type="title"/>
          </p:nvPr>
        </p:nvSpPr>
        <p:spPr>
          <a:xfrm>
            <a:off x="551390" y="1051517"/>
            <a:ext cx="4662946" cy="335391"/>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74151"/>
              </a:buClr>
              <a:buSzPct val="100000"/>
              <a:buFont typeface="Calibri"/>
              <a:buNone/>
            </a:pPr>
            <a:r>
              <a:rPr lang="en-US" b="0" i="0" dirty="0">
                <a:solidFill>
                  <a:srgbClr val="374151"/>
                </a:solidFill>
                <a:latin typeface="Calibri"/>
                <a:ea typeface="Calibri"/>
                <a:cs typeface="Calibri"/>
                <a:sym typeface="Calibri"/>
              </a:rPr>
              <a:t>Ceiling Heating</a:t>
            </a:r>
            <a:endParaRPr dirty="0">
              <a:latin typeface="Calibri"/>
              <a:ea typeface="Calibri"/>
              <a:cs typeface="Calibri"/>
              <a:sym typeface="Calibri"/>
            </a:endParaRPr>
          </a:p>
        </p:txBody>
      </p:sp>
      <p:sp>
        <p:nvSpPr>
          <p:cNvPr id="151" name="Google Shape;151;p2"/>
          <p:cNvSpPr txBox="1">
            <a:spLocks noGrp="1"/>
          </p:cNvSpPr>
          <p:nvPr>
            <p:ph type="body" idx="1"/>
          </p:nvPr>
        </p:nvSpPr>
        <p:spPr>
          <a:xfrm>
            <a:off x="1295401" y="1534160"/>
            <a:ext cx="9601196" cy="4341708"/>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SzPts val="2760"/>
              <a:buNone/>
            </a:pPr>
            <a:r>
              <a:rPr lang="en-US" b="0" i="0" dirty="0">
                <a:solidFill>
                  <a:srgbClr val="374151"/>
                </a:solidFill>
                <a:latin typeface="Calibri"/>
                <a:ea typeface="Calibri"/>
                <a:cs typeface="Calibri"/>
                <a:sym typeface="Calibri"/>
              </a:rPr>
              <a:t>Ceiling heating is a type of heating system where heating elements or radiant panels are installed in the ceiling to provide warmth.</a:t>
            </a:r>
            <a:endParaRPr dirty="0"/>
          </a:p>
          <a:p>
            <a:pPr marL="0" lvl="0" indent="0" algn="l" rtl="0">
              <a:spcBef>
                <a:spcPts val="1080"/>
              </a:spcBef>
              <a:spcAft>
                <a:spcPts val="0"/>
              </a:spcAft>
              <a:buSzPts val="2760"/>
              <a:buNone/>
            </a:pPr>
            <a:r>
              <a:rPr lang="en-US" b="0" i="0" dirty="0">
                <a:solidFill>
                  <a:srgbClr val="58585A"/>
                </a:solidFill>
                <a:latin typeface="Calibri"/>
                <a:ea typeface="Calibri"/>
                <a:cs typeface="Calibri"/>
                <a:sym typeface="Calibri"/>
              </a:rPr>
              <a:t>Ceiling heating radiates the room and heats it to a comfortable temperature. It is laid over a large area, which means that it can work with low flow temperatures.</a:t>
            </a:r>
            <a:endParaRPr dirty="0"/>
          </a:p>
          <a:p>
            <a:pPr marL="0" lvl="0" indent="0" algn="l" rtl="0">
              <a:spcBef>
                <a:spcPts val="1080"/>
              </a:spcBef>
              <a:spcAft>
                <a:spcPts val="0"/>
              </a:spcAft>
              <a:buSzPts val="2760"/>
              <a:buNone/>
            </a:pPr>
            <a:endParaRPr lang="en-GB" b="0" i="0" dirty="0">
              <a:solidFill>
                <a:srgbClr val="202122"/>
              </a:solidFill>
              <a:effectLst/>
              <a:highlight>
                <a:srgbClr val="F8F9FA"/>
              </a:highlight>
              <a:latin typeface="Arial" panose="020B0604020202020204" pitchFamily="34" charset="0"/>
            </a:endParaRPr>
          </a:p>
          <a:p>
            <a:pPr marL="0" lvl="0" indent="0" algn="l" rtl="0">
              <a:spcBef>
                <a:spcPts val="1080"/>
              </a:spcBef>
              <a:spcAft>
                <a:spcPts val="0"/>
              </a:spcAft>
              <a:buSzPts val="2760"/>
              <a:buNone/>
            </a:pPr>
            <a:endParaRPr lang="en-GB" dirty="0">
              <a:solidFill>
                <a:srgbClr val="202122"/>
              </a:solidFill>
              <a:highlight>
                <a:srgbClr val="F8F9FA"/>
              </a:highlight>
              <a:latin typeface="Arial" panose="020B0604020202020204" pitchFamily="34" charset="0"/>
            </a:endParaRPr>
          </a:p>
          <a:p>
            <a:pPr marL="0" lvl="0" indent="0" algn="l" rtl="0">
              <a:spcBef>
                <a:spcPts val="1080"/>
              </a:spcBef>
              <a:spcAft>
                <a:spcPts val="0"/>
              </a:spcAft>
              <a:buSzPts val="2760"/>
              <a:buNone/>
            </a:pPr>
            <a:endParaRPr lang="en-GB" b="0" i="0" dirty="0">
              <a:solidFill>
                <a:srgbClr val="202122"/>
              </a:solidFill>
              <a:effectLst/>
              <a:highlight>
                <a:srgbClr val="F8F9FA"/>
              </a:highlight>
              <a:latin typeface="Arial" panose="020B0604020202020204" pitchFamily="34" charset="0"/>
            </a:endParaRPr>
          </a:p>
          <a:p>
            <a:pPr marL="0" lvl="0" indent="0" algn="l" rtl="0">
              <a:spcBef>
                <a:spcPts val="1080"/>
              </a:spcBef>
              <a:spcAft>
                <a:spcPts val="0"/>
              </a:spcAft>
              <a:buSzPts val="2760"/>
              <a:buNone/>
            </a:pPr>
            <a:endParaRPr lang="en-GB" b="0" i="0" dirty="0">
              <a:solidFill>
                <a:srgbClr val="202122"/>
              </a:solidFill>
              <a:effectLst/>
              <a:highlight>
                <a:srgbClr val="F8F9FA"/>
              </a:highlight>
              <a:latin typeface="Arial" panose="020B0604020202020204" pitchFamily="34" charset="0"/>
            </a:endParaRPr>
          </a:p>
          <a:p>
            <a:pPr marL="0" lvl="0" indent="0" algn="l" rtl="0">
              <a:spcBef>
                <a:spcPts val="1080"/>
              </a:spcBef>
              <a:spcAft>
                <a:spcPts val="0"/>
              </a:spcAft>
              <a:buSzPts val="2760"/>
              <a:buNone/>
            </a:pPr>
            <a:endParaRPr lang="en-GB" sz="1000" b="0" i="0" dirty="0">
              <a:solidFill>
                <a:srgbClr val="202122"/>
              </a:solidFill>
              <a:effectLst/>
              <a:highlight>
                <a:srgbClr val="F8F9FA"/>
              </a:highlight>
              <a:latin typeface="Arial" panose="020B0604020202020204" pitchFamily="34" charset="0"/>
            </a:endParaRPr>
          </a:p>
          <a:p>
            <a:pPr marL="0" lvl="0" indent="0" algn="l" rtl="0">
              <a:spcBef>
                <a:spcPts val="1080"/>
              </a:spcBef>
              <a:spcAft>
                <a:spcPts val="0"/>
              </a:spcAft>
              <a:buSzPts val="2760"/>
              <a:buNone/>
            </a:pPr>
            <a:r>
              <a:rPr lang="en-GB" sz="1000" b="0" i="0" dirty="0">
                <a:solidFill>
                  <a:srgbClr val="202122"/>
                </a:solidFill>
                <a:effectLst/>
                <a:highlight>
                  <a:srgbClr val="F8F9FA"/>
                </a:highlight>
                <a:latin typeface="Arial" panose="020B0604020202020204" pitchFamily="34" charset="0"/>
              </a:rPr>
              <a:t>©</a:t>
            </a:r>
            <a:r>
              <a:rPr lang="en-GB" sz="1000" b="0" i="0" dirty="0" err="1">
                <a:solidFill>
                  <a:srgbClr val="202122"/>
                </a:solidFill>
                <a:effectLst/>
                <a:highlight>
                  <a:srgbClr val="F8F9FA"/>
                </a:highlight>
                <a:latin typeface="Arial" panose="020B0604020202020204" pitchFamily="34" charset="0"/>
              </a:rPr>
              <a:t>Center</a:t>
            </a:r>
            <a:r>
              <a:rPr lang="en-GB" sz="1000" b="0" i="0" dirty="0">
                <a:solidFill>
                  <a:srgbClr val="202122"/>
                </a:solidFill>
                <a:effectLst/>
                <a:highlight>
                  <a:srgbClr val="F8F9FA"/>
                </a:highlight>
                <a:latin typeface="Arial" panose="020B0604020202020204" pitchFamily="34" charset="0"/>
              </a:rPr>
              <a:t> for the Built Environment at UC Berkeley, ©</a:t>
            </a:r>
            <a:r>
              <a:rPr lang="en-GB" sz="1000" b="0" i="0" u="none" strike="noStrike" dirty="0">
                <a:effectLst/>
                <a:highlight>
                  <a:srgbClr val="F8F9FA"/>
                </a:highlight>
                <a:latin typeface="Arial" panose="020B0604020202020204" pitchFamily="34" charset="0"/>
                <a:hlinkClick r:id="rId3" tooltip="User:Caroline karmann (page does not exist)"/>
              </a:rPr>
              <a:t>Caroline </a:t>
            </a:r>
            <a:r>
              <a:rPr lang="en-GB" sz="1000" b="0" i="0" u="none" strike="noStrike" dirty="0" err="1">
                <a:effectLst/>
                <a:highlight>
                  <a:srgbClr val="F8F9FA"/>
                </a:highlight>
                <a:latin typeface="Arial" panose="020B0604020202020204" pitchFamily="34" charset="0"/>
                <a:hlinkClick r:id="rId3" tooltip="User:Caroline karmann (page does not exist)"/>
              </a:rPr>
              <a:t>karmann</a:t>
            </a:r>
            <a:r>
              <a:rPr lang="en-GB" sz="1000" b="0" i="0" dirty="0">
                <a:solidFill>
                  <a:srgbClr val="202122"/>
                </a:solidFill>
                <a:effectLst/>
                <a:highlight>
                  <a:srgbClr val="F8F9FA"/>
                </a:highlight>
                <a:latin typeface="Arial" panose="020B0604020202020204" pitchFamily="34" charset="0"/>
              </a:rPr>
              <a:t>. Original uploader was </a:t>
            </a:r>
            <a:r>
              <a:rPr lang="en-GB" sz="1000" b="0" i="0" u="none" strike="noStrike" dirty="0">
                <a:effectLst/>
                <a:highlight>
                  <a:srgbClr val="F8F9FA"/>
                </a:highlight>
                <a:latin typeface="Arial" panose="020B0604020202020204" pitchFamily="34" charset="0"/>
                <a:hlinkClick r:id="rId3" tooltip="User:Caroline karmann (page does not exist)"/>
              </a:rPr>
              <a:t>Caroline </a:t>
            </a:r>
            <a:r>
              <a:rPr lang="en-GB" sz="1000" b="0" i="0" u="none" strike="noStrike" dirty="0" err="1">
                <a:effectLst/>
                <a:highlight>
                  <a:srgbClr val="F8F9FA"/>
                </a:highlight>
                <a:latin typeface="Arial" panose="020B0604020202020204" pitchFamily="34" charset="0"/>
                <a:hlinkClick r:id="rId3" tooltip="User:Caroline karmann (page does not exist)"/>
              </a:rPr>
              <a:t>karmann</a:t>
            </a:r>
            <a:r>
              <a:rPr lang="en-GB" sz="1000" b="0" i="0" dirty="0">
                <a:solidFill>
                  <a:srgbClr val="202122"/>
                </a:solidFill>
                <a:effectLst/>
                <a:highlight>
                  <a:srgbClr val="F8F9FA"/>
                </a:highlight>
                <a:latin typeface="Arial" panose="020B0604020202020204" pitchFamily="34" charset="0"/>
              </a:rPr>
              <a:t> at </a:t>
            </a:r>
            <a:r>
              <a:rPr lang="en-GB" sz="1000" b="0" i="0" u="none" strike="noStrike" dirty="0" err="1">
                <a:effectLst/>
                <a:latin typeface="Arial" panose="020B0604020202020204" pitchFamily="34" charset="0"/>
                <a:hlinkClick r:id="rId4"/>
              </a:rPr>
              <a:t>en.wikipedia</a:t>
            </a:r>
            <a:endParaRPr sz="1000" dirty="0">
              <a:latin typeface="Calibri"/>
              <a:ea typeface="Calibri"/>
              <a:cs typeface="Calibri"/>
              <a:sym typeface="Calibri"/>
            </a:endParaRPr>
          </a:p>
        </p:txBody>
      </p:sp>
      <p:pic>
        <p:nvPicPr>
          <p:cNvPr id="152" name="Google Shape;152;p2"/>
          <p:cNvPicPr preferRelativeResize="0"/>
          <p:nvPr/>
        </p:nvPicPr>
        <p:blipFill rotWithShape="1">
          <a:blip r:embed="rId5">
            <a:alphaModFix/>
          </a:blip>
          <a:srcRect/>
          <a:stretch/>
        </p:blipFill>
        <p:spPr>
          <a:xfrm>
            <a:off x="284374" y="305793"/>
            <a:ext cx="2438611" cy="536494"/>
          </a:xfrm>
          <a:prstGeom prst="rect">
            <a:avLst/>
          </a:prstGeom>
          <a:noFill/>
          <a:ln>
            <a:noFill/>
          </a:ln>
        </p:spPr>
      </p:pic>
      <p:pic>
        <p:nvPicPr>
          <p:cNvPr id="153" name="Google Shape;153;p2"/>
          <p:cNvPicPr preferRelativeResize="0"/>
          <p:nvPr/>
        </p:nvPicPr>
        <p:blipFill rotWithShape="1">
          <a:blip r:embed="rId6">
            <a:alphaModFix/>
          </a:blip>
          <a:srcRect/>
          <a:stretch/>
        </p:blipFill>
        <p:spPr>
          <a:xfrm>
            <a:off x="281344" y="5943575"/>
            <a:ext cx="2017951" cy="579170"/>
          </a:xfrm>
          <a:prstGeom prst="rect">
            <a:avLst/>
          </a:prstGeom>
          <a:noFill/>
          <a:ln>
            <a:noFill/>
          </a:ln>
        </p:spPr>
      </p:pic>
      <p:pic>
        <p:nvPicPr>
          <p:cNvPr id="3" name="Picture 2" descr="A person walking in a room with computers&#10;&#10;Description automatically generated">
            <a:extLst>
              <a:ext uri="{FF2B5EF4-FFF2-40B4-BE49-F238E27FC236}">
                <a16:creationId xmlns:a16="http://schemas.microsoft.com/office/drawing/2014/main" id="{6C488B92-29FA-B254-06AD-C70C3CE8605E}"/>
              </a:ext>
            </a:extLst>
          </p:cNvPr>
          <p:cNvPicPr>
            <a:picLocks noChangeAspect="1"/>
          </p:cNvPicPr>
          <p:nvPr/>
        </p:nvPicPr>
        <p:blipFill>
          <a:blip r:embed="rId7"/>
          <a:stretch>
            <a:fillRect/>
          </a:stretch>
        </p:blipFill>
        <p:spPr>
          <a:xfrm>
            <a:off x="1295401" y="3356264"/>
            <a:ext cx="7204363" cy="22735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
          <p:cNvSpPr txBox="1">
            <a:spLocks noGrp="1"/>
          </p:cNvSpPr>
          <p:nvPr>
            <p:ph type="title"/>
          </p:nvPr>
        </p:nvSpPr>
        <p:spPr>
          <a:xfrm>
            <a:off x="-471457" y="559017"/>
            <a:ext cx="7443838" cy="1468394"/>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74151"/>
              </a:buClr>
              <a:buSzPts val="2400"/>
              <a:buFont typeface="Calibri"/>
              <a:buNone/>
            </a:pPr>
            <a:r>
              <a:rPr lang="en-US" sz="2400" b="0" i="0" dirty="0">
                <a:solidFill>
                  <a:srgbClr val="374151"/>
                </a:solidFill>
                <a:latin typeface="Calibri"/>
                <a:ea typeface="Calibri"/>
                <a:cs typeface="Calibri"/>
                <a:sym typeface="Calibri"/>
              </a:rPr>
              <a:t>Advantages of Ceiling Heating</a:t>
            </a:r>
            <a:br>
              <a:rPr lang="en-US" sz="2400" b="0" i="0" dirty="0">
                <a:solidFill>
                  <a:srgbClr val="374151"/>
                </a:solidFill>
                <a:latin typeface="Calibri"/>
                <a:ea typeface="Calibri"/>
                <a:cs typeface="Calibri"/>
                <a:sym typeface="Calibri"/>
              </a:rPr>
            </a:br>
            <a:endParaRPr sz="2400" dirty="0">
              <a:latin typeface="Calibri"/>
              <a:ea typeface="Calibri"/>
              <a:cs typeface="Calibri"/>
              <a:sym typeface="Calibri"/>
            </a:endParaRPr>
          </a:p>
        </p:txBody>
      </p:sp>
      <p:sp>
        <p:nvSpPr>
          <p:cNvPr id="161" name="Google Shape;161;p3"/>
          <p:cNvSpPr txBox="1">
            <a:spLocks noGrp="1"/>
          </p:cNvSpPr>
          <p:nvPr>
            <p:ph type="body" idx="1"/>
          </p:nvPr>
        </p:nvSpPr>
        <p:spPr>
          <a:xfrm>
            <a:off x="1265905" y="1504663"/>
            <a:ext cx="9601196" cy="4341708"/>
          </a:xfrm>
          <a:prstGeom prst="rect">
            <a:avLst/>
          </a:prstGeom>
          <a:noFill/>
          <a:ln>
            <a:noFill/>
          </a:ln>
        </p:spPr>
        <p:txBody>
          <a:bodyPr spcFirstLastPara="1" wrap="square" lIns="91425" tIns="45700" rIns="91425" bIns="45700" anchor="t" anchorCtr="0">
            <a:normAutofit fontScale="92500" lnSpcReduction="20000"/>
          </a:bodyPr>
          <a:lstStyle/>
          <a:p>
            <a:pPr marL="457200" lvl="0" indent="-457200" algn="l" rtl="0">
              <a:spcBef>
                <a:spcPts val="0"/>
              </a:spcBef>
              <a:spcAft>
                <a:spcPts val="0"/>
              </a:spcAft>
              <a:buSzPct val="115000"/>
              <a:buFont typeface="Garamond"/>
              <a:buAutoNum type="arabicPeriod"/>
            </a:pPr>
            <a:r>
              <a:rPr lang="en-US" b="1" i="0">
                <a:solidFill>
                  <a:srgbClr val="374151"/>
                </a:solidFill>
                <a:latin typeface="Calibri"/>
                <a:ea typeface="Calibri"/>
                <a:cs typeface="Calibri"/>
                <a:sym typeface="Calibri"/>
              </a:rPr>
              <a:t>Even Heat Distribution: </a:t>
            </a:r>
            <a:r>
              <a:rPr lang="en-US" b="0" i="0">
                <a:solidFill>
                  <a:srgbClr val="374151"/>
                </a:solidFill>
                <a:latin typeface="Calibri"/>
                <a:ea typeface="Calibri"/>
                <a:cs typeface="Calibri"/>
                <a:sym typeface="Calibri"/>
              </a:rPr>
              <a:t>Similar to underfloor heating, ceiling heating provides even heat distribution across the room. The warm air radiates downward, creating a comfortable and consistent temperature throughout the space.</a:t>
            </a:r>
            <a:endParaRPr/>
          </a:p>
          <a:p>
            <a:pPr marL="457200" lvl="0" indent="-457200" algn="l" rtl="0">
              <a:spcBef>
                <a:spcPts val="1008"/>
              </a:spcBef>
              <a:spcAft>
                <a:spcPts val="0"/>
              </a:spcAft>
              <a:buSzPct val="115000"/>
              <a:buFont typeface="Garamond"/>
              <a:buAutoNum type="arabicPeriod"/>
            </a:pPr>
            <a:r>
              <a:rPr lang="en-US" b="1" i="0">
                <a:solidFill>
                  <a:srgbClr val="374151"/>
                </a:solidFill>
                <a:latin typeface="Calibri"/>
                <a:ea typeface="Calibri"/>
                <a:cs typeface="Calibri"/>
                <a:sym typeface="Calibri"/>
              </a:rPr>
              <a:t>Space-Saving: </a:t>
            </a:r>
            <a:r>
              <a:rPr lang="en-US" b="0" i="0">
                <a:solidFill>
                  <a:srgbClr val="374151"/>
                </a:solidFill>
                <a:latin typeface="Calibri"/>
                <a:ea typeface="Calibri"/>
                <a:cs typeface="Calibri"/>
                <a:sym typeface="Calibri"/>
              </a:rPr>
              <a:t>Ceiling heating systems do not require additional space on the floor or walls, as the heating elements or panels are installed in the ceiling. This can be beneficial in rooms with limited wall space or specific design requirements.</a:t>
            </a:r>
            <a:endParaRPr/>
          </a:p>
          <a:p>
            <a:pPr marL="457200" lvl="0" indent="-457200" algn="l" rtl="0">
              <a:spcBef>
                <a:spcPts val="1008"/>
              </a:spcBef>
              <a:spcAft>
                <a:spcPts val="0"/>
              </a:spcAft>
              <a:buSzPct val="115000"/>
              <a:buFont typeface="Garamond"/>
              <a:buAutoNum type="arabicPeriod"/>
            </a:pPr>
            <a:r>
              <a:rPr lang="en-US" b="1" i="0">
                <a:solidFill>
                  <a:srgbClr val="374151"/>
                </a:solidFill>
                <a:latin typeface="Calibri"/>
                <a:ea typeface="Calibri"/>
                <a:cs typeface="Calibri"/>
                <a:sym typeface="Calibri"/>
              </a:rPr>
              <a:t>Energy Efficiency: </a:t>
            </a:r>
            <a:r>
              <a:rPr lang="en-US" b="0" i="0">
                <a:solidFill>
                  <a:srgbClr val="374151"/>
                </a:solidFill>
                <a:latin typeface="Calibri"/>
                <a:ea typeface="Calibri"/>
                <a:cs typeface="Calibri"/>
                <a:sym typeface="Calibri"/>
              </a:rPr>
              <a:t>Ceiling heating can be energy-efficient, especially when using radiant panels. Radiant heat does not rely on air circulation, reducing heat loss and improving energy efficiency. It can also respond quickly, providing near-instant warmth.</a:t>
            </a:r>
            <a:endParaRPr/>
          </a:p>
          <a:p>
            <a:pPr marL="457200" lvl="0" indent="-457200" algn="l" rtl="0">
              <a:spcBef>
                <a:spcPts val="1008"/>
              </a:spcBef>
              <a:spcAft>
                <a:spcPts val="0"/>
              </a:spcAft>
              <a:buSzPct val="115000"/>
              <a:buFont typeface="Garamond"/>
              <a:buAutoNum type="arabicPeriod"/>
            </a:pPr>
            <a:r>
              <a:rPr lang="en-US" b="1" i="0">
                <a:solidFill>
                  <a:srgbClr val="374151"/>
                </a:solidFill>
                <a:latin typeface="Calibri"/>
                <a:ea typeface="Calibri"/>
                <a:cs typeface="Calibri"/>
                <a:sym typeface="Calibri"/>
              </a:rPr>
              <a:t>Aesthetically Pleasing: </a:t>
            </a:r>
            <a:r>
              <a:rPr lang="en-US" b="0" i="0">
                <a:solidFill>
                  <a:srgbClr val="374151"/>
                </a:solidFill>
                <a:latin typeface="Calibri"/>
                <a:ea typeface="Calibri"/>
                <a:cs typeface="Calibri"/>
                <a:sym typeface="Calibri"/>
              </a:rPr>
              <a:t>Since the heating elements are concealed in the ceiling, ceiling heating systems can provide a clean and unobtrusive appearance. This allows for greater flexibility in interior design and furniture placement.</a:t>
            </a:r>
            <a:endParaRPr/>
          </a:p>
          <a:p>
            <a:pPr marL="0" lvl="0" indent="0" algn="l" rtl="0">
              <a:spcBef>
                <a:spcPts val="1008"/>
              </a:spcBef>
              <a:spcAft>
                <a:spcPts val="0"/>
              </a:spcAft>
              <a:buSzPct val="115000"/>
              <a:buNone/>
            </a:pPr>
            <a:endParaRPr>
              <a:latin typeface="Calibri"/>
              <a:ea typeface="Calibri"/>
              <a:cs typeface="Calibri"/>
              <a:sym typeface="Calibri"/>
            </a:endParaRPr>
          </a:p>
        </p:txBody>
      </p:sp>
      <p:pic>
        <p:nvPicPr>
          <p:cNvPr id="162" name="Google Shape;162;p3"/>
          <p:cNvPicPr preferRelativeResize="0"/>
          <p:nvPr/>
        </p:nvPicPr>
        <p:blipFill rotWithShape="1">
          <a:blip r:embed="rId3">
            <a:alphaModFix/>
          </a:blip>
          <a:srcRect/>
          <a:stretch/>
        </p:blipFill>
        <p:spPr>
          <a:xfrm>
            <a:off x="284374" y="305793"/>
            <a:ext cx="2438611" cy="536494"/>
          </a:xfrm>
          <a:prstGeom prst="rect">
            <a:avLst/>
          </a:prstGeom>
          <a:noFill/>
          <a:ln>
            <a:noFill/>
          </a:ln>
        </p:spPr>
      </p:pic>
      <p:pic>
        <p:nvPicPr>
          <p:cNvPr id="163" name="Google Shape;163;p3"/>
          <p:cNvPicPr preferRelativeResize="0"/>
          <p:nvPr/>
        </p:nvPicPr>
        <p:blipFill rotWithShape="1">
          <a:blip r:embed="rId4">
            <a:alphaModFix/>
          </a:blip>
          <a:srcRect/>
          <a:stretch/>
        </p:blipFill>
        <p:spPr>
          <a:xfrm>
            <a:off x="281344" y="5943575"/>
            <a:ext cx="2017951" cy="57917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9" name="Google Shape;169;p4"/>
          <p:cNvPicPr preferRelativeResize="0"/>
          <p:nvPr/>
        </p:nvPicPr>
        <p:blipFill rotWithShape="1">
          <a:blip r:embed="rId3">
            <a:alphaModFix/>
          </a:blip>
          <a:srcRect/>
          <a:stretch/>
        </p:blipFill>
        <p:spPr>
          <a:xfrm>
            <a:off x="284374" y="305793"/>
            <a:ext cx="2438611" cy="536494"/>
          </a:xfrm>
          <a:prstGeom prst="rect">
            <a:avLst/>
          </a:prstGeom>
          <a:noFill/>
          <a:ln>
            <a:noFill/>
          </a:ln>
        </p:spPr>
      </p:pic>
      <p:pic>
        <p:nvPicPr>
          <p:cNvPr id="170" name="Google Shape;170;p4"/>
          <p:cNvPicPr preferRelativeResize="0"/>
          <p:nvPr/>
        </p:nvPicPr>
        <p:blipFill rotWithShape="1">
          <a:blip r:embed="rId4">
            <a:alphaModFix/>
          </a:blip>
          <a:srcRect/>
          <a:stretch/>
        </p:blipFill>
        <p:spPr>
          <a:xfrm>
            <a:off x="281344" y="5943575"/>
            <a:ext cx="2017951" cy="579170"/>
          </a:xfrm>
          <a:prstGeom prst="rect">
            <a:avLst/>
          </a:prstGeom>
          <a:noFill/>
          <a:ln>
            <a:noFill/>
          </a:ln>
        </p:spPr>
      </p:pic>
      <p:sp>
        <p:nvSpPr>
          <p:cNvPr id="2" name="AutoShape 2" descr="Radiant Heat In Ceiling Germany, SAVE 44%">
            <a:extLst>
              <a:ext uri="{FF2B5EF4-FFF2-40B4-BE49-F238E27FC236}">
                <a16:creationId xmlns:a16="http://schemas.microsoft.com/office/drawing/2014/main" id="{905E518E-5404-91C9-97CE-8017020CE3C6}"/>
              </a:ext>
            </a:extLst>
          </p:cNvPr>
          <p:cNvSpPr>
            <a:spLocks noGrp="1" noChangeAspect="1" noChangeArrowheads="1"/>
          </p:cNvSpPr>
          <p:nvPr>
            <p:ph type="body" idx="1"/>
          </p:nvPr>
        </p:nvSpPr>
        <p:spPr bwMode="auto">
          <a:xfrm>
            <a:off x="2336584" y="2327564"/>
            <a:ext cx="11022394" cy="381021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b="0" i="0" dirty="0">
              <a:solidFill>
                <a:schemeClr val="tx1"/>
              </a:solidFill>
              <a:effectLst/>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endParaRPr lang="en-GB" sz="900" dirty="0">
              <a:solidFill>
                <a:schemeClr val="tx1"/>
              </a:solidFill>
              <a:highlight>
                <a:srgbClr val="FFFFFF"/>
              </a:highlight>
              <a:latin typeface="+mj-lt"/>
            </a:endParaRPr>
          </a:p>
          <a:p>
            <a:pPr marL="97155" indent="0">
              <a:buNone/>
            </a:pPr>
            <a:r>
              <a:rPr lang="en-GB" sz="900" b="0" i="0" dirty="0">
                <a:solidFill>
                  <a:schemeClr val="tx1"/>
                </a:solidFill>
                <a:effectLst/>
                <a:highlight>
                  <a:srgbClr val="FFFFFF"/>
                </a:highlight>
                <a:latin typeface="+mj-lt"/>
              </a:rPr>
              <a:t>Copyright © Copyright © 2021 </a:t>
            </a:r>
            <a:r>
              <a:rPr lang="en-GB" sz="900" b="0" i="0" u="none" strike="noStrike" dirty="0" err="1">
                <a:solidFill>
                  <a:schemeClr val="tx1"/>
                </a:solidFill>
                <a:effectLst/>
                <a:highlight>
                  <a:srgbClr val="FFFFFF"/>
                </a:highlight>
                <a:latin typeface="+mj-lt"/>
                <a:hlinkClick r:id="rId5">
                  <a:extLst>
                    <a:ext uri="{A12FA001-AC4F-418D-AE19-62706E023703}">
                      <ahyp:hlinkClr xmlns:ahyp="http://schemas.microsoft.com/office/drawing/2018/hyperlinkcolor" val="tx"/>
                    </a:ext>
                  </a:extLst>
                </a:hlinkClick>
              </a:rPr>
              <a:t>codesellsk.shop</a:t>
            </a:r>
            <a:r>
              <a:rPr lang="en-GB" sz="900" b="0" i="0" dirty="0">
                <a:solidFill>
                  <a:schemeClr val="tx1"/>
                </a:solidFill>
                <a:effectLst/>
                <a:highlight>
                  <a:srgbClr val="FFFFFF"/>
                </a:highlight>
                <a:latin typeface="+mj-lt"/>
              </a:rPr>
              <a:t>. Powered by </a:t>
            </a:r>
            <a:r>
              <a:rPr lang="en-GB" sz="900" b="1" i="0" u="none" strike="noStrike" dirty="0" err="1">
                <a:solidFill>
                  <a:schemeClr val="tx1"/>
                </a:solidFill>
                <a:effectLst/>
                <a:highlight>
                  <a:srgbClr val="FFFFFF"/>
                </a:highlight>
                <a:latin typeface="+mj-lt"/>
                <a:hlinkClick r:id="rId5">
                  <a:extLst>
                    <a:ext uri="{A12FA001-AC4F-418D-AE19-62706E023703}">
                      <ahyp:hlinkClr xmlns:ahyp="http://schemas.microsoft.com/office/drawing/2018/hyperlinkcolor" val="tx"/>
                    </a:ext>
                  </a:extLst>
                </a:hlinkClick>
              </a:rPr>
              <a:t>codesellsk.shop</a:t>
            </a:r>
            <a:endParaRPr lang="en-GB" sz="900" dirty="0">
              <a:solidFill>
                <a:schemeClr val="tx1"/>
              </a:solidFill>
              <a:latin typeface="+mj-lt"/>
            </a:endParaRPr>
          </a:p>
        </p:txBody>
      </p:sp>
      <p:pic>
        <p:nvPicPr>
          <p:cNvPr id="1028" name="Picture 4" descr="Radiant Heat In Ceiling Germany, SAVE 44%">
            <a:extLst>
              <a:ext uri="{FF2B5EF4-FFF2-40B4-BE49-F238E27FC236}">
                <a16:creationId xmlns:a16="http://schemas.microsoft.com/office/drawing/2014/main" id="{9BC2D3B1-F9E8-2745-3D40-DA603B54B2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6584" y="2514600"/>
            <a:ext cx="6453316" cy="29808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5"/>
          <p:cNvSpPr txBox="1">
            <a:spLocks noGrp="1"/>
          </p:cNvSpPr>
          <p:nvPr>
            <p:ph type="title"/>
          </p:nvPr>
        </p:nvSpPr>
        <p:spPr>
          <a:xfrm>
            <a:off x="1314260" y="930179"/>
            <a:ext cx="9592732" cy="73851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374151"/>
              </a:buClr>
              <a:buSzPts val="2400"/>
              <a:buFont typeface="Calibri"/>
              <a:buNone/>
            </a:pPr>
            <a:r>
              <a:rPr lang="en-US" sz="2400" b="0" i="0">
                <a:solidFill>
                  <a:srgbClr val="374151"/>
                </a:solidFill>
                <a:latin typeface="Calibri"/>
                <a:ea typeface="Calibri"/>
                <a:cs typeface="Calibri"/>
                <a:sym typeface="Calibri"/>
              </a:rPr>
              <a:t>Disadvantages of Ceiling Heating</a:t>
            </a:r>
            <a:endParaRPr sz="2400">
              <a:solidFill>
                <a:srgbClr val="374151"/>
              </a:solidFill>
              <a:latin typeface="Calibri"/>
              <a:ea typeface="Calibri"/>
              <a:cs typeface="Calibri"/>
              <a:sym typeface="Calibri"/>
            </a:endParaRPr>
          </a:p>
        </p:txBody>
      </p:sp>
      <p:sp>
        <p:nvSpPr>
          <p:cNvPr id="176" name="Google Shape;176;p5"/>
          <p:cNvSpPr txBox="1">
            <a:spLocks noGrp="1"/>
          </p:cNvSpPr>
          <p:nvPr>
            <p:ph type="body" idx="1"/>
          </p:nvPr>
        </p:nvSpPr>
        <p:spPr>
          <a:xfrm>
            <a:off x="1206853" y="1807886"/>
            <a:ext cx="9592732" cy="3610925"/>
          </a:xfrm>
          <a:prstGeom prst="rect">
            <a:avLst/>
          </a:prstGeom>
          <a:noFill/>
          <a:ln>
            <a:noFill/>
          </a:ln>
        </p:spPr>
        <p:txBody>
          <a:bodyPr spcFirstLastPara="1" wrap="square" lIns="91425" tIns="45700" rIns="91425" bIns="45700" anchor="ctr" anchorCtr="0">
            <a:normAutofit lnSpcReduction="10000"/>
          </a:bodyPr>
          <a:lstStyle/>
          <a:p>
            <a:pPr marL="457200" lvl="0" indent="-457200" algn="l" rtl="0">
              <a:spcBef>
                <a:spcPts val="0"/>
              </a:spcBef>
              <a:spcAft>
                <a:spcPts val="0"/>
              </a:spcAft>
              <a:buSzPts val="2300"/>
              <a:buFont typeface="Garamond"/>
              <a:buAutoNum type="arabicPeriod"/>
            </a:pPr>
            <a:r>
              <a:rPr lang="en-US" b="1" i="0">
                <a:solidFill>
                  <a:srgbClr val="374151"/>
                </a:solidFill>
                <a:latin typeface="Calibri"/>
                <a:ea typeface="Calibri"/>
                <a:cs typeface="Calibri"/>
                <a:sym typeface="Calibri"/>
              </a:rPr>
              <a:t>Installation Challenges: </a:t>
            </a:r>
            <a:r>
              <a:rPr lang="en-US" b="0" i="0">
                <a:solidFill>
                  <a:srgbClr val="374151"/>
                </a:solidFill>
                <a:latin typeface="Calibri"/>
                <a:ea typeface="Calibri"/>
                <a:cs typeface="Calibri"/>
                <a:sym typeface="Calibri"/>
              </a:rPr>
              <a:t>Installing ceiling heating can be more complex compared to other heating systems. It requires professional installation and may involve modifications to the ceiling structure. This can be challenging in existing buildings or during renovation projects.</a:t>
            </a:r>
            <a:endParaRPr/>
          </a:p>
          <a:p>
            <a:pPr marL="457200" lvl="0" indent="-457200" algn="l" rtl="0">
              <a:spcBef>
                <a:spcPts val="1000"/>
              </a:spcBef>
              <a:spcAft>
                <a:spcPts val="0"/>
              </a:spcAft>
              <a:buSzPts val="2300"/>
              <a:buFont typeface="Garamond"/>
              <a:buAutoNum type="arabicPeriod"/>
            </a:pPr>
            <a:r>
              <a:rPr lang="en-US" b="1" i="0">
                <a:solidFill>
                  <a:srgbClr val="374151"/>
                </a:solidFill>
                <a:latin typeface="Calibri"/>
                <a:ea typeface="Calibri"/>
                <a:cs typeface="Calibri"/>
                <a:sym typeface="Calibri"/>
              </a:rPr>
              <a:t>Limited Cooling Capability: </a:t>
            </a:r>
            <a:r>
              <a:rPr lang="en-US" b="0" i="0">
                <a:solidFill>
                  <a:srgbClr val="374151"/>
                </a:solidFill>
                <a:latin typeface="Calibri"/>
                <a:ea typeface="Calibri"/>
                <a:cs typeface="Calibri"/>
                <a:sym typeface="Calibri"/>
              </a:rPr>
              <a:t>Ceiling heating systems are primarily designed for heating purposes. While some systems can be combined with cooling elements, they may not be as effective in providing cooling compared to dedicated cooling systems like air conditioners.</a:t>
            </a:r>
            <a:endParaRPr/>
          </a:p>
          <a:p>
            <a:pPr marL="457200" lvl="0" indent="-457200" algn="l" rtl="0">
              <a:spcBef>
                <a:spcPts val="1000"/>
              </a:spcBef>
              <a:spcAft>
                <a:spcPts val="0"/>
              </a:spcAft>
              <a:buSzPts val="2300"/>
              <a:buFont typeface="Garamond"/>
              <a:buAutoNum type="arabicPeriod"/>
            </a:pPr>
            <a:r>
              <a:rPr lang="en-US" b="1" i="0">
                <a:solidFill>
                  <a:srgbClr val="374151"/>
                </a:solidFill>
                <a:latin typeface="Calibri"/>
                <a:ea typeface="Calibri"/>
                <a:cs typeface="Calibri"/>
                <a:sym typeface="Calibri"/>
              </a:rPr>
              <a:t>Heat Accumulation: </a:t>
            </a:r>
            <a:r>
              <a:rPr lang="en-US" b="0" i="0">
                <a:solidFill>
                  <a:srgbClr val="374151"/>
                </a:solidFill>
                <a:latin typeface="Calibri"/>
                <a:ea typeface="Calibri"/>
                <a:cs typeface="Calibri"/>
                <a:sym typeface="Calibri"/>
              </a:rPr>
              <a:t>In rooms with high ceilings, heat can accumulate near the ceiling, leading to temperature stratification. This can result in a warmer upper portion of the room and cooler lower areas, affecting overall comfort levels.</a:t>
            </a:r>
            <a:endParaRPr/>
          </a:p>
          <a:p>
            <a:pPr marL="0" lvl="0" indent="0" algn="l" rtl="0">
              <a:spcBef>
                <a:spcPts val="1000"/>
              </a:spcBef>
              <a:spcAft>
                <a:spcPts val="0"/>
              </a:spcAft>
              <a:buSzPts val="2300"/>
              <a:buNone/>
            </a:pPr>
            <a:endParaRPr>
              <a:latin typeface="Calibri"/>
              <a:ea typeface="Calibri"/>
              <a:cs typeface="Calibri"/>
              <a:sym typeface="Calibri"/>
            </a:endParaRPr>
          </a:p>
        </p:txBody>
      </p:sp>
      <p:pic>
        <p:nvPicPr>
          <p:cNvPr id="177" name="Google Shape;177;p5"/>
          <p:cNvPicPr preferRelativeResize="0"/>
          <p:nvPr/>
        </p:nvPicPr>
        <p:blipFill rotWithShape="1">
          <a:blip r:embed="rId3">
            <a:alphaModFix/>
          </a:blip>
          <a:srcRect/>
          <a:stretch/>
        </p:blipFill>
        <p:spPr>
          <a:xfrm>
            <a:off x="491731" y="272080"/>
            <a:ext cx="2438611" cy="536494"/>
          </a:xfrm>
          <a:prstGeom prst="rect">
            <a:avLst/>
          </a:prstGeom>
          <a:noFill/>
          <a:ln>
            <a:noFill/>
          </a:ln>
        </p:spPr>
      </p:pic>
      <p:pic>
        <p:nvPicPr>
          <p:cNvPr id="178" name="Google Shape;178;p5"/>
          <p:cNvPicPr preferRelativeResize="0"/>
          <p:nvPr/>
        </p:nvPicPr>
        <p:blipFill rotWithShape="1">
          <a:blip r:embed="rId4">
            <a:alphaModFix/>
          </a:blip>
          <a:srcRect/>
          <a:stretch/>
        </p:blipFill>
        <p:spPr>
          <a:xfrm>
            <a:off x="411115" y="5820270"/>
            <a:ext cx="2017951" cy="57917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6"/>
          <p:cNvSpPr txBox="1">
            <a:spLocks noGrp="1"/>
          </p:cNvSpPr>
          <p:nvPr>
            <p:ph type="title"/>
          </p:nvPr>
        </p:nvSpPr>
        <p:spPr>
          <a:xfrm>
            <a:off x="1314260" y="930179"/>
            <a:ext cx="9592732" cy="73851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374151"/>
              </a:buClr>
              <a:buSzPts val="3600"/>
              <a:buFont typeface="Calibri"/>
              <a:buNone/>
            </a:pPr>
            <a:r>
              <a:rPr lang="en-US" sz="3600" dirty="0">
                <a:solidFill>
                  <a:srgbClr val="374151"/>
                </a:solidFill>
                <a:latin typeface="Calibri"/>
                <a:ea typeface="Calibri"/>
                <a:cs typeface="Calibri"/>
                <a:sym typeface="Calibri"/>
              </a:rPr>
              <a:t>Wall Heating </a:t>
            </a:r>
            <a:endParaRPr sz="3600" dirty="0">
              <a:solidFill>
                <a:srgbClr val="374151"/>
              </a:solidFill>
              <a:latin typeface="Calibri"/>
              <a:ea typeface="Calibri"/>
              <a:cs typeface="Calibri"/>
              <a:sym typeface="Calibri"/>
            </a:endParaRPr>
          </a:p>
        </p:txBody>
      </p:sp>
      <p:sp>
        <p:nvSpPr>
          <p:cNvPr id="184" name="Google Shape;184;p6"/>
          <p:cNvSpPr txBox="1">
            <a:spLocks noGrp="1"/>
          </p:cNvSpPr>
          <p:nvPr>
            <p:ph type="body" idx="1"/>
          </p:nvPr>
        </p:nvSpPr>
        <p:spPr>
          <a:xfrm>
            <a:off x="1217244" y="1537723"/>
            <a:ext cx="9592732" cy="935314"/>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2760"/>
              <a:buNone/>
            </a:pPr>
            <a:r>
              <a:rPr lang="en-US" sz="2400" dirty="0">
                <a:solidFill>
                  <a:srgbClr val="374151"/>
                </a:solidFill>
                <a:latin typeface="Calibri"/>
                <a:ea typeface="Calibri"/>
                <a:cs typeface="Calibri"/>
                <a:sym typeface="Calibri"/>
              </a:rPr>
              <a:t>Wall heating is another type of radiant heating system where heating elements or pipes are installed within the walls to generate heat. </a:t>
            </a:r>
            <a:endParaRPr sz="2400" dirty="0">
              <a:solidFill>
                <a:srgbClr val="374151"/>
              </a:solidFill>
              <a:latin typeface="Calibri"/>
              <a:ea typeface="Calibri"/>
              <a:cs typeface="Calibri"/>
              <a:sym typeface="Calibri"/>
            </a:endParaRPr>
          </a:p>
        </p:txBody>
      </p:sp>
      <p:pic>
        <p:nvPicPr>
          <p:cNvPr id="185" name="Google Shape;185;p6"/>
          <p:cNvPicPr preferRelativeResize="0"/>
          <p:nvPr/>
        </p:nvPicPr>
        <p:blipFill rotWithShape="1">
          <a:blip r:embed="rId3">
            <a:alphaModFix/>
          </a:blip>
          <a:srcRect/>
          <a:stretch/>
        </p:blipFill>
        <p:spPr>
          <a:xfrm>
            <a:off x="304695" y="324035"/>
            <a:ext cx="2438611" cy="536494"/>
          </a:xfrm>
          <a:prstGeom prst="rect">
            <a:avLst/>
          </a:prstGeom>
          <a:noFill/>
          <a:ln>
            <a:noFill/>
          </a:ln>
        </p:spPr>
      </p:pic>
      <p:pic>
        <p:nvPicPr>
          <p:cNvPr id="186" name="Google Shape;186;p6"/>
          <p:cNvPicPr preferRelativeResize="0"/>
          <p:nvPr/>
        </p:nvPicPr>
        <p:blipFill rotWithShape="1">
          <a:blip r:embed="rId4">
            <a:alphaModFix/>
          </a:blip>
          <a:srcRect/>
          <a:stretch/>
        </p:blipFill>
        <p:spPr>
          <a:xfrm>
            <a:off x="296816" y="5955351"/>
            <a:ext cx="2017951" cy="579170"/>
          </a:xfrm>
          <a:prstGeom prst="rect">
            <a:avLst/>
          </a:prstGeom>
          <a:noFill/>
          <a:ln>
            <a:noFill/>
          </a:ln>
        </p:spPr>
      </p:pic>
      <p:sp>
        <p:nvSpPr>
          <p:cNvPr id="187" name="Google Shape;187;p6"/>
          <p:cNvSpPr txBox="1"/>
          <p:nvPr/>
        </p:nvSpPr>
        <p:spPr>
          <a:xfrm>
            <a:off x="1314260" y="2564732"/>
            <a:ext cx="9601196" cy="329892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rgbClr val="E0E0E0"/>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dirty="0">
              <a:solidFill>
                <a:srgbClr val="E0E0E0"/>
              </a:solidFill>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endParaRPr lang="en-GB" sz="900" b="0" i="0" dirty="0">
              <a:solidFill>
                <a:schemeClr val="tx1"/>
              </a:solidFill>
              <a:effectLst/>
              <a:highlight>
                <a:srgbClr val="424242"/>
              </a:highlight>
              <a:latin typeface="Roboto" panose="02000000000000000000" pitchFamily="2" charset="0"/>
            </a:endParaRPr>
          </a:p>
          <a:p>
            <a:pPr marL="0" marR="0" lvl="0" indent="0" algn="l" rtl="0">
              <a:spcBef>
                <a:spcPts val="0"/>
              </a:spcBef>
              <a:spcAft>
                <a:spcPts val="0"/>
              </a:spcAft>
              <a:buClr>
                <a:schemeClr val="accent1"/>
              </a:buClr>
              <a:buSzPts val="2300"/>
              <a:buFont typeface="Arial"/>
              <a:buNone/>
            </a:pPr>
            <a:r>
              <a:rPr lang="en-GB" sz="900" b="0" i="0" dirty="0">
                <a:solidFill>
                  <a:schemeClr val="tx1"/>
                </a:solidFill>
                <a:effectLst/>
                <a:latin typeface="Roboto" panose="02000000000000000000" pitchFamily="2" charset="0"/>
              </a:rPr>
              <a:t>Developed by </a:t>
            </a:r>
            <a:r>
              <a:rPr lang="en-GB" sz="900" b="0" i="0" dirty="0" err="1">
                <a:solidFill>
                  <a:schemeClr val="tx1"/>
                </a:solidFill>
                <a:effectLst/>
                <a:latin typeface="Roboto" panose="02000000000000000000" pitchFamily="2" charset="0"/>
              </a:rPr>
              <a:t>GetArchive</a:t>
            </a:r>
            <a:r>
              <a:rPr lang="en-GB" sz="900" b="0" i="0" dirty="0">
                <a:solidFill>
                  <a:schemeClr val="tx1"/>
                </a:solidFill>
                <a:effectLst/>
                <a:latin typeface="Roboto" panose="02000000000000000000" pitchFamily="2" charset="0"/>
              </a:rPr>
              <a:t> LLC - creator of the public domain search engine, </a:t>
            </a:r>
            <a:r>
              <a:rPr lang="en-GB" sz="900" b="1" i="0" u="none" strike="noStrike" dirty="0">
                <a:solidFill>
                  <a:schemeClr val="tx1"/>
                </a:solidFill>
                <a:effectLst/>
                <a:latin typeface="Roboto" panose="02000000000000000000" pitchFamily="2" charset="0"/>
                <a:hlinkClick r:id="rId5">
                  <a:extLst>
                    <a:ext uri="{A12FA001-AC4F-418D-AE19-62706E023703}">
                      <ahyp:hlinkClr xmlns:ahyp="http://schemas.microsoft.com/office/drawing/2018/hyperlinkcolor" val="tx"/>
                    </a:ext>
                  </a:extLst>
                </a:hlinkClick>
              </a:rPr>
              <a:t>PICRYL.com</a:t>
            </a:r>
            <a:endParaRPr sz="900" b="0" i="0" u="none" strike="noStrike" cap="none" dirty="0">
              <a:solidFill>
                <a:schemeClr val="tx1"/>
              </a:solidFill>
              <a:latin typeface="Calibri"/>
              <a:ea typeface="Calibri"/>
              <a:cs typeface="Calibri"/>
              <a:sym typeface="Calibri"/>
            </a:endParaRPr>
          </a:p>
        </p:txBody>
      </p:sp>
      <p:pic>
        <p:nvPicPr>
          <p:cNvPr id="188" name="Google Shape;188;p6"/>
          <p:cNvPicPr preferRelativeResize="0"/>
          <p:nvPr/>
        </p:nvPicPr>
        <p:blipFill rotWithShape="1">
          <a:blip r:embed="rId6">
            <a:alphaModFix/>
          </a:blip>
          <a:srcRect/>
          <a:stretch/>
        </p:blipFill>
        <p:spPr>
          <a:xfrm>
            <a:off x="6095983" y="3428993"/>
            <a:ext cx="33" cy="14"/>
          </a:xfrm>
          <a:prstGeom prst="rect">
            <a:avLst/>
          </a:prstGeom>
          <a:noFill/>
          <a:ln>
            <a:noFill/>
          </a:ln>
        </p:spPr>
      </p:pic>
      <p:pic>
        <p:nvPicPr>
          <p:cNvPr id="1028" name="Picture 4" descr="A close up of a faucet on a wall. Heating thermostat set. - PICRYL - Public  Domain Media Search Engine Public Domain Search">
            <a:extLst>
              <a:ext uri="{FF2B5EF4-FFF2-40B4-BE49-F238E27FC236}">
                <a16:creationId xmlns:a16="http://schemas.microsoft.com/office/drawing/2014/main" id="{85D2B5C0-1F96-D07C-9BF2-1E070E10B8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0539" y="2564732"/>
            <a:ext cx="4042350" cy="30317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7"/>
          <p:cNvSpPr txBox="1">
            <a:spLocks noGrp="1"/>
          </p:cNvSpPr>
          <p:nvPr>
            <p:ph type="title"/>
          </p:nvPr>
        </p:nvSpPr>
        <p:spPr>
          <a:xfrm>
            <a:off x="932588" y="1162578"/>
            <a:ext cx="9592732" cy="890793"/>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374151"/>
              </a:buClr>
              <a:buSzPct val="100000"/>
              <a:buFont typeface="Calibri"/>
              <a:buNone/>
            </a:pPr>
            <a:r>
              <a:rPr lang="en-US" sz="3600" b="0" i="0" dirty="0">
                <a:solidFill>
                  <a:srgbClr val="374151"/>
                </a:solidFill>
                <a:latin typeface="Calibri"/>
                <a:ea typeface="Calibri"/>
                <a:cs typeface="Calibri"/>
                <a:sym typeface="Calibri"/>
              </a:rPr>
              <a:t>Advantages of Wall Heating</a:t>
            </a:r>
            <a:br>
              <a:rPr lang="en-US" sz="3600" b="0" i="0" dirty="0">
                <a:solidFill>
                  <a:srgbClr val="374151"/>
                </a:solidFill>
                <a:latin typeface="Arial"/>
                <a:ea typeface="Arial"/>
                <a:cs typeface="Arial"/>
                <a:sym typeface="Arial"/>
              </a:rPr>
            </a:br>
            <a:endParaRPr sz="3600" dirty="0">
              <a:solidFill>
                <a:srgbClr val="374151"/>
              </a:solidFill>
              <a:latin typeface="Calibri"/>
              <a:ea typeface="Calibri"/>
              <a:cs typeface="Calibri"/>
              <a:sym typeface="Calibri"/>
            </a:endParaRPr>
          </a:p>
        </p:txBody>
      </p:sp>
      <p:sp>
        <p:nvSpPr>
          <p:cNvPr id="195" name="Google Shape;195;p7"/>
          <p:cNvSpPr txBox="1">
            <a:spLocks noGrp="1"/>
          </p:cNvSpPr>
          <p:nvPr>
            <p:ph type="body" idx="1"/>
          </p:nvPr>
        </p:nvSpPr>
        <p:spPr>
          <a:xfrm>
            <a:off x="791216" y="1963751"/>
            <a:ext cx="9592732" cy="3803204"/>
          </a:xfrm>
          <a:prstGeom prst="rect">
            <a:avLst/>
          </a:prstGeom>
          <a:noFill/>
          <a:ln>
            <a:noFill/>
          </a:ln>
        </p:spPr>
        <p:txBody>
          <a:bodyPr spcFirstLastPara="1" wrap="square" lIns="91425" tIns="45700" rIns="91425" bIns="45700" anchor="ctr" anchorCtr="0">
            <a:normAutofit/>
          </a:bodyPr>
          <a:lstStyle/>
          <a:p>
            <a:pPr marL="457200" lvl="0" indent="-457200" algn="l" rtl="0">
              <a:spcBef>
                <a:spcPts val="0"/>
              </a:spcBef>
              <a:spcAft>
                <a:spcPts val="0"/>
              </a:spcAft>
              <a:buSzPts val="2300"/>
              <a:buFont typeface="Garamond"/>
              <a:buAutoNum type="arabicPeriod"/>
            </a:pPr>
            <a:r>
              <a:rPr lang="en-US" sz="2000" b="1" i="0" dirty="0">
                <a:solidFill>
                  <a:srgbClr val="374151"/>
                </a:solidFill>
                <a:latin typeface="Calibri"/>
                <a:ea typeface="Calibri"/>
                <a:cs typeface="Calibri"/>
                <a:sym typeface="Calibri"/>
              </a:rPr>
              <a:t>Heat Distribution: </a:t>
            </a:r>
            <a:r>
              <a:rPr lang="en-US" sz="2000" b="0" i="0" dirty="0">
                <a:solidFill>
                  <a:srgbClr val="374151"/>
                </a:solidFill>
                <a:latin typeface="Calibri"/>
                <a:ea typeface="Calibri"/>
                <a:cs typeface="Calibri"/>
                <a:sym typeface="Calibri"/>
              </a:rPr>
              <a:t>Wall heating provides radiant heat that is evenly distributed across the room. The warm air radiates outward from the walls, creating a comfortable and cozy environment.</a:t>
            </a:r>
            <a:endParaRPr dirty="0"/>
          </a:p>
          <a:p>
            <a:pPr marL="457200" lvl="0" indent="-457200" algn="l" rtl="0">
              <a:spcBef>
                <a:spcPts val="1000"/>
              </a:spcBef>
              <a:spcAft>
                <a:spcPts val="0"/>
              </a:spcAft>
              <a:buSzPts val="2300"/>
              <a:buFont typeface="Garamond"/>
              <a:buAutoNum type="arabicPeriod"/>
            </a:pPr>
            <a:r>
              <a:rPr lang="en-US" sz="2000" b="1" i="0" dirty="0">
                <a:solidFill>
                  <a:srgbClr val="374151"/>
                </a:solidFill>
                <a:latin typeface="Calibri"/>
                <a:ea typeface="Calibri"/>
                <a:cs typeface="Calibri"/>
                <a:sym typeface="Calibri"/>
              </a:rPr>
              <a:t>Space-Saving: </a:t>
            </a:r>
            <a:r>
              <a:rPr lang="en-US" sz="2000" b="0" i="0" dirty="0">
                <a:solidFill>
                  <a:srgbClr val="374151"/>
                </a:solidFill>
                <a:latin typeface="Calibri"/>
                <a:ea typeface="Calibri"/>
                <a:cs typeface="Calibri"/>
                <a:sym typeface="Calibri"/>
              </a:rPr>
              <a:t>Similar to ceiling heating, wall heating systems do not occupy floor space or require additional equipment mounted on walls. This allows for greater flexibility in room layout and design.</a:t>
            </a:r>
            <a:endParaRPr dirty="0"/>
          </a:p>
          <a:p>
            <a:pPr marL="457200" lvl="0" indent="-457200" algn="l" rtl="0">
              <a:spcBef>
                <a:spcPts val="1000"/>
              </a:spcBef>
              <a:spcAft>
                <a:spcPts val="0"/>
              </a:spcAft>
              <a:buSzPts val="2300"/>
              <a:buFont typeface="Garamond"/>
              <a:buAutoNum type="arabicPeriod"/>
            </a:pPr>
            <a:r>
              <a:rPr lang="en-US" sz="2000" b="1" i="0" dirty="0">
                <a:solidFill>
                  <a:srgbClr val="374151"/>
                </a:solidFill>
                <a:latin typeface="Calibri"/>
                <a:ea typeface="Calibri"/>
                <a:cs typeface="Calibri"/>
                <a:sym typeface="Calibri"/>
              </a:rPr>
              <a:t>Quick Response Time: </a:t>
            </a:r>
            <a:r>
              <a:rPr lang="en-US" sz="2000" b="0" i="0" dirty="0">
                <a:solidFill>
                  <a:srgbClr val="374151"/>
                </a:solidFill>
                <a:latin typeface="Calibri"/>
                <a:ea typeface="Calibri"/>
                <a:cs typeface="Calibri"/>
                <a:sym typeface="Calibri"/>
              </a:rPr>
              <a:t>Wall heating can provide near-instant warmth, as the heat is radiated directly into the room. This can be advantageous in situations where quick heating is required.</a:t>
            </a:r>
            <a:endParaRPr dirty="0"/>
          </a:p>
          <a:p>
            <a:pPr marL="0" lvl="0" indent="0" algn="l" rtl="0">
              <a:spcBef>
                <a:spcPts val="1080"/>
              </a:spcBef>
              <a:spcAft>
                <a:spcPts val="0"/>
              </a:spcAft>
              <a:buSzPts val="2760"/>
              <a:buNone/>
            </a:pPr>
            <a:endParaRPr sz="2400" dirty="0">
              <a:solidFill>
                <a:srgbClr val="374151"/>
              </a:solidFill>
              <a:latin typeface="Calibri"/>
              <a:ea typeface="Calibri"/>
              <a:cs typeface="Calibri"/>
              <a:sym typeface="Calibri"/>
            </a:endParaRPr>
          </a:p>
        </p:txBody>
      </p:sp>
      <p:pic>
        <p:nvPicPr>
          <p:cNvPr id="196" name="Google Shape;196;p7"/>
          <p:cNvPicPr preferRelativeResize="0"/>
          <p:nvPr/>
        </p:nvPicPr>
        <p:blipFill rotWithShape="1">
          <a:blip r:embed="rId3">
            <a:alphaModFix/>
          </a:blip>
          <a:srcRect/>
          <a:stretch/>
        </p:blipFill>
        <p:spPr>
          <a:xfrm>
            <a:off x="491731" y="272080"/>
            <a:ext cx="2438611" cy="536494"/>
          </a:xfrm>
          <a:prstGeom prst="rect">
            <a:avLst/>
          </a:prstGeom>
          <a:noFill/>
          <a:ln>
            <a:noFill/>
          </a:ln>
        </p:spPr>
      </p:pic>
      <p:pic>
        <p:nvPicPr>
          <p:cNvPr id="197" name="Google Shape;197;p7"/>
          <p:cNvPicPr preferRelativeResize="0"/>
          <p:nvPr/>
        </p:nvPicPr>
        <p:blipFill rotWithShape="1">
          <a:blip r:embed="rId4">
            <a:alphaModFix/>
          </a:blip>
          <a:srcRect/>
          <a:stretch/>
        </p:blipFill>
        <p:spPr>
          <a:xfrm>
            <a:off x="411115" y="5820270"/>
            <a:ext cx="2017951" cy="579170"/>
          </a:xfrm>
          <a:prstGeom prst="rect">
            <a:avLst/>
          </a:prstGeom>
          <a:noFill/>
          <a:ln>
            <a:noFill/>
          </a:ln>
        </p:spPr>
      </p:pic>
      <p:sp>
        <p:nvSpPr>
          <p:cNvPr id="198" name="Google Shape;198;p7"/>
          <p:cNvSpPr txBox="1"/>
          <p:nvPr/>
        </p:nvSpPr>
        <p:spPr>
          <a:xfrm>
            <a:off x="1295401" y="2576944"/>
            <a:ext cx="9601196" cy="329892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accent1"/>
              </a:buClr>
              <a:buSzPts val="23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9"/>
          <p:cNvSpPr txBox="1">
            <a:spLocks noGrp="1"/>
          </p:cNvSpPr>
          <p:nvPr>
            <p:ph type="title"/>
          </p:nvPr>
        </p:nvSpPr>
        <p:spPr>
          <a:xfrm>
            <a:off x="1044096" y="1241906"/>
            <a:ext cx="9592732" cy="738513"/>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374151"/>
              </a:buClr>
              <a:buSzPct val="100000"/>
              <a:buFont typeface="Calibri"/>
              <a:buNone/>
            </a:pPr>
            <a:r>
              <a:rPr lang="en-US" sz="3600" b="0" i="0">
                <a:solidFill>
                  <a:srgbClr val="374151"/>
                </a:solidFill>
                <a:latin typeface="Calibri"/>
                <a:ea typeface="Calibri"/>
                <a:cs typeface="Calibri"/>
                <a:sym typeface="Calibri"/>
              </a:rPr>
              <a:t>Disadvantages of Wall Heating</a:t>
            </a:r>
            <a:br>
              <a:rPr lang="en-US" sz="3600" b="0" i="0">
                <a:solidFill>
                  <a:srgbClr val="374151"/>
                </a:solidFill>
                <a:latin typeface="Arial"/>
                <a:ea typeface="Arial"/>
                <a:cs typeface="Arial"/>
                <a:sym typeface="Arial"/>
              </a:rPr>
            </a:br>
            <a:endParaRPr sz="3600">
              <a:solidFill>
                <a:srgbClr val="374151"/>
              </a:solidFill>
              <a:latin typeface="Calibri"/>
              <a:ea typeface="Calibri"/>
              <a:cs typeface="Calibri"/>
              <a:sym typeface="Calibri"/>
            </a:endParaRPr>
          </a:p>
        </p:txBody>
      </p:sp>
      <p:sp>
        <p:nvSpPr>
          <p:cNvPr id="214" name="Google Shape;214;p9"/>
          <p:cNvSpPr txBox="1">
            <a:spLocks noGrp="1"/>
          </p:cNvSpPr>
          <p:nvPr>
            <p:ph type="body" idx="1"/>
          </p:nvPr>
        </p:nvSpPr>
        <p:spPr>
          <a:xfrm>
            <a:off x="1113335" y="1776847"/>
            <a:ext cx="9592732" cy="4031672"/>
          </a:xfrm>
          <a:prstGeom prst="rect">
            <a:avLst/>
          </a:prstGeom>
          <a:noFill/>
          <a:ln>
            <a:noFill/>
          </a:ln>
        </p:spPr>
        <p:txBody>
          <a:bodyPr spcFirstLastPara="1" wrap="square" lIns="91425" tIns="45700" rIns="91425" bIns="45700" anchor="ctr" anchorCtr="0">
            <a:normAutofit/>
          </a:bodyPr>
          <a:lstStyle/>
          <a:p>
            <a:pPr marL="457200" lvl="0" indent="-457200" algn="l" rtl="0">
              <a:spcBef>
                <a:spcPts val="0"/>
              </a:spcBef>
              <a:spcAft>
                <a:spcPts val="0"/>
              </a:spcAft>
              <a:buSzPts val="2300"/>
              <a:buFont typeface="Garamond"/>
              <a:buAutoNum type="arabicPeriod"/>
            </a:pPr>
            <a:r>
              <a:rPr lang="en-US" sz="2000" b="1" i="0">
                <a:solidFill>
                  <a:srgbClr val="374151"/>
                </a:solidFill>
                <a:latin typeface="Calibri"/>
                <a:ea typeface="Calibri"/>
                <a:cs typeface="Calibri"/>
                <a:sym typeface="Calibri"/>
              </a:rPr>
              <a:t>Installation Challenges</a:t>
            </a:r>
            <a:r>
              <a:rPr lang="en-US" sz="2000" b="0" i="0">
                <a:solidFill>
                  <a:srgbClr val="374151"/>
                </a:solidFill>
                <a:latin typeface="Calibri"/>
                <a:ea typeface="Calibri"/>
                <a:cs typeface="Calibri"/>
                <a:sym typeface="Calibri"/>
              </a:rPr>
              <a:t>: Installing wall heating systems can be more challenging compared to traditional heating systems. It involves professional installation and modifications to the walls, which can be disruptive and time-consuming.</a:t>
            </a:r>
            <a:endParaRPr/>
          </a:p>
          <a:p>
            <a:pPr marL="0" lvl="0" indent="-146050" algn="l" rtl="0">
              <a:spcBef>
                <a:spcPts val="1000"/>
              </a:spcBef>
              <a:spcAft>
                <a:spcPts val="0"/>
              </a:spcAft>
              <a:buSzPts val="2300"/>
              <a:buFont typeface="Garamond"/>
              <a:buAutoNum type="arabicPeriod"/>
            </a:pPr>
            <a:r>
              <a:rPr lang="en-US" sz="2000" b="1" i="0">
                <a:solidFill>
                  <a:srgbClr val="374151"/>
                </a:solidFill>
                <a:latin typeface="Calibri"/>
                <a:ea typeface="Calibri"/>
                <a:cs typeface="Calibri"/>
                <a:sym typeface="Calibri"/>
              </a:rPr>
              <a:t>    Limited Cooling Capability</a:t>
            </a:r>
            <a:r>
              <a:rPr lang="en-US" sz="2000" b="0" i="0">
                <a:solidFill>
                  <a:srgbClr val="374151"/>
                </a:solidFill>
                <a:latin typeface="Calibri"/>
                <a:ea typeface="Calibri"/>
                <a:cs typeface="Calibri"/>
                <a:sym typeface="Calibri"/>
              </a:rPr>
              <a:t>: Similar to ceiling heating, wall heating systems are primarily designed for heating purposes. Cooling capabilities may be limited, and separate cooling systems may be needed to provide adequate cooling during warmer months.</a:t>
            </a:r>
            <a:endParaRPr/>
          </a:p>
          <a:p>
            <a:pPr marL="0" lvl="0" indent="-146050" algn="l" rtl="0">
              <a:spcBef>
                <a:spcPts val="1000"/>
              </a:spcBef>
              <a:spcAft>
                <a:spcPts val="0"/>
              </a:spcAft>
              <a:buSzPts val="2300"/>
              <a:buFont typeface="Garamond"/>
              <a:buAutoNum type="arabicPeriod"/>
            </a:pPr>
            <a:r>
              <a:rPr lang="en-US" sz="2000" b="1" i="0">
                <a:solidFill>
                  <a:srgbClr val="374151"/>
                </a:solidFill>
                <a:latin typeface="Calibri"/>
                <a:ea typeface="Calibri"/>
                <a:cs typeface="Calibri"/>
                <a:sym typeface="Calibri"/>
              </a:rPr>
              <a:t>    Affects Wall Coverings</a:t>
            </a:r>
            <a:r>
              <a:rPr lang="en-US" sz="2000" b="0" i="0">
                <a:solidFill>
                  <a:srgbClr val="374151"/>
                </a:solidFill>
                <a:latin typeface="Calibri"/>
                <a:ea typeface="Calibri"/>
                <a:cs typeface="Calibri"/>
                <a:sym typeface="Calibri"/>
              </a:rPr>
              <a:t>: Wall heating requires the installation of heating elements or pipes within the walls, which can affect wall coverings such as wallpapers or paint. It may require careful selection of wall coverings or additional considerations during installation.</a:t>
            </a:r>
            <a:endParaRPr/>
          </a:p>
          <a:p>
            <a:pPr marL="0" lvl="0" indent="0" algn="l" rtl="0">
              <a:spcBef>
                <a:spcPts val="1080"/>
              </a:spcBef>
              <a:spcAft>
                <a:spcPts val="0"/>
              </a:spcAft>
              <a:buSzPts val="2760"/>
              <a:buNone/>
            </a:pPr>
            <a:endParaRPr sz="2400">
              <a:solidFill>
                <a:srgbClr val="374151"/>
              </a:solidFill>
              <a:latin typeface="Calibri"/>
              <a:ea typeface="Calibri"/>
              <a:cs typeface="Calibri"/>
              <a:sym typeface="Calibri"/>
            </a:endParaRPr>
          </a:p>
        </p:txBody>
      </p:sp>
      <p:pic>
        <p:nvPicPr>
          <p:cNvPr id="215" name="Google Shape;215;p9"/>
          <p:cNvPicPr preferRelativeResize="0"/>
          <p:nvPr/>
        </p:nvPicPr>
        <p:blipFill rotWithShape="1">
          <a:blip r:embed="rId3">
            <a:alphaModFix/>
          </a:blip>
          <a:srcRect/>
          <a:stretch/>
        </p:blipFill>
        <p:spPr>
          <a:xfrm>
            <a:off x="491731" y="272080"/>
            <a:ext cx="2438611" cy="536494"/>
          </a:xfrm>
          <a:prstGeom prst="rect">
            <a:avLst/>
          </a:prstGeom>
          <a:noFill/>
          <a:ln>
            <a:noFill/>
          </a:ln>
        </p:spPr>
      </p:pic>
      <p:pic>
        <p:nvPicPr>
          <p:cNvPr id="216" name="Google Shape;216;p9"/>
          <p:cNvPicPr preferRelativeResize="0"/>
          <p:nvPr/>
        </p:nvPicPr>
        <p:blipFill rotWithShape="1">
          <a:blip r:embed="rId4">
            <a:alphaModFix/>
          </a:blip>
          <a:srcRect/>
          <a:stretch/>
        </p:blipFill>
        <p:spPr>
          <a:xfrm>
            <a:off x="411115" y="5820270"/>
            <a:ext cx="2017951" cy="579170"/>
          </a:xfrm>
          <a:prstGeom prst="rect">
            <a:avLst/>
          </a:prstGeom>
          <a:noFill/>
          <a:ln>
            <a:noFill/>
          </a:ln>
        </p:spPr>
      </p:pic>
      <p:sp>
        <p:nvSpPr>
          <p:cNvPr id="217" name="Google Shape;217;p9"/>
          <p:cNvSpPr txBox="1"/>
          <p:nvPr/>
        </p:nvSpPr>
        <p:spPr>
          <a:xfrm>
            <a:off x="1295401" y="2576944"/>
            <a:ext cx="9601196" cy="329892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accent1"/>
              </a:buClr>
              <a:buSzPts val="23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0"/>
          <p:cNvSpPr txBox="1">
            <a:spLocks noGrp="1"/>
          </p:cNvSpPr>
          <p:nvPr>
            <p:ph type="title"/>
          </p:nvPr>
        </p:nvSpPr>
        <p:spPr>
          <a:xfrm>
            <a:off x="1179178" y="711969"/>
            <a:ext cx="9592732" cy="73851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374151"/>
              </a:buClr>
              <a:buSzPts val="3200"/>
              <a:buFont typeface="Calibri"/>
              <a:buNone/>
            </a:pPr>
            <a:r>
              <a:rPr lang="en-US" b="0" i="0">
                <a:solidFill>
                  <a:srgbClr val="374151"/>
                </a:solidFill>
                <a:latin typeface="Calibri"/>
                <a:ea typeface="Calibri"/>
                <a:cs typeface="Calibri"/>
                <a:sym typeface="Calibri"/>
              </a:rPr>
              <a:t>Ceiling heating and wall heating similarities</a:t>
            </a:r>
            <a:endParaRPr>
              <a:solidFill>
                <a:srgbClr val="374151"/>
              </a:solidFill>
              <a:latin typeface="Calibri"/>
              <a:ea typeface="Calibri"/>
              <a:cs typeface="Calibri"/>
              <a:sym typeface="Calibri"/>
            </a:endParaRPr>
          </a:p>
        </p:txBody>
      </p:sp>
      <p:sp>
        <p:nvSpPr>
          <p:cNvPr id="223" name="Google Shape;223;p10"/>
          <p:cNvSpPr txBox="1">
            <a:spLocks noGrp="1"/>
          </p:cNvSpPr>
          <p:nvPr>
            <p:ph type="body" idx="1"/>
          </p:nvPr>
        </p:nvSpPr>
        <p:spPr>
          <a:xfrm>
            <a:off x="593789" y="1600201"/>
            <a:ext cx="8383958" cy="4031672"/>
          </a:xfrm>
          <a:prstGeom prst="rect">
            <a:avLst/>
          </a:prstGeom>
          <a:noFill/>
          <a:ln>
            <a:noFill/>
          </a:ln>
        </p:spPr>
        <p:txBody>
          <a:bodyPr spcFirstLastPara="1" wrap="square" lIns="91425" tIns="45700" rIns="91425" bIns="45700" anchor="ctr" anchorCtr="0">
            <a:normAutofit/>
          </a:bodyPr>
          <a:lstStyle/>
          <a:p>
            <a:pPr marL="457200" lvl="0" indent="-457200" algn="l" rtl="0">
              <a:spcBef>
                <a:spcPts val="0"/>
              </a:spcBef>
              <a:spcAft>
                <a:spcPts val="0"/>
              </a:spcAft>
              <a:buSzPts val="2300"/>
              <a:buFont typeface="Garamond"/>
              <a:buAutoNum type="arabicPeriod"/>
            </a:pPr>
            <a:r>
              <a:rPr lang="en-US" sz="2000" b="1" i="0">
                <a:solidFill>
                  <a:srgbClr val="374151"/>
                </a:solidFill>
                <a:latin typeface="Calibri"/>
                <a:ea typeface="Calibri"/>
                <a:cs typeface="Calibri"/>
                <a:sym typeface="Calibri"/>
              </a:rPr>
              <a:t>Radiant Heat Distribution</a:t>
            </a:r>
            <a:r>
              <a:rPr lang="en-US" sz="2000" b="0" i="0">
                <a:solidFill>
                  <a:srgbClr val="374151"/>
                </a:solidFill>
                <a:latin typeface="Calibri"/>
                <a:ea typeface="Calibri"/>
                <a:cs typeface="Calibri"/>
                <a:sym typeface="Calibri"/>
              </a:rPr>
              <a:t>: Both ceiling heating and wall heating systems utilize radiant heat to warm up a space. Instead of relying on air circulation or convection, they emit heat directly from the heating elements or pipes, creating a comfortable and even temperature in the room.</a:t>
            </a:r>
            <a:endParaRPr/>
          </a:p>
          <a:p>
            <a:pPr marL="457200" lvl="0" indent="-457200" algn="l" rtl="0">
              <a:spcBef>
                <a:spcPts val="1000"/>
              </a:spcBef>
              <a:spcAft>
                <a:spcPts val="0"/>
              </a:spcAft>
              <a:buSzPts val="2300"/>
              <a:buFont typeface="Garamond"/>
              <a:buAutoNum type="arabicPeriod"/>
            </a:pPr>
            <a:r>
              <a:rPr lang="en-US" sz="2000" b="1" i="0">
                <a:solidFill>
                  <a:srgbClr val="374151"/>
                </a:solidFill>
                <a:latin typeface="Calibri"/>
                <a:ea typeface="Calibri"/>
                <a:cs typeface="Calibri"/>
                <a:sym typeface="Calibri"/>
              </a:rPr>
              <a:t>Space-Saving</a:t>
            </a:r>
            <a:r>
              <a:rPr lang="en-US" sz="2000" b="0" i="0">
                <a:solidFill>
                  <a:srgbClr val="374151"/>
                </a:solidFill>
                <a:latin typeface="Calibri"/>
                <a:ea typeface="Calibri"/>
                <a:cs typeface="Calibri"/>
                <a:sym typeface="Calibri"/>
              </a:rPr>
              <a:t>: Both ceiling heating and wall heating systems do not require additional equipment or radiators taking up floor space. The heating elements or pipes are integrated into the ceiling or walls, allowing for greater freedom in room design and furniture placement.</a:t>
            </a:r>
            <a:endParaRPr/>
          </a:p>
          <a:p>
            <a:pPr marL="457200" lvl="0" indent="-457200" algn="l" rtl="0">
              <a:spcBef>
                <a:spcPts val="1000"/>
              </a:spcBef>
              <a:spcAft>
                <a:spcPts val="0"/>
              </a:spcAft>
              <a:buSzPts val="2300"/>
              <a:buFont typeface="Garamond"/>
              <a:buAutoNum type="arabicPeriod"/>
            </a:pPr>
            <a:r>
              <a:rPr lang="en-US" sz="2000" b="1" i="0">
                <a:solidFill>
                  <a:srgbClr val="374151"/>
                </a:solidFill>
                <a:latin typeface="Calibri"/>
                <a:ea typeface="Calibri"/>
                <a:cs typeface="Calibri"/>
                <a:sym typeface="Calibri"/>
              </a:rPr>
              <a:t>Energy Efficiency</a:t>
            </a:r>
            <a:r>
              <a:rPr lang="en-US" sz="2000" b="0" i="0">
                <a:solidFill>
                  <a:srgbClr val="374151"/>
                </a:solidFill>
                <a:latin typeface="Calibri"/>
                <a:ea typeface="Calibri"/>
                <a:cs typeface="Calibri"/>
                <a:sym typeface="Calibri"/>
              </a:rPr>
              <a:t>: Both systems can offer energy-efficient heating solutions. Radiant heat reduces heat loss and can operate at lower temperatures compared to forced-air systems, resulting in potential energy savings.</a:t>
            </a:r>
            <a:endParaRPr/>
          </a:p>
          <a:p>
            <a:pPr marL="457200" lvl="0" indent="-281940" algn="l" rtl="0">
              <a:spcBef>
                <a:spcPts val="1080"/>
              </a:spcBef>
              <a:spcAft>
                <a:spcPts val="0"/>
              </a:spcAft>
              <a:buSzPts val="2760"/>
              <a:buFont typeface="Garamond"/>
              <a:buNone/>
            </a:pPr>
            <a:endParaRPr sz="2400">
              <a:solidFill>
                <a:srgbClr val="374151"/>
              </a:solidFill>
              <a:latin typeface="Calibri"/>
              <a:ea typeface="Calibri"/>
              <a:cs typeface="Calibri"/>
              <a:sym typeface="Calibri"/>
            </a:endParaRPr>
          </a:p>
        </p:txBody>
      </p:sp>
      <p:pic>
        <p:nvPicPr>
          <p:cNvPr id="224" name="Google Shape;224;p10"/>
          <p:cNvPicPr preferRelativeResize="0"/>
          <p:nvPr/>
        </p:nvPicPr>
        <p:blipFill rotWithShape="1">
          <a:blip r:embed="rId3">
            <a:alphaModFix/>
          </a:blip>
          <a:srcRect/>
          <a:stretch/>
        </p:blipFill>
        <p:spPr>
          <a:xfrm>
            <a:off x="491731" y="272080"/>
            <a:ext cx="2438611" cy="536494"/>
          </a:xfrm>
          <a:prstGeom prst="rect">
            <a:avLst/>
          </a:prstGeom>
          <a:noFill/>
          <a:ln>
            <a:noFill/>
          </a:ln>
        </p:spPr>
      </p:pic>
      <p:pic>
        <p:nvPicPr>
          <p:cNvPr id="225" name="Google Shape;225;p10"/>
          <p:cNvPicPr preferRelativeResize="0"/>
          <p:nvPr/>
        </p:nvPicPr>
        <p:blipFill rotWithShape="1">
          <a:blip r:embed="rId4">
            <a:alphaModFix/>
          </a:blip>
          <a:srcRect/>
          <a:stretch/>
        </p:blipFill>
        <p:spPr>
          <a:xfrm>
            <a:off x="411115" y="5820270"/>
            <a:ext cx="2017951" cy="579170"/>
          </a:xfrm>
          <a:prstGeom prst="rect">
            <a:avLst/>
          </a:prstGeom>
          <a:noFill/>
          <a:ln>
            <a:noFill/>
          </a:ln>
        </p:spPr>
      </p:pic>
      <p:sp>
        <p:nvSpPr>
          <p:cNvPr id="226" name="Google Shape;226;p10"/>
          <p:cNvSpPr txBox="1"/>
          <p:nvPr/>
        </p:nvSpPr>
        <p:spPr>
          <a:xfrm>
            <a:off x="1295401" y="2576944"/>
            <a:ext cx="9601196" cy="329892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accent1"/>
              </a:buClr>
              <a:buSzPts val="23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1"/>
          <p:cNvSpPr txBox="1">
            <a:spLocks noGrp="1"/>
          </p:cNvSpPr>
          <p:nvPr>
            <p:ph type="title"/>
          </p:nvPr>
        </p:nvSpPr>
        <p:spPr>
          <a:xfrm>
            <a:off x="1251915" y="1221123"/>
            <a:ext cx="9592732" cy="73851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374151"/>
              </a:buClr>
              <a:buSzPts val="3200"/>
              <a:buFont typeface="Calibri"/>
              <a:buNone/>
            </a:pPr>
            <a:r>
              <a:rPr lang="en-US" b="0" i="0">
                <a:solidFill>
                  <a:srgbClr val="374151"/>
                </a:solidFill>
                <a:latin typeface="Calibri"/>
                <a:ea typeface="Calibri"/>
                <a:cs typeface="Calibri"/>
                <a:sym typeface="Calibri"/>
              </a:rPr>
              <a:t>Ceiling heating and wall heating similarities</a:t>
            </a:r>
            <a:endParaRPr>
              <a:solidFill>
                <a:srgbClr val="374151"/>
              </a:solidFill>
              <a:latin typeface="Calibri"/>
              <a:ea typeface="Calibri"/>
              <a:cs typeface="Calibri"/>
              <a:sym typeface="Calibri"/>
            </a:endParaRPr>
          </a:p>
        </p:txBody>
      </p:sp>
      <p:sp>
        <p:nvSpPr>
          <p:cNvPr id="232" name="Google Shape;232;p11"/>
          <p:cNvSpPr txBox="1">
            <a:spLocks noGrp="1"/>
          </p:cNvSpPr>
          <p:nvPr>
            <p:ph type="body" idx="1"/>
          </p:nvPr>
        </p:nvSpPr>
        <p:spPr>
          <a:xfrm>
            <a:off x="1092553" y="1787237"/>
            <a:ext cx="9592732" cy="4031672"/>
          </a:xfrm>
          <a:prstGeom prst="rect">
            <a:avLst/>
          </a:prstGeom>
          <a:noFill/>
          <a:ln>
            <a:noFill/>
          </a:ln>
        </p:spPr>
        <p:txBody>
          <a:bodyPr spcFirstLastPara="1" wrap="square" lIns="91425" tIns="45700" rIns="91425" bIns="45700" anchor="ctr" anchorCtr="0">
            <a:normAutofit/>
          </a:bodyPr>
          <a:lstStyle/>
          <a:p>
            <a:pPr marL="457200" lvl="0" indent="-457200" algn="l" rtl="0">
              <a:spcBef>
                <a:spcPts val="0"/>
              </a:spcBef>
              <a:spcAft>
                <a:spcPts val="0"/>
              </a:spcAft>
              <a:buSzPts val="2300"/>
              <a:buFont typeface="Garamond"/>
              <a:buAutoNum type="arabicPeriod"/>
            </a:pPr>
            <a:r>
              <a:rPr lang="en-US" b="1">
                <a:solidFill>
                  <a:srgbClr val="374151"/>
                </a:solidFill>
                <a:latin typeface="Calibri"/>
                <a:ea typeface="Calibri"/>
                <a:cs typeface="Calibri"/>
                <a:sym typeface="Calibri"/>
              </a:rPr>
              <a:t>Comfort</a:t>
            </a:r>
            <a:r>
              <a:rPr lang="en-US" sz="2000" b="0" i="0">
                <a:solidFill>
                  <a:srgbClr val="374151"/>
                </a:solidFill>
                <a:latin typeface="Arial"/>
                <a:ea typeface="Arial"/>
                <a:cs typeface="Arial"/>
                <a:sym typeface="Arial"/>
              </a:rPr>
              <a:t>: </a:t>
            </a:r>
            <a:r>
              <a:rPr lang="en-US" sz="2000" b="0" i="0">
                <a:solidFill>
                  <a:srgbClr val="374151"/>
                </a:solidFill>
                <a:latin typeface="Calibri"/>
                <a:ea typeface="Calibri"/>
                <a:cs typeface="Calibri"/>
                <a:sym typeface="Calibri"/>
              </a:rPr>
              <a:t>Ceiling heating and wall heating systems provide a comfortable and cozy environment by ensuring an even distribution of heat throughout the space. They eliminate cold spots and drafts often associated with other heating systems, enhancing overall comfort levels.</a:t>
            </a:r>
            <a:endParaRPr/>
          </a:p>
          <a:p>
            <a:pPr marL="457200" lvl="0" indent="-457200" algn="l" rtl="0">
              <a:spcBef>
                <a:spcPts val="1000"/>
              </a:spcBef>
              <a:spcAft>
                <a:spcPts val="0"/>
              </a:spcAft>
              <a:buSzPts val="2300"/>
              <a:buFont typeface="Garamond"/>
              <a:buAutoNum type="arabicPeriod"/>
            </a:pPr>
            <a:r>
              <a:rPr lang="en-US" b="1">
                <a:solidFill>
                  <a:srgbClr val="374151"/>
                </a:solidFill>
                <a:latin typeface="Calibri"/>
                <a:ea typeface="Calibri"/>
                <a:cs typeface="Calibri"/>
                <a:sym typeface="Calibri"/>
              </a:rPr>
              <a:t>Design Flexibility: </a:t>
            </a:r>
            <a:r>
              <a:rPr lang="en-US" sz="2000" b="0" i="0">
                <a:solidFill>
                  <a:srgbClr val="374151"/>
                </a:solidFill>
                <a:latin typeface="Calibri"/>
                <a:ea typeface="Calibri"/>
                <a:cs typeface="Calibri"/>
                <a:sym typeface="Calibri"/>
              </a:rPr>
              <a:t>Both systems offer design flexibility since the heating elements or pipes are concealed within the ceiling or walls. This allows for unobstructed wall space, offering more freedom for interior design and decoration choices.</a:t>
            </a:r>
            <a:endParaRPr/>
          </a:p>
          <a:p>
            <a:pPr marL="0" lvl="0" indent="0" algn="l" rtl="0">
              <a:spcBef>
                <a:spcPts val="1000"/>
              </a:spcBef>
              <a:spcAft>
                <a:spcPts val="0"/>
              </a:spcAft>
              <a:buSzPts val="2300"/>
              <a:buNone/>
            </a:pPr>
            <a:endParaRPr b="1">
              <a:solidFill>
                <a:srgbClr val="374151"/>
              </a:solidFill>
              <a:latin typeface="Calibri"/>
              <a:ea typeface="Calibri"/>
              <a:cs typeface="Calibri"/>
              <a:sym typeface="Calibri"/>
            </a:endParaRPr>
          </a:p>
        </p:txBody>
      </p:sp>
      <p:pic>
        <p:nvPicPr>
          <p:cNvPr id="233" name="Google Shape;233;p11"/>
          <p:cNvPicPr preferRelativeResize="0"/>
          <p:nvPr/>
        </p:nvPicPr>
        <p:blipFill rotWithShape="1">
          <a:blip r:embed="rId3">
            <a:alphaModFix/>
          </a:blip>
          <a:srcRect/>
          <a:stretch/>
        </p:blipFill>
        <p:spPr>
          <a:xfrm>
            <a:off x="491731" y="272080"/>
            <a:ext cx="2438611" cy="536494"/>
          </a:xfrm>
          <a:prstGeom prst="rect">
            <a:avLst/>
          </a:prstGeom>
          <a:noFill/>
          <a:ln>
            <a:noFill/>
          </a:ln>
        </p:spPr>
      </p:pic>
      <p:pic>
        <p:nvPicPr>
          <p:cNvPr id="234" name="Google Shape;234;p11"/>
          <p:cNvPicPr preferRelativeResize="0"/>
          <p:nvPr/>
        </p:nvPicPr>
        <p:blipFill rotWithShape="1">
          <a:blip r:embed="rId4">
            <a:alphaModFix/>
          </a:blip>
          <a:srcRect/>
          <a:stretch/>
        </p:blipFill>
        <p:spPr>
          <a:xfrm>
            <a:off x="411115" y="5820270"/>
            <a:ext cx="2017951" cy="579170"/>
          </a:xfrm>
          <a:prstGeom prst="rect">
            <a:avLst/>
          </a:prstGeom>
          <a:noFill/>
          <a:ln>
            <a:noFill/>
          </a:ln>
        </p:spPr>
      </p:pic>
      <p:sp>
        <p:nvSpPr>
          <p:cNvPr id="235" name="Google Shape;235;p11"/>
          <p:cNvSpPr txBox="1"/>
          <p:nvPr/>
        </p:nvSpPr>
        <p:spPr>
          <a:xfrm>
            <a:off x="1295401" y="2576944"/>
            <a:ext cx="9601196" cy="329892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accent1"/>
              </a:buClr>
              <a:buSzPts val="23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2"/>
          <p:cNvSpPr txBox="1">
            <a:spLocks noGrp="1"/>
          </p:cNvSpPr>
          <p:nvPr>
            <p:ph type="title"/>
          </p:nvPr>
        </p:nvSpPr>
        <p:spPr>
          <a:xfrm>
            <a:off x="1179178" y="711969"/>
            <a:ext cx="9592732" cy="73851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374151"/>
              </a:buClr>
              <a:buSzPts val="3200"/>
              <a:buFont typeface="Calibri"/>
              <a:buNone/>
            </a:pPr>
            <a:r>
              <a:rPr lang="en-US" b="0" i="0">
                <a:solidFill>
                  <a:srgbClr val="374151"/>
                </a:solidFill>
                <a:latin typeface="Calibri"/>
                <a:ea typeface="Calibri"/>
                <a:cs typeface="Calibri"/>
                <a:sym typeface="Calibri"/>
              </a:rPr>
              <a:t>Ceiling heating and wall heating similarities</a:t>
            </a:r>
            <a:endParaRPr>
              <a:solidFill>
                <a:srgbClr val="374151"/>
              </a:solidFill>
              <a:latin typeface="Calibri"/>
              <a:ea typeface="Calibri"/>
              <a:cs typeface="Calibri"/>
              <a:sym typeface="Calibri"/>
            </a:endParaRPr>
          </a:p>
        </p:txBody>
      </p:sp>
      <p:sp>
        <p:nvSpPr>
          <p:cNvPr id="241" name="Google Shape;241;p12"/>
          <p:cNvSpPr txBox="1">
            <a:spLocks noGrp="1"/>
          </p:cNvSpPr>
          <p:nvPr>
            <p:ph type="body" idx="1"/>
          </p:nvPr>
        </p:nvSpPr>
        <p:spPr>
          <a:xfrm>
            <a:off x="1238025" y="1600200"/>
            <a:ext cx="9592732" cy="4031672"/>
          </a:xfrm>
          <a:prstGeom prst="rect">
            <a:avLst/>
          </a:prstGeom>
          <a:noFill/>
          <a:ln>
            <a:noFill/>
          </a:ln>
        </p:spPr>
        <p:txBody>
          <a:bodyPr spcFirstLastPara="1" wrap="square" lIns="91425" tIns="45700" rIns="91425" bIns="45700" anchor="ctr" anchorCtr="0">
            <a:normAutofit/>
          </a:bodyPr>
          <a:lstStyle/>
          <a:p>
            <a:pPr marL="457200" lvl="0" indent="-457200" algn="l" rtl="0">
              <a:spcBef>
                <a:spcPts val="0"/>
              </a:spcBef>
              <a:spcAft>
                <a:spcPts val="0"/>
              </a:spcAft>
              <a:buSzPts val="2300"/>
              <a:buFont typeface="Garamond"/>
              <a:buAutoNum type="arabicPeriod"/>
            </a:pPr>
            <a:r>
              <a:rPr lang="en-US" b="1" i="0">
                <a:solidFill>
                  <a:srgbClr val="374151"/>
                </a:solidFill>
                <a:latin typeface="Calibri"/>
                <a:ea typeface="Calibri"/>
                <a:cs typeface="Calibri"/>
                <a:sym typeface="Calibri"/>
              </a:rPr>
              <a:t>Energy Efficiency: </a:t>
            </a:r>
            <a:r>
              <a:rPr lang="en-US" b="0" i="0">
                <a:solidFill>
                  <a:srgbClr val="374151"/>
                </a:solidFill>
                <a:latin typeface="Calibri"/>
                <a:ea typeface="Calibri"/>
                <a:cs typeface="Calibri"/>
                <a:sym typeface="Calibri"/>
              </a:rPr>
              <a:t>Both systems can offer energy-efficient heating solutions. Radiant heat reduces heat loss and can operate at lower temperatures compared to forced-air systems, resulting in potential energy savings.</a:t>
            </a:r>
            <a:endParaRPr/>
          </a:p>
          <a:p>
            <a:pPr marL="457200" lvl="0" indent="-457200" algn="l" rtl="0">
              <a:spcBef>
                <a:spcPts val="1000"/>
              </a:spcBef>
              <a:spcAft>
                <a:spcPts val="0"/>
              </a:spcAft>
              <a:buSzPts val="2300"/>
              <a:buFont typeface="Garamond"/>
              <a:buAutoNum type="arabicPeriod"/>
            </a:pPr>
            <a:r>
              <a:rPr lang="en-US" b="1" i="0">
                <a:solidFill>
                  <a:srgbClr val="374151"/>
                </a:solidFill>
                <a:latin typeface="Calibri"/>
                <a:ea typeface="Calibri"/>
                <a:cs typeface="Calibri"/>
                <a:sym typeface="Calibri"/>
              </a:rPr>
              <a:t>Comfort: </a:t>
            </a:r>
            <a:r>
              <a:rPr lang="en-US" b="0" i="0">
                <a:solidFill>
                  <a:srgbClr val="374151"/>
                </a:solidFill>
                <a:latin typeface="Calibri"/>
                <a:ea typeface="Calibri"/>
                <a:cs typeface="Calibri"/>
                <a:sym typeface="Calibri"/>
              </a:rPr>
              <a:t>Ceiling heating and wall heating systems provide a comfortable and cozy environment by ensuring an even distribution of heat throughout the space. They eliminate cold spots and drafts often associated with other heating systems, enhancing overall comfort levels.</a:t>
            </a:r>
            <a:endParaRPr/>
          </a:p>
          <a:p>
            <a:pPr marL="457200" lvl="0" indent="-457200" algn="l" rtl="0">
              <a:spcBef>
                <a:spcPts val="1000"/>
              </a:spcBef>
              <a:spcAft>
                <a:spcPts val="0"/>
              </a:spcAft>
              <a:buSzPts val="2300"/>
              <a:buFont typeface="Garamond"/>
              <a:buAutoNum type="arabicPeriod"/>
            </a:pPr>
            <a:r>
              <a:rPr lang="en-US" b="1" i="0">
                <a:solidFill>
                  <a:srgbClr val="374151"/>
                </a:solidFill>
                <a:latin typeface="Calibri"/>
                <a:ea typeface="Calibri"/>
                <a:cs typeface="Calibri"/>
                <a:sym typeface="Calibri"/>
              </a:rPr>
              <a:t>Design Flexibility: </a:t>
            </a:r>
            <a:r>
              <a:rPr lang="en-US" b="0" i="0">
                <a:solidFill>
                  <a:srgbClr val="374151"/>
                </a:solidFill>
                <a:latin typeface="Calibri"/>
                <a:ea typeface="Calibri"/>
                <a:cs typeface="Calibri"/>
                <a:sym typeface="Calibri"/>
              </a:rPr>
              <a:t>Both systems offer design flexibility since the heating elements or pipes are concealed within the ceiling or walls. This allows for unobstructed wall space, offering more freedom for interior design and decoration choices.</a:t>
            </a:r>
            <a:endParaRPr/>
          </a:p>
          <a:p>
            <a:pPr marL="0" lvl="0" indent="0" algn="l" rtl="0">
              <a:spcBef>
                <a:spcPts val="1000"/>
              </a:spcBef>
              <a:spcAft>
                <a:spcPts val="0"/>
              </a:spcAft>
              <a:buSzPts val="2300"/>
              <a:buNone/>
            </a:pPr>
            <a:endParaRPr b="1">
              <a:solidFill>
                <a:srgbClr val="374151"/>
              </a:solidFill>
              <a:latin typeface="Calibri"/>
              <a:ea typeface="Calibri"/>
              <a:cs typeface="Calibri"/>
              <a:sym typeface="Calibri"/>
            </a:endParaRPr>
          </a:p>
        </p:txBody>
      </p:sp>
      <p:pic>
        <p:nvPicPr>
          <p:cNvPr id="242" name="Google Shape;242;p12"/>
          <p:cNvPicPr preferRelativeResize="0"/>
          <p:nvPr/>
        </p:nvPicPr>
        <p:blipFill rotWithShape="1">
          <a:blip r:embed="rId3">
            <a:alphaModFix/>
          </a:blip>
          <a:srcRect/>
          <a:stretch/>
        </p:blipFill>
        <p:spPr>
          <a:xfrm>
            <a:off x="491731" y="272080"/>
            <a:ext cx="2438611" cy="536494"/>
          </a:xfrm>
          <a:prstGeom prst="rect">
            <a:avLst/>
          </a:prstGeom>
          <a:noFill/>
          <a:ln>
            <a:noFill/>
          </a:ln>
        </p:spPr>
      </p:pic>
      <p:pic>
        <p:nvPicPr>
          <p:cNvPr id="243" name="Google Shape;243;p12"/>
          <p:cNvPicPr preferRelativeResize="0"/>
          <p:nvPr/>
        </p:nvPicPr>
        <p:blipFill rotWithShape="1">
          <a:blip r:embed="rId4">
            <a:alphaModFix/>
          </a:blip>
          <a:srcRect/>
          <a:stretch/>
        </p:blipFill>
        <p:spPr>
          <a:xfrm>
            <a:off x="411115" y="5820270"/>
            <a:ext cx="2017951" cy="579170"/>
          </a:xfrm>
          <a:prstGeom prst="rect">
            <a:avLst/>
          </a:prstGeom>
          <a:noFill/>
          <a:ln>
            <a:noFill/>
          </a:ln>
        </p:spPr>
      </p:pic>
      <p:sp>
        <p:nvSpPr>
          <p:cNvPr id="244" name="Google Shape;244;p12"/>
          <p:cNvSpPr txBox="1"/>
          <p:nvPr/>
        </p:nvSpPr>
        <p:spPr>
          <a:xfrm>
            <a:off x="1295401" y="2576944"/>
            <a:ext cx="9601196" cy="329892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accent1"/>
              </a:buClr>
              <a:buSzPts val="23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Οργανικό">
  <a:themeElements>
    <a:clrScheme name="Organic">
      <a:dk1>
        <a:srgbClr val="000000"/>
      </a:dk1>
      <a:lt1>
        <a:srgbClr val="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TotalTime>
  <Words>1014</Words>
  <Application>Microsoft Office PowerPoint</Application>
  <PresentationFormat>Widescreen</PresentationFormat>
  <Paragraphs>87</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Garamond</vt:lpstr>
      <vt:lpstr>Roboto</vt:lpstr>
      <vt:lpstr>Calibri</vt:lpstr>
      <vt:lpstr>Arial</vt:lpstr>
      <vt:lpstr>Οργανικό</vt:lpstr>
      <vt:lpstr>PowerPoint Presentation</vt:lpstr>
      <vt:lpstr>Ceiling Heating</vt:lpstr>
      <vt:lpstr>Advantages of Ceiling Heating </vt:lpstr>
      <vt:lpstr>PowerPoint Presentation</vt:lpstr>
      <vt:lpstr>Disadvantages of Ceiling Heating</vt:lpstr>
      <vt:lpstr>Wall Heating </vt:lpstr>
      <vt:lpstr>Advantages of Wall Heating </vt:lpstr>
      <vt:lpstr>Disadvantages of Wall Heating </vt:lpstr>
      <vt:lpstr>Ceiling heating and wall heating similarities</vt:lpstr>
      <vt:lpstr>Ceiling heating and wall heating similarities</vt:lpstr>
      <vt:lpstr>Ceiling heating and wall heating similarities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Konstantina Papadopoulou</dc:creator>
  <cp:lastModifiedBy>Danae Marga</cp:lastModifiedBy>
  <cp:revision>3</cp:revision>
  <dcterms:created xsi:type="dcterms:W3CDTF">2023-05-31T22:34:23Z</dcterms:created>
  <dcterms:modified xsi:type="dcterms:W3CDTF">2024-05-24T12:35:58Z</dcterms:modified>
</cp:coreProperties>
</file>