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
  </p:notesMasterIdLst>
  <p:sldIdLst>
    <p:sldId id="256" r:id="rId2"/>
    <p:sldId id="257" r:id="rId3"/>
    <p:sldId id="264" r:id="rId4"/>
    <p:sldId id="259" r:id="rId5"/>
    <p:sldId id="263"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0DC6A9-6F2C-41F7-A83A-1C1EE411D6B3}" v="8" dt="2023-06-01T15:29:28.995"/>
    <p1510:client id="{7AA4D510-A449-4E00-8E87-7FFE59A68201}" v="7" dt="2023-06-01T09:46:29.7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744" autoAdjust="0"/>
  </p:normalViewPr>
  <p:slideViewPr>
    <p:cSldViewPr snapToGrid="0">
      <p:cViewPr varScale="1">
        <p:scale>
          <a:sx n="74" d="100"/>
          <a:sy n="74" d="100"/>
        </p:scale>
        <p:origin x="317"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3AA350-8841-4245-AB46-D117AAC6501E}" type="datetimeFigureOut">
              <a:rPr lang="el-GR" smtClean="0"/>
              <a:t>1/6/2023</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DAD712-9EFE-4F23-8050-7ABD1552EFA2}" type="slidenum">
              <a:rPr lang="el-GR" smtClean="0"/>
              <a:t>‹#›</a:t>
            </a:fld>
            <a:endParaRPr lang="el-GR"/>
          </a:p>
        </p:txBody>
      </p:sp>
    </p:spTree>
    <p:extLst>
      <p:ext uri="{BB962C8B-B14F-4D97-AF65-F5344CB8AC3E}">
        <p14:creationId xmlns:p14="http://schemas.microsoft.com/office/powerpoint/2010/main" val="307482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4BDAD712-9EFE-4F23-8050-7ABD1552EFA2}" type="slidenum">
              <a:rPr lang="el-GR" smtClean="0"/>
              <a:t>1</a:t>
            </a:fld>
            <a:endParaRPr lang="el-GR"/>
          </a:p>
        </p:txBody>
      </p:sp>
    </p:spTree>
    <p:extLst>
      <p:ext uri="{BB962C8B-B14F-4D97-AF65-F5344CB8AC3E}">
        <p14:creationId xmlns:p14="http://schemas.microsoft.com/office/powerpoint/2010/main" val="37611056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0498CD73-4F3C-4FE3-A14F-946F92FD40F5}" type="datetime1">
              <a:rPr lang="en-US" smtClean="0"/>
              <a:t>6/1/2023</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28E91F26-2E4D-4410-B4CF-8074F5A8CB82}" type="datetime1">
              <a:rPr lang="en-US" smtClean="0"/>
              <a:t>6/1/2023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F2A3374F-001E-44E4-9D6C-075C89447F25}" type="datetime1">
              <a:rPr lang="en-US" smtClean="0"/>
              <a:t>6/1/2023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4A9413A4-6BAA-488F-94F2-1171BB5D77CC}" type="datetime1">
              <a:rPr lang="en-US" smtClean="0"/>
              <a:t>6/1/2023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141410" y="3073397"/>
            <a:ext cx="4878391" cy="2717801"/>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6172200" y="3073397"/>
            <a:ext cx="4875210" cy="2717801"/>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C6097ABE-3ACD-4092-9372-79F09EB30AEE}" type="datetime1">
              <a:rPr lang="en-US" smtClean="0"/>
              <a:t>6/1/2023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18B429D7-FB73-46C0-840A-5459A1183F2E}" type="datetime1">
              <a:rPr lang="en-US" smtClean="0"/>
              <a:t>6/1/2023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720F34-4BCE-4BDC-919E-272485102D9A}" type="datetime1">
              <a:rPr lang="en-US" smtClean="0"/>
              <a:t>6/1/2023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E29F66F-B4BF-4949-9D48-AD8567E42E9E}" type="datetime1">
              <a:rPr lang="en-US" smtClean="0"/>
              <a:t>6/1/2023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5E32C818-3B66-42EF-B724-7DBB1C95C76E}" type="datetime1">
              <a:rPr lang="en-US" smtClean="0"/>
              <a:t>6/1/2023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7F33B9A4-CBAD-43C5-A672-B50E2AEEC9C8}" type="datetime1">
              <a:rPr lang="en-US" smtClean="0"/>
              <a:t>6/1/2023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l-GR"/>
              <a:t>Κάντε κλικ για να επεξεργαστείτε τον τίτλο υποδείγματος</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7C87E4D-11BC-4A57-A2CE-215181C4BF53}" type="datetime1">
              <a:rPr lang="en-US" smtClean="0"/>
              <a:t>6/1/2023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l-GR"/>
              <a:t>Κάντε κλικ για να επεξεργαστείτε τον τίτλο υποδείγματος</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71159CB2-6BCA-41AF-BFD2-50C243DBCAC1}" type="datetime1">
              <a:rPr lang="en-US" smtClean="0"/>
              <a:t>6/1/2023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l-GR"/>
              <a:t>Κάντε κλικ για να επεξεργαστείτε τον τίτλο υποδείγματος</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2F6EC6E1-0CE5-4011-8A4F-BAE271EAD730}" type="datetime1">
              <a:rPr lang="en-US" smtClean="0"/>
              <a:t>6/1/2023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στήλες">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l-GR"/>
              <a:t>Κάντε κλικ για να επεξεργαστείτε τον τίτλο υποδείγματος</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3" name="Date Placeholder 2"/>
          <p:cNvSpPr>
            <a:spLocks noGrp="1"/>
          </p:cNvSpPr>
          <p:nvPr>
            <p:ph type="dt" sz="half" idx="10"/>
          </p:nvPr>
        </p:nvSpPr>
        <p:spPr/>
        <p:txBody>
          <a:bodyPr/>
          <a:lstStyle/>
          <a:p>
            <a:fld id="{507C59EE-E533-4F16-968D-CB383C5B7B81}" type="datetime1">
              <a:rPr lang="en-US" smtClean="0"/>
              <a:t>6/1/2023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Στήλη 3 εικόνων">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l-GR"/>
              <a:t>Κάντε κλικ για να επεξεργαστείτε τον τίτλο υποδείγματος</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l-GR"/>
              <a:t>Κάντε κλικ στο εικονίδιο για να προσθέσετε εικόνα</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l-GR"/>
              <a:t>Κάντε κλικ στο εικονίδιο για να προσθέσετε εικόνα</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l-GR"/>
              <a:t>Κάντε κλικ στο εικονίδιο για να προσθέσετε εικόνα</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3" name="Date Placeholder 2"/>
          <p:cNvSpPr>
            <a:spLocks noGrp="1"/>
          </p:cNvSpPr>
          <p:nvPr>
            <p:ph type="dt" sz="half" idx="10"/>
          </p:nvPr>
        </p:nvSpPr>
        <p:spPr/>
        <p:txBody>
          <a:bodyPr/>
          <a:lstStyle/>
          <a:p>
            <a:fld id="{34F91BAF-C051-4AD0-98EC-D8D1C96F92C1}" type="datetime1">
              <a:rPr lang="en-US" smtClean="0"/>
              <a:t>6/1/2023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CE05A9F6-5619-4D5F-874F-6B5DD1586273}" type="datetime1">
              <a:rPr lang="en-US" smtClean="0"/>
              <a:t>6/1/2023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5EDD6BB0-55A7-43F9-B11A-B5CED43FF9C7}" type="datetime1">
              <a:rPr lang="en-US" smtClean="0"/>
              <a:t>6/1/2023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C04F58F-FDBE-4283-BD57-2F9179BC4A96}" type="datetime1">
              <a:rPr lang="en-US" smtClean="0"/>
              <a:t>6/1/2023</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4.emf"/><Relationship Id="rId4" Type="http://schemas.openxmlformats.org/officeDocument/2006/relationships/image" Target="../media/image1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B5B7E935-9548-F680-7308-7135D1541C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451" y="223908"/>
            <a:ext cx="2438400" cy="53954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B6F519C-3125-F492-7EB7-DD58CD3B3F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196" y="6166823"/>
            <a:ext cx="2019300" cy="5810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Πίνακας 9">
            <a:extLst>
              <a:ext uri="{FF2B5EF4-FFF2-40B4-BE49-F238E27FC236}">
                <a16:creationId xmlns:a16="http://schemas.microsoft.com/office/drawing/2014/main" id="{456A9C2F-CC8A-8935-9CDA-FC81DD2DD7BC}"/>
              </a:ext>
            </a:extLst>
          </p:cNvPr>
          <p:cNvGraphicFramePr>
            <a:graphicFrameLocks noGrp="1"/>
          </p:cNvGraphicFramePr>
          <p:nvPr>
            <p:extLst>
              <p:ext uri="{D42A27DB-BD31-4B8C-83A1-F6EECF244321}">
                <p14:modId xmlns:p14="http://schemas.microsoft.com/office/powerpoint/2010/main" val="2942987029"/>
              </p:ext>
            </p:extLst>
          </p:nvPr>
        </p:nvGraphicFramePr>
        <p:xfrm>
          <a:off x="2879692" y="1636352"/>
          <a:ext cx="6747733" cy="2716261"/>
        </p:xfrm>
        <a:graphic>
          <a:graphicData uri="http://schemas.openxmlformats.org/drawingml/2006/table">
            <a:tbl>
              <a:tblPr/>
              <a:tblGrid>
                <a:gridCol w="1854010">
                  <a:extLst>
                    <a:ext uri="{9D8B030D-6E8A-4147-A177-3AD203B41FA5}">
                      <a16:colId xmlns:a16="http://schemas.microsoft.com/office/drawing/2014/main" val="2469254638"/>
                    </a:ext>
                  </a:extLst>
                </a:gridCol>
                <a:gridCol w="4893723">
                  <a:extLst>
                    <a:ext uri="{9D8B030D-6E8A-4147-A177-3AD203B41FA5}">
                      <a16:colId xmlns:a16="http://schemas.microsoft.com/office/drawing/2014/main" val="4175241592"/>
                    </a:ext>
                  </a:extLst>
                </a:gridCol>
              </a:tblGrid>
              <a:tr h="529090">
                <a:tc>
                  <a:txBody>
                    <a:bodyPr/>
                    <a:lstStyle/>
                    <a:p>
                      <a:pPr rtl="0" fontAlgn="t">
                        <a:spcBef>
                          <a:spcPts val="0"/>
                        </a:spcBef>
                        <a:spcAft>
                          <a:spcPts val="0"/>
                        </a:spcAft>
                      </a:pPr>
                      <a:r>
                        <a:rPr lang="en-US" sz="3600" b="1" i="1" u="none" strike="noStrike" kern="1200" dirty="0">
                          <a:solidFill>
                            <a:srgbClr val="000000"/>
                          </a:solidFill>
                          <a:effectLst/>
                          <a:latin typeface="Calibri" panose="020F0502020204030204" pitchFamily="34" charset="0"/>
                          <a:ea typeface="+mn-ea"/>
                          <a:cs typeface="+mn-cs"/>
                        </a:rPr>
                        <a:t>Field</a:t>
                      </a: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fontAlgn="t"/>
                      <a:r>
                        <a:rPr lang="en-US" sz="3600" b="1" i="1" u="none" strike="noStrike" kern="1200" dirty="0">
                          <a:solidFill>
                            <a:srgbClr val="000000"/>
                          </a:solidFill>
                          <a:effectLst/>
                          <a:latin typeface="Calibri" panose="020F0502020204030204" pitchFamily="34" charset="0"/>
                          <a:ea typeface="+mn-ea"/>
                          <a:cs typeface="+mn-cs"/>
                        </a:rPr>
                        <a:t>Central Heating </a:t>
                      </a:r>
                      <a:endParaRPr lang="el-GR" sz="3600" b="1" i="1" u="none" strike="noStrike" kern="1200" dirty="0">
                        <a:solidFill>
                          <a:srgbClr val="000000"/>
                        </a:solidFill>
                        <a:effectLst/>
                        <a:latin typeface="Calibri" panose="020F0502020204030204" pitchFamily="34" charset="0"/>
                        <a:ea typeface="+mn-ea"/>
                        <a:cs typeface="+mn-cs"/>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901836449"/>
                  </a:ext>
                </a:extLst>
              </a:tr>
              <a:tr h="529090">
                <a:tc>
                  <a:txBody>
                    <a:bodyPr/>
                    <a:lstStyle/>
                    <a:p>
                      <a:pPr rtl="0" fontAlgn="t">
                        <a:spcBef>
                          <a:spcPts val="0"/>
                        </a:spcBef>
                        <a:spcAft>
                          <a:spcPts val="0"/>
                        </a:spcAft>
                      </a:pPr>
                      <a:r>
                        <a:rPr lang="en-US" sz="3600" b="1" i="1" u="none" strike="noStrike" dirty="0">
                          <a:solidFill>
                            <a:srgbClr val="000000"/>
                          </a:solidFill>
                          <a:effectLst/>
                          <a:latin typeface="Calibri" panose="020F0502020204030204" pitchFamily="34" charset="0"/>
                        </a:rPr>
                        <a:t>Chapter</a:t>
                      </a:r>
                      <a:endParaRPr lang="en-US" dirty="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fontAlgn="t"/>
                      <a:r>
                        <a:rPr lang="en-US" sz="3600" b="1" i="1" u="none" strike="noStrike" kern="1200" dirty="0">
                          <a:solidFill>
                            <a:srgbClr val="000000"/>
                          </a:solidFill>
                          <a:effectLst/>
                          <a:latin typeface="Calibri" panose="020F0502020204030204" pitchFamily="34" charset="0"/>
                          <a:ea typeface="+mn-ea"/>
                          <a:cs typeface="+mn-cs"/>
                        </a:rPr>
                        <a:t>Insulation &amp; Ventilation</a:t>
                      </a: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009154907"/>
                  </a:ext>
                </a:extLst>
              </a:tr>
              <a:tr h="1436101">
                <a:tc>
                  <a:txBody>
                    <a:bodyPr/>
                    <a:lstStyle/>
                    <a:p>
                      <a:pPr rtl="0" fontAlgn="t">
                        <a:spcBef>
                          <a:spcPts val="0"/>
                        </a:spcBef>
                        <a:spcAft>
                          <a:spcPts val="0"/>
                        </a:spcAft>
                      </a:pPr>
                      <a:r>
                        <a:rPr lang="en-US" sz="3600" b="1" i="1" u="none" strike="noStrike">
                          <a:solidFill>
                            <a:srgbClr val="000000"/>
                          </a:solidFill>
                          <a:effectLst/>
                          <a:latin typeface="Calibri" panose="020F0502020204030204" pitchFamily="34" charset="0"/>
                        </a:rPr>
                        <a:t>Subtitle</a:t>
                      </a:r>
                      <a:endParaRPr lang="en-US">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fontAlgn="t"/>
                      <a:r>
                        <a:rPr lang="en-US" sz="3600" b="1" i="1" u="none" strike="noStrike" kern="1200" dirty="0">
                          <a:solidFill>
                            <a:srgbClr val="000000"/>
                          </a:solidFill>
                          <a:effectLst/>
                          <a:latin typeface="Calibri" panose="020F0502020204030204" pitchFamily="34" charset="0"/>
                          <a:ea typeface="+mn-ea"/>
                          <a:cs typeface="+mn-cs"/>
                        </a:rPr>
                        <a:t> Ventilation in Boiler Rooms</a:t>
                      </a:r>
                      <a:endParaRPr lang="el-GR" sz="3600" b="1" i="1" u="none" strike="noStrike" kern="1200" dirty="0">
                        <a:solidFill>
                          <a:srgbClr val="000000"/>
                        </a:solidFill>
                        <a:effectLst/>
                        <a:latin typeface="Calibri" panose="020F0502020204030204" pitchFamily="34" charset="0"/>
                        <a:ea typeface="+mn-ea"/>
                        <a:cs typeface="+mn-cs"/>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76272474"/>
                  </a:ext>
                </a:extLst>
              </a:tr>
            </a:tbl>
          </a:graphicData>
        </a:graphic>
      </p:graphicFrame>
      <p:sp>
        <p:nvSpPr>
          <p:cNvPr id="11" name="Rectangle 8">
            <a:extLst>
              <a:ext uri="{FF2B5EF4-FFF2-40B4-BE49-F238E27FC236}">
                <a16:creationId xmlns:a16="http://schemas.microsoft.com/office/drawing/2014/main" id="{2C6747D1-1A01-9A6D-3C64-B3F7CA70A29F}"/>
              </a:ext>
            </a:extLst>
          </p:cNvPr>
          <p:cNvSpPr>
            <a:spLocks noChangeArrowheads="1"/>
          </p:cNvSpPr>
          <p:nvPr/>
        </p:nvSpPr>
        <p:spPr bwMode="auto">
          <a:xfrm>
            <a:off x="4346089" y="2371575"/>
            <a:ext cx="3135366" cy="392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l-GR"/>
          </a:p>
        </p:txBody>
      </p:sp>
    </p:spTree>
    <p:extLst>
      <p:ext uri="{BB962C8B-B14F-4D97-AF65-F5344CB8AC3E}">
        <p14:creationId xmlns:p14="http://schemas.microsoft.com/office/powerpoint/2010/main" val="3498544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422E250A-B264-ED82-2511-6FDF5C24CE9D}"/>
              </a:ext>
            </a:extLst>
          </p:cNvPr>
          <p:cNvPicPr>
            <a:picLocks noChangeAspect="1"/>
          </p:cNvPicPr>
          <p:nvPr/>
        </p:nvPicPr>
        <p:blipFill>
          <a:blip r:embed="rId2"/>
          <a:stretch>
            <a:fillRect/>
          </a:stretch>
        </p:blipFill>
        <p:spPr>
          <a:xfrm>
            <a:off x="263130" y="113168"/>
            <a:ext cx="2438611" cy="542591"/>
          </a:xfrm>
          <a:prstGeom prst="rect">
            <a:avLst/>
          </a:prstGeom>
        </p:spPr>
      </p:pic>
      <p:pic>
        <p:nvPicPr>
          <p:cNvPr id="9" name="Εικόνα 8">
            <a:extLst>
              <a:ext uri="{FF2B5EF4-FFF2-40B4-BE49-F238E27FC236}">
                <a16:creationId xmlns:a16="http://schemas.microsoft.com/office/drawing/2014/main" id="{C1DF7962-C627-61EB-6935-4C5E4DED114D}"/>
              </a:ext>
            </a:extLst>
          </p:cNvPr>
          <p:cNvPicPr>
            <a:picLocks noChangeAspect="1"/>
          </p:cNvPicPr>
          <p:nvPr/>
        </p:nvPicPr>
        <p:blipFill>
          <a:blip r:embed="rId3"/>
          <a:stretch>
            <a:fillRect/>
          </a:stretch>
        </p:blipFill>
        <p:spPr>
          <a:xfrm>
            <a:off x="317597" y="6080042"/>
            <a:ext cx="2017951" cy="579170"/>
          </a:xfrm>
          <a:prstGeom prst="rect">
            <a:avLst/>
          </a:prstGeom>
        </p:spPr>
      </p:pic>
      <p:pic>
        <p:nvPicPr>
          <p:cNvPr id="12" name="Θέση περιεχομένου 11">
            <a:extLst>
              <a:ext uri="{FF2B5EF4-FFF2-40B4-BE49-F238E27FC236}">
                <a16:creationId xmlns:a16="http://schemas.microsoft.com/office/drawing/2014/main" id="{E4E61F7F-63C1-FDB1-5149-C36C3CF7879B}"/>
              </a:ext>
            </a:extLst>
          </p:cNvPr>
          <p:cNvPicPr>
            <a:picLocks noGrp="1" noChangeAspect="1"/>
          </p:cNvPicPr>
          <p:nvPr>
            <p:ph idx="1"/>
          </p:nvPr>
        </p:nvPicPr>
        <p:blipFill>
          <a:blip r:embed="rId4"/>
          <a:stretch>
            <a:fillRect/>
          </a:stretch>
        </p:blipFill>
        <p:spPr>
          <a:xfrm>
            <a:off x="6094400" y="4020333"/>
            <a:ext cx="26" cy="22"/>
          </a:xfrm>
        </p:spPr>
      </p:pic>
      <p:pic>
        <p:nvPicPr>
          <p:cNvPr id="10" name="Εικόνα 9">
            <a:extLst>
              <a:ext uri="{FF2B5EF4-FFF2-40B4-BE49-F238E27FC236}">
                <a16:creationId xmlns:a16="http://schemas.microsoft.com/office/drawing/2014/main" id="{E15DA5E1-A17E-6D27-44A1-99994E7C8D14}"/>
              </a:ext>
            </a:extLst>
          </p:cNvPr>
          <p:cNvPicPr>
            <a:picLocks noChangeAspect="1"/>
          </p:cNvPicPr>
          <p:nvPr/>
        </p:nvPicPr>
        <p:blipFill>
          <a:blip r:embed="rId4"/>
          <a:stretch>
            <a:fillRect/>
          </a:stretch>
        </p:blipFill>
        <p:spPr>
          <a:xfrm>
            <a:off x="6095987" y="3428989"/>
            <a:ext cx="26" cy="22"/>
          </a:xfrm>
          <a:prstGeom prst="rect">
            <a:avLst/>
          </a:prstGeom>
        </p:spPr>
      </p:pic>
      <p:sp>
        <p:nvSpPr>
          <p:cNvPr id="5" name="Θέση περιεχομένου 5">
            <a:extLst>
              <a:ext uri="{FF2B5EF4-FFF2-40B4-BE49-F238E27FC236}">
                <a16:creationId xmlns:a16="http://schemas.microsoft.com/office/drawing/2014/main" id="{735D6D43-1306-561A-170B-482E3A692FD2}"/>
              </a:ext>
            </a:extLst>
          </p:cNvPr>
          <p:cNvSpPr txBox="1">
            <a:spLocks/>
          </p:cNvSpPr>
          <p:nvPr/>
        </p:nvSpPr>
        <p:spPr>
          <a:xfrm>
            <a:off x="746558" y="1896196"/>
            <a:ext cx="10174288" cy="4057795"/>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Font typeface="Arial" panose="020B0604020202020204" pitchFamily="34" charset="0"/>
              <a:buNone/>
            </a:pPr>
            <a:endParaRPr lang="en-US" dirty="0">
              <a:latin typeface="Söhne"/>
            </a:endParaRPr>
          </a:p>
          <a:p>
            <a:pPr marL="0" indent="0">
              <a:buFont typeface="Arial" panose="020B0604020202020204" pitchFamily="34" charset="0"/>
              <a:buNone/>
            </a:pPr>
            <a:endParaRPr lang="en-US" sz="7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buFont typeface="Arial" panose="020B0604020202020204" pitchFamily="34" charset="0"/>
              <a:buNone/>
            </a:pPr>
            <a:endParaRPr lang="en-US" dirty="0">
              <a:latin typeface="Söhne"/>
            </a:endParaRPr>
          </a:p>
          <a:p>
            <a:endParaRPr lang="en-US" dirty="0">
              <a:latin typeface="Söhne"/>
            </a:endParaRPr>
          </a:p>
          <a:p>
            <a:endParaRPr lang="en-US" dirty="0">
              <a:latin typeface="Söhne"/>
            </a:endParaRPr>
          </a:p>
          <a:p>
            <a:endParaRPr lang="el-GR" dirty="0"/>
          </a:p>
        </p:txBody>
      </p:sp>
      <p:sp>
        <p:nvSpPr>
          <p:cNvPr id="13" name="TextBox 12">
            <a:extLst>
              <a:ext uri="{FF2B5EF4-FFF2-40B4-BE49-F238E27FC236}">
                <a16:creationId xmlns:a16="http://schemas.microsoft.com/office/drawing/2014/main" id="{E542C14C-85B0-AAB6-AE05-FE1ECA190B2E}"/>
              </a:ext>
            </a:extLst>
          </p:cNvPr>
          <p:cNvSpPr txBox="1"/>
          <p:nvPr/>
        </p:nvSpPr>
        <p:spPr>
          <a:xfrm>
            <a:off x="581891" y="1575368"/>
            <a:ext cx="10338954" cy="646331"/>
          </a:xfrm>
          <a:prstGeom prst="rect">
            <a:avLst/>
          </a:prstGeom>
          <a:noFill/>
        </p:spPr>
        <p:txBody>
          <a:bodyPr wrap="square">
            <a:spAutoFit/>
          </a:bodyPr>
          <a:lstStyle/>
          <a:p>
            <a:pPr algn="l"/>
            <a:endParaRPr lang="en-US" b="0" i="0" dirty="0">
              <a:solidFill>
                <a:schemeClr val="bg1"/>
              </a:solidFill>
              <a:effectLst/>
              <a:latin typeface="Söhne"/>
            </a:endParaRPr>
          </a:p>
          <a:p>
            <a:pPr algn="l"/>
            <a:endParaRPr lang="en-US" b="0" i="0" dirty="0">
              <a:solidFill>
                <a:srgbClr val="374151"/>
              </a:solidFill>
              <a:effectLst/>
              <a:latin typeface="Söhne"/>
            </a:endParaRPr>
          </a:p>
        </p:txBody>
      </p:sp>
      <p:sp>
        <p:nvSpPr>
          <p:cNvPr id="18" name="TextBox 17">
            <a:extLst>
              <a:ext uri="{FF2B5EF4-FFF2-40B4-BE49-F238E27FC236}">
                <a16:creationId xmlns:a16="http://schemas.microsoft.com/office/drawing/2014/main" id="{74BEF192-E786-DFB7-7466-9E8007BC8069}"/>
              </a:ext>
            </a:extLst>
          </p:cNvPr>
          <p:cNvSpPr txBox="1"/>
          <p:nvPr/>
        </p:nvSpPr>
        <p:spPr>
          <a:xfrm>
            <a:off x="935183" y="1513023"/>
            <a:ext cx="10338954" cy="2308324"/>
          </a:xfrm>
          <a:prstGeom prst="rect">
            <a:avLst/>
          </a:prstGeom>
          <a:noFill/>
        </p:spPr>
        <p:txBody>
          <a:bodyPr wrap="square">
            <a:spAutoFit/>
          </a:bodyPr>
          <a:lstStyle/>
          <a:p>
            <a:pPr algn="just"/>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Mechanical rooms and boiler plants are engineered to meet these make-up air requirements by having proper ventilation along with maintaining the correct free space.</a:t>
            </a:r>
          </a:p>
          <a:p>
            <a:pPr algn="just"/>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This means that using a boiler room for storage is not among the best practice. Boilers that are being starved of air requirements will rapidly develop combustion problems and can lead to serious fireside problems along with increased fuel consumption.</a:t>
            </a:r>
          </a:p>
          <a:p>
            <a:br>
              <a:rPr lang="en-US" dirty="0">
                <a:solidFill>
                  <a:schemeClr val="bg1"/>
                </a:solidFill>
                <a:latin typeface="Söhne"/>
              </a:rPr>
            </a:br>
            <a:endParaRPr lang="en-US" dirty="0">
              <a:solidFill>
                <a:schemeClr val="bg1"/>
              </a:solidFill>
              <a:latin typeface="Söhne"/>
            </a:endParaRPr>
          </a:p>
          <a:p>
            <a:pPr algn="l"/>
            <a:endParaRPr lang="en-US" b="0" i="0" dirty="0">
              <a:solidFill>
                <a:srgbClr val="374151"/>
              </a:solidFill>
              <a:effectLst/>
              <a:latin typeface="Söhne"/>
            </a:endParaRPr>
          </a:p>
        </p:txBody>
      </p:sp>
      <p:sp>
        <p:nvSpPr>
          <p:cNvPr id="19" name="Τίτλος 3">
            <a:extLst>
              <a:ext uri="{FF2B5EF4-FFF2-40B4-BE49-F238E27FC236}">
                <a16:creationId xmlns:a16="http://schemas.microsoft.com/office/drawing/2014/main" id="{6472406E-2165-D5FE-5F11-12DF6C0B6D04}"/>
              </a:ext>
            </a:extLst>
          </p:cNvPr>
          <p:cNvSpPr>
            <a:spLocks noGrp="1"/>
          </p:cNvSpPr>
          <p:nvPr>
            <p:ph type="title"/>
          </p:nvPr>
        </p:nvSpPr>
        <p:spPr>
          <a:xfrm>
            <a:off x="1037504" y="935184"/>
            <a:ext cx="10579532" cy="571500"/>
          </a:xfrm>
        </p:spPr>
        <p:txBody>
          <a:bodyPr>
            <a:noAutofit/>
          </a:bodyPr>
          <a:lstStyle/>
          <a:p>
            <a:r>
              <a:rPr lang="en-US" sz="3000" b="0" i="0" dirty="0">
                <a:effectLst/>
                <a:latin typeface="Calibri" panose="020F0502020204030204" pitchFamily="34" charset="0"/>
                <a:ea typeface="Calibri" panose="020F0502020204030204" pitchFamily="34" charset="0"/>
                <a:cs typeface="Calibri" panose="020F0502020204030204" pitchFamily="34" charset="0"/>
              </a:rPr>
              <a:t>boiler rooms</a:t>
            </a:r>
            <a:endParaRPr lang="el-GR" sz="3000" dirty="0">
              <a:latin typeface="Calibri" panose="020F0502020204030204" pitchFamily="34" charset="0"/>
              <a:ea typeface="Calibri" panose="020F0502020204030204" pitchFamily="34" charset="0"/>
              <a:cs typeface="Calibri" panose="020F0502020204030204" pitchFamily="34" charset="0"/>
            </a:endParaRPr>
          </a:p>
        </p:txBody>
      </p:sp>
      <p:pic>
        <p:nvPicPr>
          <p:cNvPr id="21" name="Εικόνα 20">
            <a:extLst>
              <a:ext uri="{FF2B5EF4-FFF2-40B4-BE49-F238E27FC236}">
                <a16:creationId xmlns:a16="http://schemas.microsoft.com/office/drawing/2014/main" id="{6B877D3F-6D26-F812-332B-1F19BAABE8E4}"/>
              </a:ext>
            </a:extLst>
          </p:cNvPr>
          <p:cNvPicPr>
            <a:picLocks noChangeAspect="1"/>
          </p:cNvPicPr>
          <p:nvPr/>
        </p:nvPicPr>
        <p:blipFill>
          <a:blip r:embed="rId5"/>
          <a:stretch>
            <a:fillRect/>
          </a:stretch>
        </p:blipFill>
        <p:spPr>
          <a:xfrm>
            <a:off x="4641273" y="2907290"/>
            <a:ext cx="5323609" cy="3544031"/>
          </a:xfrm>
          <a:prstGeom prst="rect">
            <a:avLst/>
          </a:prstGeom>
        </p:spPr>
      </p:pic>
    </p:spTree>
    <p:extLst>
      <p:ext uri="{BB962C8B-B14F-4D97-AF65-F5344CB8AC3E}">
        <p14:creationId xmlns:p14="http://schemas.microsoft.com/office/powerpoint/2010/main" val="428812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422E250A-B264-ED82-2511-6FDF5C24CE9D}"/>
              </a:ext>
            </a:extLst>
          </p:cNvPr>
          <p:cNvPicPr>
            <a:picLocks noChangeAspect="1"/>
          </p:cNvPicPr>
          <p:nvPr/>
        </p:nvPicPr>
        <p:blipFill>
          <a:blip r:embed="rId2"/>
          <a:stretch>
            <a:fillRect/>
          </a:stretch>
        </p:blipFill>
        <p:spPr>
          <a:xfrm>
            <a:off x="263130" y="113168"/>
            <a:ext cx="2438611" cy="542591"/>
          </a:xfrm>
          <a:prstGeom prst="rect">
            <a:avLst/>
          </a:prstGeom>
        </p:spPr>
      </p:pic>
      <p:pic>
        <p:nvPicPr>
          <p:cNvPr id="9" name="Εικόνα 8">
            <a:extLst>
              <a:ext uri="{FF2B5EF4-FFF2-40B4-BE49-F238E27FC236}">
                <a16:creationId xmlns:a16="http://schemas.microsoft.com/office/drawing/2014/main" id="{C1DF7962-C627-61EB-6935-4C5E4DED114D}"/>
              </a:ext>
            </a:extLst>
          </p:cNvPr>
          <p:cNvPicPr>
            <a:picLocks noChangeAspect="1"/>
          </p:cNvPicPr>
          <p:nvPr/>
        </p:nvPicPr>
        <p:blipFill>
          <a:blip r:embed="rId3"/>
          <a:stretch>
            <a:fillRect/>
          </a:stretch>
        </p:blipFill>
        <p:spPr>
          <a:xfrm>
            <a:off x="317597" y="6080042"/>
            <a:ext cx="2017951" cy="579170"/>
          </a:xfrm>
          <a:prstGeom prst="rect">
            <a:avLst/>
          </a:prstGeom>
        </p:spPr>
      </p:pic>
      <p:pic>
        <p:nvPicPr>
          <p:cNvPr id="12" name="Θέση περιεχομένου 11">
            <a:extLst>
              <a:ext uri="{FF2B5EF4-FFF2-40B4-BE49-F238E27FC236}">
                <a16:creationId xmlns:a16="http://schemas.microsoft.com/office/drawing/2014/main" id="{E4E61F7F-63C1-FDB1-5149-C36C3CF7879B}"/>
              </a:ext>
            </a:extLst>
          </p:cNvPr>
          <p:cNvPicPr>
            <a:picLocks noGrp="1" noChangeAspect="1"/>
          </p:cNvPicPr>
          <p:nvPr>
            <p:ph idx="1"/>
          </p:nvPr>
        </p:nvPicPr>
        <p:blipFill>
          <a:blip r:embed="rId4"/>
          <a:stretch>
            <a:fillRect/>
          </a:stretch>
        </p:blipFill>
        <p:spPr>
          <a:xfrm>
            <a:off x="6094400" y="4020333"/>
            <a:ext cx="26" cy="22"/>
          </a:xfrm>
        </p:spPr>
      </p:pic>
      <p:pic>
        <p:nvPicPr>
          <p:cNvPr id="10" name="Εικόνα 9">
            <a:extLst>
              <a:ext uri="{FF2B5EF4-FFF2-40B4-BE49-F238E27FC236}">
                <a16:creationId xmlns:a16="http://schemas.microsoft.com/office/drawing/2014/main" id="{E15DA5E1-A17E-6D27-44A1-99994E7C8D14}"/>
              </a:ext>
            </a:extLst>
          </p:cNvPr>
          <p:cNvPicPr>
            <a:picLocks noChangeAspect="1"/>
          </p:cNvPicPr>
          <p:nvPr/>
        </p:nvPicPr>
        <p:blipFill>
          <a:blip r:embed="rId4"/>
          <a:stretch>
            <a:fillRect/>
          </a:stretch>
        </p:blipFill>
        <p:spPr>
          <a:xfrm>
            <a:off x="6095987" y="3428989"/>
            <a:ext cx="26" cy="22"/>
          </a:xfrm>
          <a:prstGeom prst="rect">
            <a:avLst/>
          </a:prstGeom>
        </p:spPr>
      </p:pic>
      <p:sp>
        <p:nvSpPr>
          <p:cNvPr id="4" name="Τίτλος 3">
            <a:extLst>
              <a:ext uri="{FF2B5EF4-FFF2-40B4-BE49-F238E27FC236}">
                <a16:creationId xmlns:a16="http://schemas.microsoft.com/office/drawing/2014/main" id="{7148B5B2-8A77-A3E4-DDEF-4F95CBF47BF1}"/>
              </a:ext>
            </a:extLst>
          </p:cNvPr>
          <p:cNvSpPr>
            <a:spLocks noGrp="1"/>
          </p:cNvSpPr>
          <p:nvPr>
            <p:ph type="title"/>
          </p:nvPr>
        </p:nvSpPr>
        <p:spPr>
          <a:xfrm>
            <a:off x="653040" y="768927"/>
            <a:ext cx="8636432" cy="663143"/>
          </a:xfrm>
        </p:spPr>
        <p:txBody>
          <a:bodyPr>
            <a:noAutofit/>
          </a:bodyPr>
          <a:lstStyle/>
          <a:p>
            <a:r>
              <a:rPr lang="en-US" sz="3000" b="0" i="0" dirty="0">
                <a:effectLst/>
                <a:latin typeface="Calibri" panose="020F0502020204030204" pitchFamily="34" charset="0"/>
                <a:ea typeface="Calibri" panose="020F0502020204030204" pitchFamily="34" charset="0"/>
                <a:cs typeface="Calibri" panose="020F0502020204030204" pitchFamily="34" charset="0"/>
              </a:rPr>
              <a:t>the reasons why ventilation is necessary in boiler rooms</a:t>
            </a:r>
            <a:endParaRPr lang="el-GR" sz="3000" dirty="0">
              <a:latin typeface="Calibri" panose="020F0502020204030204" pitchFamily="34" charset="0"/>
              <a:ea typeface="Calibri" panose="020F0502020204030204" pitchFamily="34" charset="0"/>
              <a:cs typeface="Calibri" panose="020F0502020204030204" pitchFamily="34" charset="0"/>
            </a:endParaRPr>
          </a:p>
        </p:txBody>
      </p:sp>
      <p:sp>
        <p:nvSpPr>
          <p:cNvPr id="5" name="Θέση περιεχομένου 5">
            <a:extLst>
              <a:ext uri="{FF2B5EF4-FFF2-40B4-BE49-F238E27FC236}">
                <a16:creationId xmlns:a16="http://schemas.microsoft.com/office/drawing/2014/main" id="{735D6D43-1306-561A-170B-482E3A692FD2}"/>
              </a:ext>
            </a:extLst>
          </p:cNvPr>
          <p:cNvSpPr txBox="1">
            <a:spLocks/>
          </p:cNvSpPr>
          <p:nvPr/>
        </p:nvSpPr>
        <p:spPr>
          <a:xfrm>
            <a:off x="746558" y="1896196"/>
            <a:ext cx="10174288" cy="4057795"/>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Font typeface="Arial" panose="020B0604020202020204" pitchFamily="34" charset="0"/>
              <a:buNone/>
            </a:pPr>
            <a:endParaRPr lang="en-US" dirty="0">
              <a:latin typeface="Söhne"/>
            </a:endParaRPr>
          </a:p>
          <a:p>
            <a:pPr marL="0" indent="0">
              <a:buFont typeface="Arial" panose="020B0604020202020204" pitchFamily="34" charset="0"/>
              <a:buNone/>
            </a:pPr>
            <a:endParaRPr lang="en-US" sz="7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buFont typeface="Arial" panose="020B0604020202020204" pitchFamily="34" charset="0"/>
              <a:buNone/>
            </a:pPr>
            <a:endParaRPr lang="en-US" dirty="0">
              <a:latin typeface="Söhne"/>
            </a:endParaRPr>
          </a:p>
          <a:p>
            <a:endParaRPr lang="en-US" dirty="0">
              <a:latin typeface="Söhne"/>
            </a:endParaRPr>
          </a:p>
          <a:p>
            <a:endParaRPr lang="en-US" dirty="0">
              <a:latin typeface="Söhne"/>
            </a:endParaRPr>
          </a:p>
          <a:p>
            <a:endParaRPr lang="el-GR" dirty="0"/>
          </a:p>
        </p:txBody>
      </p:sp>
      <p:sp>
        <p:nvSpPr>
          <p:cNvPr id="6" name="Θέση περιεχομένου 5">
            <a:extLst>
              <a:ext uri="{FF2B5EF4-FFF2-40B4-BE49-F238E27FC236}">
                <a16:creationId xmlns:a16="http://schemas.microsoft.com/office/drawing/2014/main" id="{97BBA694-8C75-11AE-BDBF-DAB72FA368A9}"/>
              </a:ext>
            </a:extLst>
          </p:cNvPr>
          <p:cNvSpPr txBox="1">
            <a:spLocks/>
          </p:cNvSpPr>
          <p:nvPr/>
        </p:nvSpPr>
        <p:spPr>
          <a:xfrm>
            <a:off x="653039" y="1833850"/>
            <a:ext cx="11109471" cy="3964277"/>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Font typeface="Arial" panose="020B0604020202020204" pitchFamily="34" charset="0"/>
              <a:buNone/>
            </a:pPr>
            <a:endParaRPr lang="en-US" dirty="0">
              <a:latin typeface="Söhne"/>
            </a:endParaRPr>
          </a:p>
          <a:p>
            <a:pPr marL="0" indent="0">
              <a:buFont typeface="Arial" panose="020B0604020202020204" pitchFamily="34" charset="0"/>
              <a:buNone/>
            </a:pPr>
            <a:endParaRPr lang="en-US" sz="7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US" dirty="0">
              <a:latin typeface="Söhne"/>
            </a:endParaRPr>
          </a:p>
          <a:p>
            <a:endParaRPr lang="en-US" dirty="0">
              <a:latin typeface="Söhne"/>
            </a:endParaRPr>
          </a:p>
          <a:p>
            <a:endParaRPr lang="en-US" dirty="0">
              <a:latin typeface="Söhne"/>
            </a:endParaRPr>
          </a:p>
          <a:p>
            <a:endParaRPr lang="el-GR" dirty="0"/>
          </a:p>
        </p:txBody>
      </p:sp>
      <p:sp>
        <p:nvSpPr>
          <p:cNvPr id="13" name="TextBox 12">
            <a:extLst>
              <a:ext uri="{FF2B5EF4-FFF2-40B4-BE49-F238E27FC236}">
                <a16:creationId xmlns:a16="http://schemas.microsoft.com/office/drawing/2014/main" id="{E542C14C-85B0-AAB6-AE05-FE1ECA190B2E}"/>
              </a:ext>
            </a:extLst>
          </p:cNvPr>
          <p:cNvSpPr txBox="1"/>
          <p:nvPr/>
        </p:nvSpPr>
        <p:spPr>
          <a:xfrm>
            <a:off x="581891" y="1575368"/>
            <a:ext cx="10338954" cy="2862322"/>
          </a:xfrm>
          <a:prstGeom prst="rect">
            <a:avLst/>
          </a:prstGeom>
          <a:noFill/>
        </p:spPr>
        <p:txBody>
          <a:bodyPr wrap="square">
            <a:spAutoFit/>
          </a:bodyPr>
          <a:lstStyle/>
          <a:p>
            <a:pPr algn="l"/>
            <a:r>
              <a:rPr lang="en-US" b="1"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Combustion Air Supply</a:t>
            </a:r>
            <a:r>
              <a:rPr lang="en-US" b="0" i="0" dirty="0">
                <a:solidFill>
                  <a:schemeClr val="bg1"/>
                </a:solidFill>
                <a:effectLst/>
                <a:latin typeface="Söhne"/>
              </a:rPr>
              <a:t>: Boilers require a sufficient supply of fresh air for combustion. Ventilation provides the necessary air intake for combustion, ensuring that the boiler operates efficiently and safely. Without proper ventilation, the boiler may not receive adequate oxygen, leading to incomplete combustion and the potential release of harmful gases like carbon monoxide.</a:t>
            </a:r>
          </a:p>
          <a:p>
            <a:pPr algn="l"/>
            <a:endParaRPr lang="en-US" dirty="0">
              <a:solidFill>
                <a:schemeClr val="bg1"/>
              </a:solidFill>
              <a:latin typeface="Söhne"/>
            </a:endParaRPr>
          </a:p>
          <a:p>
            <a:pPr algn="l"/>
            <a:r>
              <a:rPr lang="en-US" b="1"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Exhaust Gas Discharge: </a:t>
            </a:r>
            <a:r>
              <a:rPr lang="en-US" b="0" i="0" dirty="0">
                <a:solidFill>
                  <a:schemeClr val="bg1"/>
                </a:solidFill>
                <a:effectLst/>
                <a:latin typeface="Söhne"/>
              </a:rPr>
              <a:t>Boiler combustion produces exhaust gases that need to be safely and efficiently discharged from the boiler room. Ventilation systems help remove and vent out these gases, preventing their accumulation in the room and ensuring proper air quality for occupants.</a:t>
            </a:r>
          </a:p>
          <a:p>
            <a:pPr algn="l"/>
            <a:endParaRPr lang="en-US" b="0" i="0" dirty="0">
              <a:solidFill>
                <a:schemeClr val="bg1"/>
              </a:solidFill>
              <a:effectLst/>
              <a:latin typeface="Söhne"/>
            </a:endParaRPr>
          </a:p>
          <a:p>
            <a:pPr algn="l"/>
            <a:endParaRPr lang="en-US" b="0" i="0" dirty="0">
              <a:solidFill>
                <a:srgbClr val="374151"/>
              </a:solidFill>
              <a:effectLst/>
              <a:latin typeface="Söhne"/>
            </a:endParaRPr>
          </a:p>
        </p:txBody>
      </p:sp>
      <p:pic>
        <p:nvPicPr>
          <p:cNvPr id="14" name="Εικόνα 13">
            <a:extLst>
              <a:ext uri="{FF2B5EF4-FFF2-40B4-BE49-F238E27FC236}">
                <a16:creationId xmlns:a16="http://schemas.microsoft.com/office/drawing/2014/main" id="{F0EA977D-A3F4-EF28-4245-AF4D086E8E1F}"/>
              </a:ext>
            </a:extLst>
          </p:cNvPr>
          <p:cNvPicPr>
            <a:picLocks noChangeAspect="1"/>
          </p:cNvPicPr>
          <p:nvPr/>
        </p:nvPicPr>
        <p:blipFill>
          <a:blip r:embed="rId5"/>
          <a:stretch>
            <a:fillRect/>
          </a:stretch>
        </p:blipFill>
        <p:spPr>
          <a:xfrm>
            <a:off x="7328025" y="3890655"/>
            <a:ext cx="4372137" cy="2437408"/>
          </a:xfrm>
          <a:prstGeom prst="rect">
            <a:avLst/>
          </a:prstGeom>
        </p:spPr>
      </p:pic>
    </p:spTree>
    <p:extLst>
      <p:ext uri="{BB962C8B-B14F-4D97-AF65-F5344CB8AC3E}">
        <p14:creationId xmlns:p14="http://schemas.microsoft.com/office/powerpoint/2010/main" val="1229990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613048F1-DDC3-9D1C-3862-09C4889400A6}"/>
              </a:ext>
            </a:extLst>
          </p:cNvPr>
          <p:cNvPicPr>
            <a:picLocks noChangeAspect="1"/>
          </p:cNvPicPr>
          <p:nvPr/>
        </p:nvPicPr>
        <p:blipFill>
          <a:blip r:embed="rId2"/>
          <a:stretch>
            <a:fillRect/>
          </a:stretch>
        </p:blipFill>
        <p:spPr>
          <a:xfrm>
            <a:off x="252739" y="102777"/>
            <a:ext cx="2438611" cy="542591"/>
          </a:xfrm>
          <a:prstGeom prst="rect">
            <a:avLst/>
          </a:prstGeom>
        </p:spPr>
      </p:pic>
      <p:pic>
        <p:nvPicPr>
          <p:cNvPr id="5" name="Εικόνα 4">
            <a:extLst>
              <a:ext uri="{FF2B5EF4-FFF2-40B4-BE49-F238E27FC236}">
                <a16:creationId xmlns:a16="http://schemas.microsoft.com/office/drawing/2014/main" id="{3245C433-3EF4-C27A-5438-AA7EDCFF721F}"/>
              </a:ext>
            </a:extLst>
          </p:cNvPr>
          <p:cNvPicPr>
            <a:picLocks noChangeAspect="1"/>
          </p:cNvPicPr>
          <p:nvPr/>
        </p:nvPicPr>
        <p:blipFill>
          <a:blip r:embed="rId3"/>
          <a:stretch>
            <a:fillRect/>
          </a:stretch>
        </p:blipFill>
        <p:spPr>
          <a:xfrm>
            <a:off x="203297" y="6163169"/>
            <a:ext cx="2017951" cy="579170"/>
          </a:xfrm>
          <a:prstGeom prst="rect">
            <a:avLst/>
          </a:prstGeom>
        </p:spPr>
      </p:pic>
      <p:pic>
        <p:nvPicPr>
          <p:cNvPr id="12" name="Θέση περιεχομένου 11">
            <a:extLst>
              <a:ext uri="{FF2B5EF4-FFF2-40B4-BE49-F238E27FC236}">
                <a16:creationId xmlns:a16="http://schemas.microsoft.com/office/drawing/2014/main" id="{20E02B16-FCFE-B773-3DCD-BA6DF5855294}"/>
              </a:ext>
            </a:extLst>
          </p:cNvPr>
          <p:cNvPicPr>
            <a:picLocks noGrp="1" noChangeAspect="1"/>
          </p:cNvPicPr>
          <p:nvPr>
            <p:ph idx="1"/>
          </p:nvPr>
        </p:nvPicPr>
        <p:blipFill>
          <a:blip r:embed="rId4"/>
          <a:stretch>
            <a:fillRect/>
          </a:stretch>
        </p:blipFill>
        <p:spPr>
          <a:xfrm>
            <a:off x="6094398" y="4020333"/>
            <a:ext cx="30" cy="21"/>
          </a:xfrm>
        </p:spPr>
      </p:pic>
      <p:pic>
        <p:nvPicPr>
          <p:cNvPr id="10" name="Εικόνα 9">
            <a:extLst>
              <a:ext uri="{FF2B5EF4-FFF2-40B4-BE49-F238E27FC236}">
                <a16:creationId xmlns:a16="http://schemas.microsoft.com/office/drawing/2014/main" id="{FB475EE5-D914-F337-3E95-C573ACE12514}"/>
              </a:ext>
            </a:extLst>
          </p:cNvPr>
          <p:cNvPicPr>
            <a:picLocks noChangeAspect="1"/>
          </p:cNvPicPr>
          <p:nvPr/>
        </p:nvPicPr>
        <p:blipFill>
          <a:blip r:embed="rId4"/>
          <a:stretch>
            <a:fillRect/>
          </a:stretch>
        </p:blipFill>
        <p:spPr>
          <a:xfrm>
            <a:off x="6095985" y="3428989"/>
            <a:ext cx="30" cy="21"/>
          </a:xfrm>
          <a:prstGeom prst="rect">
            <a:avLst/>
          </a:prstGeom>
        </p:spPr>
      </p:pic>
      <p:sp>
        <p:nvSpPr>
          <p:cNvPr id="7" name="Τίτλος 6">
            <a:extLst>
              <a:ext uri="{FF2B5EF4-FFF2-40B4-BE49-F238E27FC236}">
                <a16:creationId xmlns:a16="http://schemas.microsoft.com/office/drawing/2014/main" id="{5D593DBB-4ED4-E241-2419-0DDC21FC3AC3}"/>
              </a:ext>
            </a:extLst>
          </p:cNvPr>
          <p:cNvSpPr>
            <a:spLocks noGrp="1"/>
          </p:cNvSpPr>
          <p:nvPr>
            <p:ph type="title"/>
          </p:nvPr>
        </p:nvSpPr>
        <p:spPr>
          <a:xfrm>
            <a:off x="954377" y="878291"/>
            <a:ext cx="8813078" cy="898554"/>
          </a:xfrm>
        </p:spPr>
        <p:txBody>
          <a:bodyPr>
            <a:normAutofit fontScale="90000"/>
          </a:bodyPr>
          <a:lstStyle/>
          <a:p>
            <a:r>
              <a:rPr lang="en-US" sz="3000" dirty="0">
                <a:latin typeface="Calibri" panose="020F0502020204030204" pitchFamily="34" charset="0"/>
                <a:ea typeface="Calibri" panose="020F0502020204030204" pitchFamily="34" charset="0"/>
                <a:cs typeface="Calibri" panose="020F0502020204030204" pitchFamily="34" charset="0"/>
              </a:rPr>
              <a:t>the reasons why ventilation is necessary in boiler rooms</a:t>
            </a:r>
            <a:endParaRPr lang="el-GR" sz="3000" dirty="0">
              <a:latin typeface="Calibri" panose="020F0502020204030204" pitchFamily="34" charset="0"/>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E3E99167-8C61-8C10-9BCE-9BE3AFCD3814}"/>
              </a:ext>
            </a:extLst>
          </p:cNvPr>
          <p:cNvSpPr txBox="1"/>
          <p:nvPr/>
        </p:nvSpPr>
        <p:spPr>
          <a:xfrm>
            <a:off x="935181" y="1803967"/>
            <a:ext cx="10733809" cy="4062651"/>
          </a:xfrm>
          <a:prstGeom prst="rect">
            <a:avLst/>
          </a:prstGeom>
          <a:noFill/>
        </p:spPr>
        <p:txBody>
          <a:bodyPr wrap="square">
            <a:spAutoFit/>
          </a:bodyPr>
          <a:lstStyle/>
          <a:p>
            <a:pPr algn="l"/>
            <a:r>
              <a:rPr lang="en-US" sz="2000" b="1"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Heat Dissipation: </a:t>
            </a:r>
            <a:r>
              <a:rPr lang="en-US" sz="20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Boilers generate a significant amount of heat during operation. Proper ventilation helps dissipate the heat and maintain a suitable temperature in the boiler room. Without adequate ventilation, the excessive heat buildup can lead to discomfort for personnel, equipment overheating, and potential fire hazards.</a:t>
            </a:r>
          </a:p>
          <a:p>
            <a:pPr algn="l"/>
            <a:endParaRPr lang="en-US" sz="20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algn="l"/>
            <a:r>
              <a:rPr lang="en-US" sz="2000" b="1"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Humidity Control</a:t>
            </a:r>
            <a:r>
              <a:rPr lang="en-US" sz="20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Boiler operation can produce moisture and humidity, particularly in steam-based systems. Ventilation helps control and remove excess humidity, preventing moisture-related issues like condensation, mold growth, and structural damage.</a:t>
            </a:r>
          </a:p>
          <a:p>
            <a:pPr algn="l"/>
            <a:endParaRPr lang="en-US" sz="20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algn="l"/>
            <a:r>
              <a:rPr lang="en-US" sz="2000" b="1"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Safety Compliance: </a:t>
            </a:r>
            <a:r>
              <a:rPr lang="en-US" sz="20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Local building codes and regulations often stipulate specific ventilation requirements for boiler rooms. These regulations ensure compliance with safety standards and help protect occupants from potential hazards associated with boiler operation.</a:t>
            </a:r>
          </a:p>
          <a:p>
            <a:pPr algn="l"/>
            <a:endParaRPr lang="en-US" b="0" i="0" dirty="0">
              <a:solidFill>
                <a:srgbClr val="374151"/>
              </a:solidFill>
              <a:effectLst/>
              <a:latin typeface="Söhne"/>
            </a:endParaRPr>
          </a:p>
        </p:txBody>
      </p:sp>
    </p:spTree>
    <p:extLst>
      <p:ext uri="{BB962C8B-B14F-4D97-AF65-F5344CB8AC3E}">
        <p14:creationId xmlns:p14="http://schemas.microsoft.com/office/powerpoint/2010/main" val="1857363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613048F1-DDC3-9D1C-3862-09C4889400A6}"/>
              </a:ext>
            </a:extLst>
          </p:cNvPr>
          <p:cNvPicPr>
            <a:picLocks noChangeAspect="1"/>
          </p:cNvPicPr>
          <p:nvPr/>
        </p:nvPicPr>
        <p:blipFill>
          <a:blip r:embed="rId2"/>
          <a:stretch>
            <a:fillRect/>
          </a:stretch>
        </p:blipFill>
        <p:spPr>
          <a:xfrm>
            <a:off x="252739" y="102777"/>
            <a:ext cx="2438611" cy="542591"/>
          </a:xfrm>
          <a:prstGeom prst="rect">
            <a:avLst/>
          </a:prstGeom>
        </p:spPr>
      </p:pic>
      <p:pic>
        <p:nvPicPr>
          <p:cNvPr id="5" name="Εικόνα 4">
            <a:extLst>
              <a:ext uri="{FF2B5EF4-FFF2-40B4-BE49-F238E27FC236}">
                <a16:creationId xmlns:a16="http://schemas.microsoft.com/office/drawing/2014/main" id="{3245C433-3EF4-C27A-5438-AA7EDCFF721F}"/>
              </a:ext>
            </a:extLst>
          </p:cNvPr>
          <p:cNvPicPr>
            <a:picLocks noChangeAspect="1"/>
          </p:cNvPicPr>
          <p:nvPr/>
        </p:nvPicPr>
        <p:blipFill>
          <a:blip r:embed="rId3"/>
          <a:stretch>
            <a:fillRect/>
          </a:stretch>
        </p:blipFill>
        <p:spPr>
          <a:xfrm>
            <a:off x="203297" y="6163169"/>
            <a:ext cx="2017951" cy="579170"/>
          </a:xfrm>
          <a:prstGeom prst="rect">
            <a:avLst/>
          </a:prstGeom>
        </p:spPr>
      </p:pic>
      <p:sp>
        <p:nvSpPr>
          <p:cNvPr id="6" name="Θέση περιεχομένου 5">
            <a:extLst>
              <a:ext uri="{FF2B5EF4-FFF2-40B4-BE49-F238E27FC236}">
                <a16:creationId xmlns:a16="http://schemas.microsoft.com/office/drawing/2014/main" id="{DB2DC120-4D3F-0A03-23E8-82049EF74C0C}"/>
              </a:ext>
            </a:extLst>
          </p:cNvPr>
          <p:cNvSpPr>
            <a:spLocks noGrp="1"/>
          </p:cNvSpPr>
          <p:nvPr>
            <p:ph idx="1"/>
          </p:nvPr>
        </p:nvSpPr>
        <p:spPr>
          <a:xfrm>
            <a:off x="604549" y="1802678"/>
            <a:ext cx="11587451" cy="2686196"/>
          </a:xfrm>
        </p:spPr>
        <p:txBody>
          <a:bodyPr>
            <a:normAutofit/>
          </a:bodyPr>
          <a:lstStyle/>
          <a:p>
            <a:pPr marL="0" indent="0">
              <a:buNone/>
            </a:pPr>
            <a:endParaRPr lang="en-US" sz="2400" b="0" i="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endParaRPr lang="el-GR" dirty="0"/>
          </a:p>
        </p:txBody>
      </p:sp>
      <p:sp>
        <p:nvSpPr>
          <p:cNvPr id="2" name="TextBox 1">
            <a:extLst>
              <a:ext uri="{FF2B5EF4-FFF2-40B4-BE49-F238E27FC236}">
                <a16:creationId xmlns:a16="http://schemas.microsoft.com/office/drawing/2014/main" id="{EC826642-F3FF-D1A7-0A53-5B91495B7D3A}"/>
              </a:ext>
            </a:extLst>
          </p:cNvPr>
          <p:cNvSpPr txBox="1"/>
          <p:nvPr/>
        </p:nvSpPr>
        <p:spPr>
          <a:xfrm>
            <a:off x="862445" y="837614"/>
            <a:ext cx="10338954" cy="3108543"/>
          </a:xfrm>
          <a:prstGeom prst="rect">
            <a:avLst/>
          </a:prstGeom>
          <a:noFill/>
        </p:spPr>
        <p:txBody>
          <a:bodyPr wrap="square">
            <a:spAutoFit/>
          </a:bodyPr>
          <a:lstStyle/>
          <a:p>
            <a:pPr algn="l"/>
            <a:r>
              <a:rPr lang="en-US" sz="2000" b="1" u="sng" dirty="0">
                <a:latin typeface="Calibri" panose="020F0502020204030204" pitchFamily="34" charset="0"/>
                <a:ea typeface="Calibri" panose="020F0502020204030204" pitchFamily="34" charset="0"/>
                <a:cs typeface="Calibri" panose="020F0502020204030204" pitchFamily="34" charset="0"/>
              </a:rPr>
              <a:t>Conclusion</a:t>
            </a:r>
          </a:p>
          <a:p>
            <a:pPr algn="l"/>
            <a:endParaRPr lang="en-US" sz="2000" b="1" u="sng" dirty="0">
              <a:latin typeface="Calibri" panose="020F0502020204030204" pitchFamily="34" charset="0"/>
              <a:ea typeface="Calibri" panose="020F0502020204030204" pitchFamily="34" charset="0"/>
              <a:cs typeface="Calibri" panose="020F0502020204030204" pitchFamily="34" charset="0"/>
            </a:endParaRPr>
          </a:p>
          <a:p>
            <a:pPr algn="l"/>
            <a:r>
              <a:rPr lang="en-US" sz="2000" b="1" dirty="0">
                <a:latin typeface="Calibri" panose="020F0502020204030204" pitchFamily="34" charset="0"/>
                <a:ea typeface="Calibri" panose="020F0502020204030204" pitchFamily="34" charset="0"/>
                <a:cs typeface="Calibri" panose="020F0502020204030204" pitchFamily="34" charset="0"/>
              </a:rPr>
              <a:t>It is crucial to follow local building codes and manufacturer recommendations regarding ventilation requirements for boiler rooms. Adequate ventilation design, including proper air intake and exhaust systems, should be implemented to ensure the safe and efficient operation of boilers and maintain a healthy environment within the boiler room. </a:t>
            </a:r>
          </a:p>
          <a:p>
            <a:pPr algn="l"/>
            <a:endParaRPr lang="en-US" sz="2000" b="1" dirty="0">
              <a:latin typeface="Calibri" panose="020F0502020204030204" pitchFamily="34" charset="0"/>
              <a:ea typeface="Calibri" panose="020F0502020204030204" pitchFamily="34" charset="0"/>
              <a:cs typeface="Calibri" panose="020F0502020204030204" pitchFamily="34" charset="0"/>
            </a:endParaRPr>
          </a:p>
          <a:p>
            <a:pPr algn="l"/>
            <a:endParaRPr lang="en-US" sz="2000" b="1" dirty="0">
              <a:latin typeface="Calibri" panose="020F0502020204030204" pitchFamily="34" charset="0"/>
              <a:ea typeface="Calibri" panose="020F0502020204030204" pitchFamily="34" charset="0"/>
              <a:cs typeface="Calibri" panose="020F0502020204030204" pitchFamily="34" charset="0"/>
            </a:endParaRPr>
          </a:p>
          <a:p>
            <a:pPr algn="l"/>
            <a:endParaRPr lang="en-US" b="0" i="0" dirty="0">
              <a:solidFill>
                <a:schemeClr val="bg1"/>
              </a:solidFill>
              <a:effectLst/>
              <a:latin typeface="Söhne"/>
            </a:endParaRPr>
          </a:p>
          <a:p>
            <a:pPr algn="l"/>
            <a:endParaRPr lang="en-US" b="0" i="0" dirty="0">
              <a:solidFill>
                <a:srgbClr val="374151"/>
              </a:solidFill>
              <a:effectLst/>
              <a:latin typeface="Söhne"/>
            </a:endParaRPr>
          </a:p>
        </p:txBody>
      </p:sp>
      <p:pic>
        <p:nvPicPr>
          <p:cNvPr id="9" name="Εικόνα 8">
            <a:extLst>
              <a:ext uri="{FF2B5EF4-FFF2-40B4-BE49-F238E27FC236}">
                <a16:creationId xmlns:a16="http://schemas.microsoft.com/office/drawing/2014/main" id="{6EC61207-AB9C-B0C6-2147-6F1BBA907EFC}"/>
              </a:ext>
            </a:extLst>
          </p:cNvPr>
          <p:cNvPicPr>
            <a:picLocks noChangeAspect="1"/>
          </p:cNvPicPr>
          <p:nvPr/>
        </p:nvPicPr>
        <p:blipFill>
          <a:blip r:embed="rId4"/>
          <a:stretch>
            <a:fillRect/>
          </a:stretch>
        </p:blipFill>
        <p:spPr>
          <a:xfrm>
            <a:off x="1242422" y="3011521"/>
            <a:ext cx="4636394" cy="2892357"/>
          </a:xfrm>
          <a:prstGeom prst="rect">
            <a:avLst/>
          </a:prstGeom>
        </p:spPr>
      </p:pic>
      <p:pic>
        <p:nvPicPr>
          <p:cNvPr id="13" name="Εικόνα 12">
            <a:extLst>
              <a:ext uri="{FF2B5EF4-FFF2-40B4-BE49-F238E27FC236}">
                <a16:creationId xmlns:a16="http://schemas.microsoft.com/office/drawing/2014/main" id="{D42F26B4-04C5-C1C5-D3C1-0FED4EC7D60F}"/>
              </a:ext>
            </a:extLst>
          </p:cNvPr>
          <p:cNvPicPr>
            <a:picLocks noChangeAspect="1"/>
          </p:cNvPicPr>
          <p:nvPr/>
        </p:nvPicPr>
        <p:blipFill>
          <a:blip r:embed="rId5"/>
          <a:stretch>
            <a:fillRect/>
          </a:stretch>
        </p:blipFill>
        <p:spPr>
          <a:xfrm>
            <a:off x="6622716" y="2790806"/>
            <a:ext cx="2874575" cy="3805680"/>
          </a:xfrm>
          <a:prstGeom prst="rect">
            <a:avLst/>
          </a:prstGeom>
        </p:spPr>
      </p:pic>
    </p:spTree>
    <p:extLst>
      <p:ext uri="{BB962C8B-B14F-4D97-AF65-F5344CB8AC3E}">
        <p14:creationId xmlns:p14="http://schemas.microsoft.com/office/powerpoint/2010/main" val="33174815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Κύκλωμα">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TM04033919[[fn=Κύκλωμα]]</Template>
  <TotalTime>522</TotalTime>
  <Words>386</Words>
  <Application>Microsoft Office PowerPoint</Application>
  <PresentationFormat>Ευρεία οθόνη</PresentationFormat>
  <Paragraphs>38</Paragraphs>
  <Slides>5</Slides>
  <Notes>1</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5</vt:i4>
      </vt:variant>
    </vt:vector>
  </HeadingPairs>
  <TitlesOfParts>
    <vt:vector size="10" baseType="lpstr">
      <vt:lpstr>Arial</vt:lpstr>
      <vt:lpstr>Calibri</vt:lpstr>
      <vt:lpstr>Söhne</vt:lpstr>
      <vt:lpstr>Tw Cen MT</vt:lpstr>
      <vt:lpstr>Κύκλωμα</vt:lpstr>
      <vt:lpstr>Παρουσίαση του PowerPoint</vt:lpstr>
      <vt:lpstr>boiler rooms</vt:lpstr>
      <vt:lpstr>the reasons why ventilation is necessary in boiler rooms</vt:lpstr>
      <vt:lpstr>the reasons why ventilation is necessary in boiler rooms</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Konstantina Papadopoulou</dc:creator>
  <cp:lastModifiedBy>Konstantina Papadopoulou</cp:lastModifiedBy>
  <cp:revision>4</cp:revision>
  <dcterms:created xsi:type="dcterms:W3CDTF">2023-04-18T09:12:15Z</dcterms:created>
  <dcterms:modified xsi:type="dcterms:W3CDTF">2023-06-01T15:35:26Z</dcterms:modified>
</cp:coreProperties>
</file>