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LULCXYldIjNeGNB1NeX6KP+Nq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2857CA-A78F-4E68-ABCF-20C7DC6B43D7}">
  <a:tblStyle styleId="{942857CA-A78F-4E68-ABCF-20C7DC6B43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Διαφάνεια τίτλου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1" descr="\\DROBO-FS\QuickDrops\JB\PPTX NG\Droplets\LightingOverlay.png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1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59" name="Google Shape;59;p11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1"/>
            <p:cNvSpPr/>
            <p:nvPr/>
          </p:nvSpPr>
          <p:spPr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1"/>
            <p:cNvSpPr/>
            <p:nvPr/>
          </p:nvSpPr>
          <p:spPr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1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1"/>
            <p:cNvSpPr/>
            <p:nvPr/>
          </p:nvSpPr>
          <p:spPr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5" name="Google Shape;65;p11"/>
            <p:cNvSpPr/>
            <p:nvPr/>
          </p:nvSpPr>
          <p:spPr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l" t="t" r="r" b="b"/>
              <a:pathLst>
                <a:path w="237" h="1135" extrusionOk="0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6" name="Google Shape;66;p11"/>
            <p:cNvSpPr/>
            <p:nvPr/>
          </p:nvSpPr>
          <p:spPr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1"/>
            <p:cNvSpPr/>
            <p:nvPr/>
          </p:nvSpPr>
          <p:spPr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8" name="Google Shape;68;p11"/>
            <p:cNvSpPr/>
            <p:nvPr/>
          </p:nvSpPr>
          <p:spPr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9" name="Google Shape;69;p11"/>
            <p:cNvSpPr/>
            <p:nvPr/>
          </p:nvSpPr>
          <p:spPr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1"/>
            <p:cNvSpPr/>
            <p:nvPr/>
          </p:nvSpPr>
          <p:spPr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1"/>
            <p:cNvSpPr/>
            <p:nvPr/>
          </p:nvSpPr>
          <p:spPr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l" t="t" r="r" b="b"/>
              <a:pathLst>
                <a:path w="264" h="329" extrusionOk="0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2" name="Google Shape;72;p11"/>
            <p:cNvSpPr/>
            <p:nvPr/>
          </p:nvSpPr>
          <p:spPr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l" t="t" r="r" b="b"/>
              <a:pathLst>
                <a:path w="34" h="31" extrusionOk="0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4" name="Google Shape;74;p11"/>
            <p:cNvSpPr/>
            <p:nvPr/>
          </p:nvSpPr>
          <p:spPr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l" t="t" r="r" b="b"/>
              <a:pathLst>
                <a:path w="213" h="766" extrusionOk="0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7" name="Google Shape;77;p11"/>
            <p:cNvSpPr/>
            <p:nvPr/>
          </p:nvSpPr>
          <p:spPr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1"/>
            <p:cNvSpPr/>
            <p:nvPr/>
          </p:nvSpPr>
          <p:spPr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1"/>
            <p:cNvSpPr/>
            <p:nvPr/>
          </p:nvSpPr>
          <p:spPr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0" name="Google Shape;80;p11"/>
            <p:cNvSpPr/>
            <p:nvPr/>
          </p:nvSpPr>
          <p:spPr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1"/>
            <p:cNvSpPr/>
            <p:nvPr/>
          </p:nvSpPr>
          <p:spPr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l" t="t" r="r" b="b"/>
              <a:pathLst>
                <a:path w="84" h="170" extrusionOk="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2" name="Google Shape;82;p11"/>
            <p:cNvSpPr/>
            <p:nvPr/>
          </p:nvSpPr>
          <p:spPr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l" t="t" r="r" b="b"/>
              <a:pathLst>
                <a:path w="195" h="982" extrusionOk="0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4" name="Google Shape;84;p11"/>
            <p:cNvSpPr/>
            <p:nvPr/>
          </p:nvSpPr>
          <p:spPr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1"/>
            <p:cNvSpPr/>
            <p:nvPr/>
          </p:nvSpPr>
          <p:spPr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l" t="t" r="r" b="b"/>
              <a:pathLst>
                <a:path w="192" h="1120" extrusionOk="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6" name="Google Shape;86;p11"/>
            <p:cNvSpPr/>
            <p:nvPr/>
          </p:nvSpPr>
          <p:spPr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1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1"/>
            <p:cNvSpPr/>
            <p:nvPr/>
          </p:nvSpPr>
          <p:spPr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1"/>
            <p:cNvSpPr/>
            <p:nvPr/>
          </p:nvSpPr>
          <p:spPr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l" t="t" r="r" b="b"/>
              <a:pathLst>
                <a:path w="120" h="291" extrusionOk="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0" name="Google Shape;90;p11"/>
            <p:cNvSpPr/>
            <p:nvPr/>
          </p:nvSpPr>
          <p:spPr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l" t="t" r="r" b="b"/>
              <a:pathLst>
                <a:path w="135" h="476" extrusionOk="0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1" name="Google Shape;91;p11"/>
            <p:cNvSpPr/>
            <p:nvPr/>
          </p:nvSpPr>
          <p:spPr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1"/>
            <p:cNvSpPr/>
            <p:nvPr/>
          </p:nvSpPr>
          <p:spPr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l" t="t" r="r" b="b"/>
              <a:pathLst>
                <a:path w="402" h="2536" extrusionOk="0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3" name="Google Shape;93;p11"/>
            <p:cNvSpPr/>
            <p:nvPr/>
          </p:nvSpPr>
          <p:spPr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l" t="t" r="r" b="b"/>
              <a:pathLst>
                <a:path w="90" h="300" extrusionOk="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4" name="Google Shape;94;p11"/>
            <p:cNvSpPr/>
            <p:nvPr/>
          </p:nvSpPr>
          <p:spPr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l" t="t" r="r" b="b"/>
              <a:pathLst>
                <a:path w="90" h="299" extrusionOk="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6" name="Google Shape;96;p11"/>
            <p:cNvSpPr/>
            <p:nvPr/>
          </p:nvSpPr>
          <p:spPr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1"/>
            <p:cNvSpPr/>
            <p:nvPr/>
          </p:nvSpPr>
          <p:spPr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l" t="t" r="r" b="b"/>
              <a:pathLst>
                <a:path w="72" h="285" extrusionOk="0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8" name="Google Shape;98;p11"/>
            <p:cNvSpPr/>
            <p:nvPr/>
          </p:nvSpPr>
          <p:spPr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1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1"/>
            <p:cNvSpPr/>
            <p:nvPr/>
          </p:nvSpPr>
          <p:spPr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l" t="t" r="r" b="b"/>
              <a:pathLst>
                <a:path w="234" h="1135" extrusionOk="0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1" name="Google Shape;101;p11"/>
            <p:cNvSpPr/>
            <p:nvPr/>
          </p:nvSpPr>
          <p:spPr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1"/>
            <p:cNvSpPr/>
            <p:nvPr/>
          </p:nvSpPr>
          <p:spPr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l" t="t" r="r" b="b"/>
              <a:pathLst>
                <a:path w="219" h="1802" extrusionOk="0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3" name="Google Shape;103;p11"/>
            <p:cNvSpPr/>
            <p:nvPr/>
          </p:nvSpPr>
          <p:spPr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1"/>
            <p:cNvSpPr/>
            <p:nvPr/>
          </p:nvSpPr>
          <p:spPr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1"/>
            <p:cNvSpPr/>
            <p:nvPr/>
          </p:nvSpPr>
          <p:spPr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6" name="Google Shape;106;p11"/>
            <p:cNvSpPr/>
            <p:nvPr/>
          </p:nvSpPr>
          <p:spPr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7" name="Google Shape;107;p11"/>
            <p:cNvSpPr/>
            <p:nvPr/>
          </p:nvSpPr>
          <p:spPr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l" t="t" r="r" b="b"/>
              <a:pathLst>
                <a:path w="264" h="332" extrusionOk="0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0" name="Google Shape;110;p11"/>
            <p:cNvSpPr/>
            <p:nvPr/>
          </p:nvSpPr>
          <p:spPr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l" t="t" r="r" b="b"/>
              <a:pathLst>
                <a:path w="33" h="31" extrusionOk="0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l" t="t" r="r" b="b"/>
              <a:pathLst>
                <a:path w="147" h="3215" extrusionOk="0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2" name="Google Shape;112;p11"/>
            <p:cNvSpPr/>
            <p:nvPr/>
          </p:nvSpPr>
          <p:spPr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11"/>
          <p:cNvSpPr txBox="1"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>
            <a:endParaRPr/>
          </a:p>
        </p:txBody>
      </p:sp>
      <p:sp>
        <p:nvSpPr>
          <p:cNvPr id="115" name="Google Shape;115;p11"/>
          <p:cNvSpPr txBox="1">
            <a:spLocks noGrp="1"/>
          </p:cNvSpPr>
          <p:nvPr>
            <p:ph type="dt" idx="10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1"/>
          <p:cNvSpPr txBox="1">
            <a:spLocks noGrp="1"/>
          </p:cNvSpPr>
          <p:nvPr>
            <p:ph type="ftr" idx="11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1"/>
          <p:cNvSpPr txBox="1">
            <a:spLocks noGrp="1"/>
          </p:cNvSpPr>
          <p:nvPr>
            <p:ph type="sldNum" idx="12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2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2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φαλίδα ενότητας" type="secHead">
  <p:cSld name="SECTION_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ύο περιεχόμενα" type="twoObj">
  <p:cSld name="TWO_OBJEC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body" idx="2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Σύγκριση" type="twoTxTwoObj">
  <p:cSld name="TWO_OBJECTS_WITH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Μόνο τίτλος" type="titleOnly">
  <p:cSld name="TITLE_ONL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νό" type="blank">
  <p:cSld name="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Περιεχόμενο με λεζάντα" type="objTx">
  <p:cSld name="OBJECT_WITH_CAPTIO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body" idx="1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18"/>
          <p:cNvSpPr txBox="1">
            <a:spLocks noGrp="1"/>
          </p:cNvSpPr>
          <p:nvPr>
            <p:ph type="body" idx="2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1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Εικόνα με λεζάντα" type="picTx">
  <p:cSld name="PICTURE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9"/>
          <p:cNvSpPr>
            <a:spLocks noGrp="1"/>
          </p:cNvSpPr>
          <p:nvPr>
            <p:ph type="pic" idx="2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165" name="Google Shape;165;p19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66" name="Google Shape;166;p19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9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Πανοραμική εικόνα με λεζάντα">
  <p:cSld name="Πανοραμική εικόνα με λεζάντα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0"/>
          <p:cNvSpPr>
            <a:spLocks noGrp="1"/>
          </p:cNvSpPr>
          <p:nvPr>
            <p:ph type="pic" idx="2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172" name="Google Shape;172;p20"/>
          <p:cNvSpPr txBox="1">
            <a:spLocks noGrp="1"/>
          </p:cNvSpPr>
          <p:nvPr>
            <p:ph type="body" idx="1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λεζάντα">
  <p:cSld name="Τίτλος και λεζάντα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1"/>
          <p:cNvSpPr txBox="1">
            <a:spLocks noGrp="1"/>
          </p:cNvSpPr>
          <p:nvPr>
            <p:ph type="body" idx="1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9" name="Google Shape;179;p2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Εισαγωγικά με λεζάντα">
  <p:cSld name="Εισαγωγικά με λεζάντα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2"/>
          <p:cNvSpPr txBox="1">
            <a:spLocks noGrp="1"/>
          </p:cNvSpPr>
          <p:nvPr>
            <p:ph type="body" idx="1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5" name="Google Shape;185;p22"/>
          <p:cNvSpPr txBox="1">
            <a:spLocks noGrp="1"/>
          </p:cNvSpPr>
          <p:nvPr>
            <p:ph type="body" idx="2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22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en-US" sz="8000" b="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90" name="Google Shape;190;p22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en-US" sz="8000" b="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άρτα ονόματος">
  <p:cSld name="Κάρτα ονόματος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3"/>
          <p:cNvSpPr txBox="1">
            <a:spLocks noGrp="1"/>
          </p:cNvSpPr>
          <p:nvPr>
            <p:ph type="body" idx="1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94" name="Google Shape;194;p2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στήλες">
  <p:cSld name="3 στήλες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4"/>
          <p:cNvSpPr txBox="1"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0" name="Google Shape;200;p24"/>
          <p:cNvSpPr txBox="1">
            <a:spLocks noGrp="1"/>
          </p:cNvSpPr>
          <p:nvPr>
            <p:ph type="body" idx="2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1" name="Google Shape;201;p24"/>
          <p:cNvSpPr txBox="1">
            <a:spLocks noGrp="1"/>
          </p:cNvSpPr>
          <p:nvPr>
            <p:ph type="body" idx="3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24"/>
          <p:cNvSpPr txBox="1">
            <a:spLocks noGrp="1"/>
          </p:cNvSpPr>
          <p:nvPr>
            <p:ph type="body" idx="4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3" name="Google Shape;203;p24"/>
          <p:cNvSpPr txBox="1">
            <a:spLocks noGrp="1"/>
          </p:cNvSpPr>
          <p:nvPr>
            <p:ph type="body" idx="5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24"/>
          <p:cNvSpPr txBox="1">
            <a:spLocks noGrp="1"/>
          </p:cNvSpPr>
          <p:nvPr>
            <p:ph type="body" idx="6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5" name="Google Shape;205;p2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Στήλη 3 εικόνων">
  <p:cSld name="Στήλη 3 εικόνων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5"/>
          <p:cNvSpPr txBox="1"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25"/>
          <p:cNvSpPr>
            <a:spLocks noGrp="1"/>
          </p:cNvSpPr>
          <p:nvPr>
            <p:ph type="pic" idx="2"/>
          </p:nvPr>
        </p:nvSpPr>
        <p:spPr>
          <a:xfrm>
            <a:off x="1141413" y="2666998"/>
            <a:ext cx="31952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2" name="Google Shape;212;p25"/>
          <p:cNvSpPr txBox="1">
            <a:spLocks noGrp="1"/>
          </p:cNvSpPr>
          <p:nvPr>
            <p:ph type="body" idx="3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3" name="Google Shape;213;p25"/>
          <p:cNvSpPr txBox="1">
            <a:spLocks noGrp="1"/>
          </p:cNvSpPr>
          <p:nvPr>
            <p:ph type="body" idx="4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25"/>
          <p:cNvSpPr>
            <a:spLocks noGrp="1"/>
          </p:cNvSpPr>
          <p:nvPr>
            <p:ph type="pic" idx="5"/>
          </p:nvPr>
        </p:nvSpPr>
        <p:spPr>
          <a:xfrm>
            <a:off x="4489053" y="2666998"/>
            <a:ext cx="31989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5" name="Google Shape;215;p25"/>
          <p:cNvSpPr txBox="1">
            <a:spLocks noGrp="1"/>
          </p:cNvSpPr>
          <p:nvPr>
            <p:ph type="body" idx="6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body" idx="7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25"/>
          <p:cNvSpPr>
            <a:spLocks noGrp="1"/>
          </p:cNvSpPr>
          <p:nvPr>
            <p:ph type="pic" idx="8"/>
          </p:nvPr>
        </p:nvSpPr>
        <p:spPr>
          <a:xfrm>
            <a:off x="7852442" y="2666998"/>
            <a:ext cx="3194969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8" name="Google Shape;218;p25"/>
          <p:cNvSpPr txBox="1">
            <a:spLocks noGrp="1"/>
          </p:cNvSpPr>
          <p:nvPr>
            <p:ph type="body" idx="9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Κατακόρυφο κείμενο" type="vertTx">
  <p:cSld name="VERTICAL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6"/>
          <p:cNvSpPr txBox="1">
            <a:spLocks noGrp="1"/>
          </p:cNvSpPr>
          <p:nvPr>
            <p:ph type="body" idx="1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2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2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ατακόρυφος τίτλος και Κείμενο" type="vertTitleAndTx">
  <p:cSld name="VERTICAL_TITLE_AND_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>
            <a:spLocks noGrp="1"/>
          </p:cNvSpPr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7"/>
          <p:cNvSpPr txBox="1">
            <a:spLocks noGrp="1"/>
          </p:cNvSpPr>
          <p:nvPr>
            <p:ph type="body" idx="1"/>
          </p:nvPr>
        </p:nvSpPr>
        <p:spPr>
          <a:xfrm rot="5400000">
            <a:off x="2424905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2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0" descr="\\DROBO-FS\QuickDrops\JB\PPTX NG\Droplets\LightingOverlay.png"/>
          <p:cNvPicPr preferRelativeResize="0"/>
          <p:nvPr/>
        </p:nvPicPr>
        <p:blipFill rotWithShape="1">
          <a:blip r:embed="rId20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0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oogle Shape;12;p10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13" name="Google Shape;13;p10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0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10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10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41" extrusionOk="0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7" name="Google Shape;17;p10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10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901" extrusionOk="0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9" name="Google Shape;19;p10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0" name="Google Shape;20;p10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10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10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66" h="332" extrusionOk="0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3" name="Google Shape;23;p10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4" h="31" extrusionOk="0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4" name="Google Shape;24;p10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5" name="Google Shape;25;p10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78" h="80" extrusionOk="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6" name="Google Shape;26;p10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3" extrusionOk="0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7" name="Google Shape;27;p10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90" h="300" extrusionOk="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8" name="Google Shape;28;p10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10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10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35" extrusionOk="0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1" name="Google Shape;31;p10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10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l" t="t" r="r" b="b"/>
                <a:pathLst>
                  <a:path w="54" h="766" extrusionOk="0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3" name="Google Shape;33;p10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10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898" extrusionOk="0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5" name="Google Shape;35;p10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6" name="Google Shape;36;p10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10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10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6" extrusionOk="0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9" name="Google Shape;39;p10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3" h="31" extrusionOk="0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40;p10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41" name="Google Shape;41;p10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3" extrusionOk="0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2" name="Google Shape;42;p10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32" extrusionOk="0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10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10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l" t="t" r="r" b="b"/>
                <a:pathLst>
                  <a:path w="188" h="727" extrusionOk="0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5" name="Google Shape;45;p10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10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73" extrusionOk="0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7" name="Google Shape;47;p10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10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135" extrusionOk="0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9" name="Google Shape;49;p10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10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Infrared_heater" TargetMode="External"/><Relationship Id="rId3" Type="http://schemas.openxmlformats.org/officeDocument/2006/relationships/hyperlink" Target="https://www.herchenbach.com/blog/what-are-the-main-parts-of-a-furnace" TargetMode="External"/><Relationship Id="rId7" Type="http://schemas.openxmlformats.org/officeDocument/2006/relationships/hyperlink" Target="https://todayshomeowner.com/hvac/guides/how-do-radiator-heaters-work/" TargetMode="External"/><Relationship Id="rId2" Type="http://schemas.openxmlformats.org/officeDocument/2006/relationships/hyperlink" Target="https://www.energystar.gov/products/ask-the-experts/how-does-heat-pump-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heat.co.uk/boiler-help/different-types-of-central-heating-systems" TargetMode="External"/><Relationship Id="rId5" Type="http://schemas.openxmlformats.org/officeDocument/2006/relationships/hyperlink" Target="https://commons.wikimedia.org/wiki/File:Active_Indirect_Water_Heater_Diagram.svg" TargetMode="External"/><Relationship Id="rId4" Type="http://schemas.openxmlformats.org/officeDocument/2006/relationships/hyperlink" Target="https://www.familyhandyman.com/article/parts-of-a-furna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2451" y="223908"/>
            <a:ext cx="2438400" cy="53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196" y="6166823"/>
            <a:ext cx="2019300" cy="5810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1" name="Google Shape;241;p1"/>
          <p:cNvGraphicFramePr/>
          <p:nvPr/>
        </p:nvGraphicFramePr>
        <p:xfrm>
          <a:off x="2967767" y="1817945"/>
          <a:ext cx="6747725" cy="3264920"/>
        </p:xfrm>
        <a:graphic>
          <a:graphicData uri="http://schemas.openxmlformats.org/drawingml/2006/table">
            <a:tbl>
              <a:tblPr>
                <a:noFill/>
                <a:tableStyleId>{942857CA-A78F-4E68-ABCF-20C7DC6B43D7}</a:tableStyleId>
              </a:tblPr>
              <a:tblGrid>
                <a:gridCol w="185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3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Central Heating </a:t>
                      </a:r>
                      <a:endParaRPr sz="3600" b="1" i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18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Heating Theory &amp; Heating Te</a:t>
                      </a:r>
                      <a:r>
                        <a:rPr lang="en-US" sz="36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chniques</a:t>
                      </a:r>
                      <a:endParaRPr sz="3600" b="1" i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8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Heating appliances </a:t>
                      </a:r>
                      <a:br>
                        <a:rPr lang="en-US" sz="3600" b="1" i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3600" b="1" i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2" name="Google Shape;242;p1"/>
          <p:cNvSpPr/>
          <p:nvPr/>
        </p:nvSpPr>
        <p:spPr>
          <a:xfrm>
            <a:off x="4346089" y="2371575"/>
            <a:ext cx="3135366" cy="392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>
            <a:spLocks noGrp="1"/>
          </p:cNvSpPr>
          <p:nvPr>
            <p:ph type="title"/>
          </p:nvPr>
        </p:nvSpPr>
        <p:spPr>
          <a:xfrm>
            <a:off x="653041" y="1007918"/>
            <a:ext cx="4698278" cy="1070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HEATING APPLIANCES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"/>
          <p:cNvSpPr txBox="1"/>
          <p:nvPr/>
        </p:nvSpPr>
        <p:spPr>
          <a:xfrm>
            <a:off x="400050" y="2250499"/>
            <a:ext cx="538768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Heating appliances are devices designed to provide warmth and increase the temperature of a space. They can be used for residential, commercial, and industrial purposes. </a:t>
            </a:r>
            <a:endParaRPr/>
          </a:p>
        </p:txBody>
      </p:sp>
      <p:pic>
        <p:nvPicPr>
          <p:cNvPr id="249" name="Google Shape;24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130" y="113168"/>
            <a:ext cx="2438611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597" y="6080042"/>
            <a:ext cx="2017951" cy="579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6094400" y="4020333"/>
            <a:ext cx="26" cy="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87" y="3428989"/>
            <a:ext cx="26" cy="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30478" y="682336"/>
            <a:ext cx="5962918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739" y="102777"/>
            <a:ext cx="2438611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297" y="6163169"/>
            <a:ext cx="2017951" cy="579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6094398" y="4020333"/>
            <a:ext cx="30" cy="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85" y="3428989"/>
            <a:ext cx="30" cy="2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"/>
          <p:cNvSpPr txBox="1"/>
          <p:nvPr/>
        </p:nvSpPr>
        <p:spPr>
          <a:xfrm>
            <a:off x="865239" y="1280630"/>
            <a:ext cx="10991684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Here are some of the main gas furnace components to know.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Thermostat: A temperature activated switch that signals to the furnace, via a control board, that the home needs heat (indoor temperature dips below a set point). This signal turns on </a:t>
            </a:r>
            <a:r>
              <a:rPr lang="en-US" sz="1800" dirty="0" err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ithe</a:t>
            </a: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ignition switch in the furnace to light the burners.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Draft Hood/Fan: The fan draws air into the burner assembly where it mixes with gas to create combustion.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Burners: Like a gas grill, furnace burners are a set of tubes through which gas is directed and burned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Heat exchanger: A series of metal tubes that are heated by the burners in order to warm the inside air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Blower: The blower fan directs air coming from return ducts into the hot heat exchanger.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Flue: The flue vent collects the spent combustion gases used to create heat and carries them outside the home.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"/>
          <p:cNvSpPr txBox="1">
            <a:spLocks noGrp="1"/>
          </p:cNvSpPr>
          <p:nvPr>
            <p:ph type="title"/>
          </p:nvPr>
        </p:nvSpPr>
        <p:spPr>
          <a:xfrm>
            <a:off x="943985" y="881742"/>
            <a:ext cx="5280169" cy="39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 dirty="0"/>
              <a:t>RADIATOR</a:t>
            </a:r>
            <a:endParaRPr dirty="0"/>
          </a:p>
        </p:txBody>
      </p:sp>
      <p:pic>
        <p:nvPicPr>
          <p:cNvPr id="270" name="Google Shape;27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739" y="102777"/>
            <a:ext cx="2438611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297" y="6163169"/>
            <a:ext cx="2017951" cy="579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88" y="3428988"/>
            <a:ext cx="23" cy="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5956" y="3428959"/>
            <a:ext cx="87" cy="8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"/>
          <p:cNvSpPr txBox="1"/>
          <p:nvPr/>
        </p:nvSpPr>
        <p:spPr>
          <a:xfrm>
            <a:off x="686540" y="1580283"/>
            <a:ext cx="80058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Radiators work by utilizing convection and radiation to transfer heat from a hot surface to the surrounding air. They are commonly used in heating systems to warm up indoor spaces.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Heating Source: Radiators are connected to a heating system, such as a boiler or a heat pump, which produces hot water or steam. 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Heat Transfer: The hot water or steam enters the radiator through an inlet valve and flows through a series of pipes or fins within the radiator. 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Convection: As the hot water or steam passes through the pipes or fins, it transfers heat to the metal surface of the radiator. 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Radiation: The hot metal surface of the radiator emits infrared radiation, which can directly heat objects and people in the room. This radiation contributes to warming the space.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Heat Distribution: The heated air and radiation from the radiator warm up the surrounding room. 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Thermostat Control: The heating system is usually equipped with a thermostat that senses the room temperature. </a:t>
            </a:r>
            <a:endParaRPr dirty="0"/>
          </a:p>
        </p:txBody>
      </p:sp>
      <p:pic>
        <p:nvPicPr>
          <p:cNvPr id="3" name="Picture 2" descr="A white radiator with vertical lines&#10;&#10;Description automatically generated">
            <a:extLst>
              <a:ext uri="{FF2B5EF4-FFF2-40B4-BE49-F238E27FC236}">
                <a16:creationId xmlns:a16="http://schemas.microsoft.com/office/drawing/2014/main" id="{980DFA8B-043A-CCC1-154A-263DDDDFA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8213" y="2074629"/>
            <a:ext cx="3314750" cy="24860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"/>
          <p:cNvSpPr txBox="1">
            <a:spLocks noGrp="1"/>
          </p:cNvSpPr>
          <p:nvPr>
            <p:ph type="title"/>
          </p:nvPr>
        </p:nvSpPr>
        <p:spPr>
          <a:xfrm>
            <a:off x="590695" y="966353"/>
            <a:ext cx="6059487" cy="75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 dirty="0"/>
              <a:t>BASEBOARD HEATER</a:t>
            </a:r>
            <a:endParaRPr dirty="0"/>
          </a:p>
        </p:txBody>
      </p:sp>
      <p:pic>
        <p:nvPicPr>
          <p:cNvPr id="281" name="Google Shape;28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739" y="102777"/>
            <a:ext cx="2438611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297" y="6163169"/>
            <a:ext cx="2017951" cy="57917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5"/>
          <p:cNvSpPr txBox="1">
            <a:spLocks noGrp="1"/>
          </p:cNvSpPr>
          <p:nvPr>
            <p:ph type="body" idx="1"/>
          </p:nvPr>
        </p:nvSpPr>
        <p:spPr>
          <a:xfrm>
            <a:off x="237404" y="1885805"/>
            <a:ext cx="5280169" cy="2686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en-US" dirty="0"/>
              <a:t>Baseboard heaters are electric heaters installed along the baseboards of a room. They work by convection, where the cool air enters the heater at the bottom, gets heated, and rises, creating a circulation of warm air.</a:t>
            </a:r>
            <a:endParaRPr dirty="0"/>
          </a:p>
        </p:txBody>
      </p:sp>
      <p:pic>
        <p:nvPicPr>
          <p:cNvPr id="3" name="Picture 2" descr="A white heater on a beige carpet&#10;&#10;Description automatically generated">
            <a:extLst>
              <a:ext uri="{FF2B5EF4-FFF2-40B4-BE49-F238E27FC236}">
                <a16:creationId xmlns:a16="http://schemas.microsoft.com/office/drawing/2014/main" id="{F6FC4AFE-2FD7-E45E-4EC6-1BF71E005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438" y="1490490"/>
            <a:ext cx="5571968" cy="37164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"/>
          <p:cNvSpPr txBox="1">
            <a:spLocks noGrp="1"/>
          </p:cNvSpPr>
          <p:nvPr>
            <p:ph type="title"/>
          </p:nvPr>
        </p:nvSpPr>
        <p:spPr>
          <a:xfrm>
            <a:off x="815832" y="1249932"/>
            <a:ext cx="2949924" cy="39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 dirty="0"/>
              <a:t>HEAT PUMPS</a:t>
            </a:r>
            <a:endParaRPr dirty="0"/>
          </a:p>
        </p:txBody>
      </p:sp>
      <p:pic>
        <p:nvPicPr>
          <p:cNvPr id="290" name="Google Shape;29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739" y="102777"/>
            <a:ext cx="2438611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297" y="6163169"/>
            <a:ext cx="2017951" cy="57917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6"/>
          <p:cNvSpPr txBox="1">
            <a:spLocks noGrp="1"/>
          </p:cNvSpPr>
          <p:nvPr>
            <p:ph type="body" idx="1"/>
          </p:nvPr>
        </p:nvSpPr>
        <p:spPr>
          <a:xfrm>
            <a:off x="597175" y="1836008"/>
            <a:ext cx="4937269" cy="263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</a:pPr>
            <a:r>
              <a:rPr lang="en-US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The heat pump itself consists of a compressor, which moves a refrigerant through a refrigeration cycle, and a heat exchanger, which extracts heat from the source.</a:t>
            </a:r>
            <a:endParaRPr dirty="0">
              <a:solidFill>
                <a:schemeClr val="bg1"/>
              </a:solidFill>
            </a:endParaRPr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</p:txBody>
      </p:sp>
      <p:pic>
        <p:nvPicPr>
          <p:cNvPr id="3" name="Picture 2" descr="A diagram of a heat pump&#10;&#10;Description automatically generated">
            <a:extLst>
              <a:ext uri="{FF2B5EF4-FFF2-40B4-BE49-F238E27FC236}">
                <a16:creationId xmlns:a16="http://schemas.microsoft.com/office/drawing/2014/main" id="{1C5AA134-B29C-C395-7FDA-3052CB71D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3827" y="531784"/>
            <a:ext cx="5612698" cy="55365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"/>
          <p:cNvSpPr txBox="1">
            <a:spLocks noGrp="1"/>
          </p:cNvSpPr>
          <p:nvPr>
            <p:ph type="title"/>
          </p:nvPr>
        </p:nvSpPr>
        <p:spPr>
          <a:xfrm>
            <a:off x="860859" y="1496289"/>
            <a:ext cx="5280169" cy="39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ct val="100000"/>
              <a:buFont typeface="Arial"/>
              <a:buNone/>
            </a:pPr>
            <a:r>
              <a:rPr lang="en-US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ELECTRIC FIREPLACE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99" name="Google Shape;29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739" y="102777"/>
            <a:ext cx="2438611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297" y="6163169"/>
            <a:ext cx="2017951" cy="57917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7"/>
          <p:cNvSpPr txBox="1">
            <a:spLocks noGrp="1"/>
          </p:cNvSpPr>
          <p:nvPr>
            <p:ph type="body" idx="1"/>
          </p:nvPr>
        </p:nvSpPr>
        <p:spPr>
          <a:xfrm>
            <a:off x="538740" y="1657206"/>
            <a:ext cx="5571115" cy="4452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85725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endParaRPr sz="1800" dirty="0"/>
          </a:p>
          <a:p>
            <a:pPr marL="228600" lvl="0" indent="-85725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endParaRPr sz="1800" dirty="0"/>
          </a:p>
          <a:p>
            <a:pPr marL="228600" lvl="0" indent="-6191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25"/>
              <a:buNone/>
            </a:pPr>
            <a:endParaRPr sz="2100" dirty="0"/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</p:txBody>
      </p:sp>
      <p:pic>
        <p:nvPicPr>
          <p:cNvPr id="302" name="Google Shape;30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86" y="3428988"/>
            <a:ext cx="27" cy="2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7"/>
          <p:cNvSpPr txBox="1"/>
          <p:nvPr/>
        </p:nvSpPr>
        <p:spPr>
          <a:xfrm>
            <a:off x="898814" y="2153426"/>
            <a:ext cx="395374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Electric fireplaces provide the visual ambiance of a traditional fireplace while also producing heat. They use electricity to power heating elements and often have built-in fans to distribute warm air.</a:t>
            </a:r>
            <a:endParaRPr/>
          </a:p>
        </p:txBody>
      </p:sp>
      <p:pic>
        <p:nvPicPr>
          <p:cNvPr id="3" name="Picture 2" descr="A fireplace in a room&#10;&#10;Description automatically generated">
            <a:extLst>
              <a:ext uri="{FF2B5EF4-FFF2-40B4-BE49-F238E27FC236}">
                <a16:creationId xmlns:a16="http://schemas.microsoft.com/office/drawing/2014/main" id="{D82A8724-55EB-E95F-CC9D-8E4ED3A4E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6991" y="2131291"/>
            <a:ext cx="3672685" cy="22889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776" y="238992"/>
            <a:ext cx="2438611" cy="62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033" y="5976134"/>
            <a:ext cx="2017951" cy="57917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8"/>
          <p:cNvSpPr txBox="1">
            <a:spLocks noGrp="1"/>
          </p:cNvSpPr>
          <p:nvPr>
            <p:ph type="title"/>
          </p:nvPr>
        </p:nvSpPr>
        <p:spPr>
          <a:xfrm>
            <a:off x="725776" y="1309254"/>
            <a:ext cx="5280169" cy="39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 dirty="0"/>
              <a:t>INFRARED HEATER</a:t>
            </a:r>
            <a:endParaRPr dirty="0"/>
          </a:p>
        </p:txBody>
      </p:sp>
      <p:sp>
        <p:nvSpPr>
          <p:cNvPr id="314" name="Google Shape;314;p8"/>
          <p:cNvSpPr txBox="1"/>
          <p:nvPr/>
        </p:nvSpPr>
        <p:spPr>
          <a:xfrm>
            <a:off x="587087" y="2080690"/>
            <a:ext cx="609946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Infrared heaters emit infrared radiation that directly heats objects and people in its path. They are often used for outdoor spaces, patios, or garages.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Picture 4" descr="A close-up of a red light&#10;&#10;Description automatically generated">
            <a:extLst>
              <a:ext uri="{FF2B5EF4-FFF2-40B4-BE49-F238E27FC236}">
                <a16:creationId xmlns:a16="http://schemas.microsoft.com/office/drawing/2014/main" id="{28867920-D65F-1C18-7FF1-BD276B349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234" y="1461215"/>
            <a:ext cx="4142527" cy="31068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776" y="238992"/>
            <a:ext cx="2438611" cy="62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033" y="5976134"/>
            <a:ext cx="2017951" cy="57917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9"/>
          <p:cNvSpPr txBox="1">
            <a:spLocks noGrp="1"/>
          </p:cNvSpPr>
          <p:nvPr>
            <p:ph type="title"/>
          </p:nvPr>
        </p:nvSpPr>
        <p:spPr>
          <a:xfrm>
            <a:off x="725776" y="1309254"/>
            <a:ext cx="5280169" cy="39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 dirty="0"/>
              <a:t>CENTRAL HEATING SYSTEM</a:t>
            </a:r>
            <a:endParaRPr dirty="0"/>
          </a:p>
        </p:txBody>
      </p:sp>
      <p:sp>
        <p:nvSpPr>
          <p:cNvPr id="322" name="Google Shape;322;p9"/>
          <p:cNvSpPr txBox="1"/>
          <p:nvPr/>
        </p:nvSpPr>
        <p:spPr>
          <a:xfrm>
            <a:off x="587087" y="2080690"/>
            <a:ext cx="4556413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This type of heating system is commonly used in larger buildings or homes. It consists of a central heating unit, such as a boiler or furnace, which heats water or air. The heated water or air is then distributed throughout the building via ducts, pipes, or radiators.</a:t>
            </a: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3" name="Picture 2" descr="A house with a heater system&#10;&#10;Description automatically generated">
            <a:extLst>
              <a:ext uri="{FF2B5EF4-FFF2-40B4-BE49-F238E27FC236}">
                <a16:creationId xmlns:a16="http://schemas.microsoft.com/office/drawing/2014/main" id="{07EEF6AD-C8AE-8CC0-994A-F22CF42F5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945" y="862446"/>
            <a:ext cx="5160720" cy="51607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2D22-0561-DD97-9930-FD6BFF550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94053"/>
            <a:ext cx="2358871" cy="1092295"/>
          </a:xfrm>
        </p:spPr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EB4FA-CA4B-534E-AF57-C80046DCD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3" y="1315422"/>
            <a:ext cx="9905999" cy="5036216"/>
          </a:xfrm>
        </p:spPr>
        <p:txBody>
          <a:bodyPr>
            <a:normAutofit fontScale="55000" lnSpcReduction="20000"/>
          </a:bodyPr>
          <a:lstStyle/>
          <a:p>
            <a:pPr marL="85725" indent="0">
              <a:buNone/>
            </a:pPr>
            <a:r>
              <a:rPr lang="en-GB" dirty="0" err="1"/>
              <a:t>Daken</a:t>
            </a:r>
            <a:r>
              <a:rPr lang="en-GB" dirty="0"/>
              <a:t>, A. (n.d.). How Does a Heat Pump Work? Retrieved from Energy Star: </a:t>
            </a:r>
            <a:r>
              <a:rPr lang="en-GB" dirty="0">
                <a:hlinkClick r:id="rId2"/>
              </a:rPr>
              <a:t>https://www.energystar.gov/products/ask-the-experts/how-does-heat-pump-work</a:t>
            </a:r>
            <a:endParaRPr lang="en-GB" dirty="0"/>
          </a:p>
          <a:p>
            <a:pPr marL="85725" indent="0">
              <a:buNone/>
            </a:pPr>
            <a:r>
              <a:rPr lang="en-GB" dirty="0"/>
              <a:t>What Are the Main Parts of a Furnace? (2022 , September 28). Retrieved from </a:t>
            </a:r>
            <a:r>
              <a:rPr lang="en-GB" dirty="0" err="1"/>
              <a:t>Herchenbach</a:t>
            </a:r>
            <a:r>
              <a:rPr lang="en-GB" dirty="0"/>
              <a:t> Mechanical Heating and Cooling: </a:t>
            </a:r>
            <a:r>
              <a:rPr lang="en-GB" dirty="0">
                <a:hlinkClick r:id="rId3"/>
              </a:rPr>
              <a:t>https://www.herchenbach.com/blog/what-are-the-main-parts-of-a-furnace</a:t>
            </a:r>
            <a:endParaRPr lang="en-GB" dirty="0"/>
          </a:p>
          <a:p>
            <a:pPr marL="85725" indent="0">
              <a:buNone/>
            </a:pPr>
            <a:r>
              <a:rPr lang="en-GB" dirty="0" err="1"/>
              <a:t>Deziel</a:t>
            </a:r>
            <a:r>
              <a:rPr lang="en-GB" dirty="0"/>
              <a:t>, C. ( 2024, </a:t>
            </a:r>
            <a:r>
              <a:rPr lang="en-GB" dirty="0" err="1"/>
              <a:t>Febuary</a:t>
            </a:r>
            <a:r>
              <a:rPr lang="en-GB" dirty="0"/>
              <a:t> 06). Understanding the Different Parts of a Furnace. Retrieved from Family </a:t>
            </a:r>
            <a:r>
              <a:rPr lang="en-GB" dirty="0" err="1"/>
              <a:t>Handiman</a:t>
            </a:r>
            <a:r>
              <a:rPr lang="en-GB" dirty="0"/>
              <a:t>: </a:t>
            </a:r>
            <a:r>
              <a:rPr lang="en-GB" dirty="0">
                <a:hlinkClick r:id="rId4"/>
              </a:rPr>
              <a:t>https://www.familyhandyman.com/article/parts-of-a-furnace/</a:t>
            </a:r>
            <a:endParaRPr lang="en-GB" dirty="0"/>
          </a:p>
          <a:p>
            <a:pPr marL="85725" indent="0">
              <a:buNone/>
            </a:pPr>
            <a:r>
              <a:rPr lang="en-GB" dirty="0"/>
              <a:t>Active Indirect Water Heater </a:t>
            </a:r>
            <a:r>
              <a:rPr lang="en-GB" dirty="0" err="1"/>
              <a:t>Diagram.svg</a:t>
            </a:r>
            <a:r>
              <a:rPr lang="en-GB" dirty="0"/>
              <a:t>. (2010, April 18). Retrieved from Wikimedia Commons: </a:t>
            </a:r>
            <a:r>
              <a:rPr lang="en-GB" dirty="0">
                <a:hlinkClick r:id="rId5"/>
              </a:rPr>
              <a:t>https://commons.wikimedia.org/wiki/File:Active_Indirect_Water_Heater_Diagram.svg</a:t>
            </a:r>
            <a:endParaRPr lang="en-GB" dirty="0"/>
          </a:p>
          <a:p>
            <a:pPr marL="85725" indent="0">
              <a:buNone/>
            </a:pPr>
            <a:r>
              <a:rPr lang="en-GB" dirty="0"/>
              <a:t>What is Central Heating? Different Central Heating Systems UK Guide. (2024, May 21st). Retrieved from </a:t>
            </a:r>
            <a:r>
              <a:rPr lang="en-GB" dirty="0" err="1"/>
              <a:t>iheat</a:t>
            </a:r>
            <a:r>
              <a:rPr lang="en-GB" dirty="0"/>
              <a:t>: </a:t>
            </a:r>
            <a:r>
              <a:rPr lang="en-GB" dirty="0">
                <a:hlinkClick r:id="rId6"/>
              </a:rPr>
              <a:t>https://iheat.co.uk/boiler-help/different-types-of-central-heating-systems</a:t>
            </a:r>
            <a:br>
              <a:rPr lang="en-GB" dirty="0"/>
            </a:br>
            <a:r>
              <a:rPr lang="en-GB" dirty="0"/>
              <a:t>Central heating. (2024, May 27). Retrieved from Wikipedia: https://en.wikipedia.org/wiki/Central_heating</a:t>
            </a:r>
          </a:p>
          <a:p>
            <a:pPr marL="85725" indent="0">
              <a:buNone/>
            </a:pPr>
            <a:r>
              <a:rPr lang="en-GB" dirty="0"/>
              <a:t>How does a radiator central heating work? (2016 , May 9). Retrieved from Central Heating: https://www.central-heating.co.nz/how-does-a-radiator-central-heating-work/</a:t>
            </a:r>
          </a:p>
          <a:p>
            <a:pPr marL="85725" indent="0">
              <a:buNone/>
            </a:pPr>
            <a:r>
              <a:rPr lang="en-GB" dirty="0"/>
              <a:t>Radiator. (2024, April 21). Retrieved from Wikipedia: https://en.wikipedia.org/wiki/Radiator</a:t>
            </a:r>
          </a:p>
          <a:p>
            <a:pPr marL="85725" indent="0">
              <a:buNone/>
            </a:pPr>
            <a:r>
              <a:rPr lang="en-GB" dirty="0"/>
              <a:t>Dunn, D. S. (2024, May 31). How Do Radiator Heaters Work? Retrieved from Today's Homeowner: </a:t>
            </a:r>
            <a:r>
              <a:rPr lang="en-GB" dirty="0">
                <a:hlinkClick r:id="rId7"/>
              </a:rPr>
              <a:t>https://todayshomeowner.com/hvac/guides/how-do-radiator-heaters-work/</a:t>
            </a:r>
            <a:endParaRPr lang="en-GB" dirty="0"/>
          </a:p>
          <a:p>
            <a:pPr marL="85725" indent="0">
              <a:buNone/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HEAT PUMP / part 1 - principle of operation and structure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(2023, July 15). Retrieved from 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hajster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https://hajster.com/en/heat-pump-part-1-principle-of-operation-and-structure-en</a:t>
            </a:r>
          </a:p>
          <a:p>
            <a:pPr marL="85725" indent="0">
              <a:buNone/>
            </a:pPr>
            <a:r>
              <a:rPr lang="en-GB" dirty="0"/>
              <a:t>Infrared heater. (2024, May 13). </a:t>
            </a:r>
            <a:r>
              <a:rPr lang="en-GB"/>
              <a:t>Retrieved from Wikipedia: </a:t>
            </a:r>
            <a:r>
              <a:rPr lang="en-GB">
                <a:hlinkClick r:id="rId8"/>
              </a:rPr>
              <a:t>https://en.wikipedia.org/wiki/Infrared_heater</a:t>
            </a:r>
            <a:endParaRPr lang="en-GB"/>
          </a:p>
          <a:p>
            <a:pPr marL="85725" indent="0">
              <a:buNone/>
            </a:pPr>
            <a:endParaRPr lang="en-GB" dirty="0"/>
          </a:p>
          <a:p>
            <a:pPr marL="85725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755353"/>
      </p:ext>
    </p:extLst>
  </p:cSld>
  <p:clrMapOvr>
    <a:masterClrMapping/>
  </p:clrMapOvr>
</p:sld>
</file>

<file path=ppt/theme/theme1.xml><?xml version="1.0" encoding="utf-8"?>
<a:theme xmlns:a="http://schemas.openxmlformats.org/drawingml/2006/main" name="Κύκλωμα">
  <a:themeElements>
    <a:clrScheme name="Circuit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938</Words>
  <Application>Microsoft Office PowerPoint</Application>
  <PresentationFormat>Widescreen</PresentationFormat>
  <Paragraphs>61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Twentieth Century</vt:lpstr>
      <vt:lpstr>Κύκλωμα</vt:lpstr>
      <vt:lpstr>PowerPoint Presentation</vt:lpstr>
      <vt:lpstr>HEATING APPLIANCES</vt:lpstr>
      <vt:lpstr>PowerPoint Presentation</vt:lpstr>
      <vt:lpstr>RADIATOR</vt:lpstr>
      <vt:lpstr>BASEBOARD HEATER</vt:lpstr>
      <vt:lpstr>HEAT PUMPS</vt:lpstr>
      <vt:lpstr>ELECTRIC FIREPLACE</vt:lpstr>
      <vt:lpstr>INFRARED HEATER</vt:lpstr>
      <vt:lpstr>CENTRAL HEATING SYSTEM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Konstantina Papadopoulou</dc:creator>
  <cp:lastModifiedBy>John Vanidis</cp:lastModifiedBy>
  <cp:revision>4</cp:revision>
  <dcterms:created xsi:type="dcterms:W3CDTF">2023-04-18T09:12:15Z</dcterms:created>
  <dcterms:modified xsi:type="dcterms:W3CDTF">2024-06-07T10:06:37Z</dcterms:modified>
</cp:coreProperties>
</file>