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1" r:id="rId4"/>
    <p:sldId id="262"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1DEAB-AA56-463D-B1EF-B28A1162FC40}" v="1" dt="2024-07-26T11:19:49.99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3" d="100"/>
          <a:sy n="63" d="100"/>
        </p:scale>
        <p:origin x="1020"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a Vernaeve" userId="83a4e512-ffff-410c-a850-d7b728d3b9ad" providerId="ADAL" clId="{2371DEAB-AA56-463D-B1EF-B28A1162FC40}"/>
    <pc:docChg chg="custSel modSld">
      <pc:chgData name="Lena Vernaeve" userId="83a4e512-ffff-410c-a850-d7b728d3b9ad" providerId="ADAL" clId="{2371DEAB-AA56-463D-B1EF-B28A1162FC40}" dt="2024-07-26T11:20:12.379" v="319" actId="1076"/>
      <pc:docMkLst>
        <pc:docMk/>
      </pc:docMkLst>
      <pc:sldChg chg="modSp mod">
        <pc:chgData name="Lena Vernaeve" userId="83a4e512-ffff-410c-a850-d7b728d3b9ad" providerId="ADAL" clId="{2371DEAB-AA56-463D-B1EF-B28A1162FC40}" dt="2024-07-26T11:20:12.379" v="319" actId="1076"/>
        <pc:sldMkLst>
          <pc:docMk/>
          <pc:sldMk cId="3006563586" sldId="256"/>
        </pc:sldMkLst>
        <pc:graphicFrameChg chg="mod modGraphic">
          <ac:chgData name="Lena Vernaeve" userId="83a4e512-ffff-410c-a850-d7b728d3b9ad" providerId="ADAL" clId="{2371DEAB-AA56-463D-B1EF-B28A1162FC40}" dt="2024-07-26T11:20:10.195" v="318" actId="255"/>
          <ac:graphicFrameMkLst>
            <pc:docMk/>
            <pc:sldMk cId="3006563586" sldId="256"/>
            <ac:graphicFrameMk id="4" creationId="{F974217E-A9E8-EFD0-031C-B7FF14574330}"/>
          </ac:graphicFrameMkLst>
        </pc:graphicFrameChg>
        <pc:picChg chg="mod">
          <ac:chgData name="Lena Vernaeve" userId="83a4e512-ffff-410c-a850-d7b728d3b9ad" providerId="ADAL" clId="{2371DEAB-AA56-463D-B1EF-B28A1162FC40}" dt="2024-07-26T11:20:12.379" v="319" actId="1076"/>
          <ac:picMkLst>
            <pc:docMk/>
            <pc:sldMk cId="3006563586" sldId="256"/>
            <ac:picMk id="6" creationId="{ABE98E2A-BE7F-FE96-671E-F02F4656686E}"/>
          </ac:picMkLst>
        </pc:picChg>
      </pc:sldChg>
      <pc:sldChg chg="modSp mod">
        <pc:chgData name="Lena Vernaeve" userId="83a4e512-ffff-410c-a850-d7b728d3b9ad" providerId="ADAL" clId="{2371DEAB-AA56-463D-B1EF-B28A1162FC40}" dt="2024-07-26T11:18:29.316" v="283" actId="20577"/>
        <pc:sldMkLst>
          <pc:docMk/>
          <pc:sldMk cId="223979916" sldId="257"/>
        </pc:sldMkLst>
        <pc:spChg chg="mod">
          <ac:chgData name="Lena Vernaeve" userId="83a4e512-ffff-410c-a850-d7b728d3b9ad" providerId="ADAL" clId="{2371DEAB-AA56-463D-B1EF-B28A1162FC40}" dt="2024-07-26T11:18:29.316" v="283" actId="20577"/>
          <ac:spMkLst>
            <pc:docMk/>
            <pc:sldMk cId="223979916" sldId="257"/>
            <ac:spMk id="3" creationId="{ABEE607E-2AC3-A117-013E-D3487054EA0D}"/>
          </ac:spMkLst>
        </pc:spChg>
        <pc:spChg chg="mod">
          <ac:chgData name="Lena Vernaeve" userId="83a4e512-ffff-410c-a850-d7b728d3b9ad" providerId="ADAL" clId="{2371DEAB-AA56-463D-B1EF-B28A1162FC40}" dt="2024-07-26T11:16:08.490" v="167" actId="20577"/>
          <ac:spMkLst>
            <pc:docMk/>
            <pc:sldMk cId="223979916" sldId="257"/>
            <ac:spMk id="4" creationId="{00D94CF9-EF57-44D0-BE82-AE0486F2676A}"/>
          </ac:spMkLst>
        </pc:spChg>
      </pc:sldChg>
      <pc:sldChg chg="modSp mod">
        <pc:chgData name="Lena Vernaeve" userId="83a4e512-ffff-410c-a850-d7b728d3b9ad" providerId="ADAL" clId="{2371DEAB-AA56-463D-B1EF-B28A1162FC40}" dt="2024-07-26T11:19:11.709" v="284" actId="33524"/>
        <pc:sldMkLst>
          <pc:docMk/>
          <pc:sldMk cId="412546394" sldId="262"/>
        </pc:sldMkLst>
        <pc:spChg chg="mod">
          <ac:chgData name="Lena Vernaeve" userId="83a4e512-ffff-410c-a850-d7b728d3b9ad" providerId="ADAL" clId="{2371DEAB-AA56-463D-B1EF-B28A1162FC40}" dt="2024-07-26T11:19:11.709" v="284" actId="33524"/>
          <ac:spMkLst>
            <pc:docMk/>
            <pc:sldMk cId="412546394" sldId="262"/>
            <ac:spMk id="2" creationId="{66A31F25-99F3-DA84-41B7-329ACA13E1B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nl-NL"/>
              <a:t>Klik om stijl te bewerken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nl-NL"/>
              <a:t>Klik om stijl te bewerken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7" name="Date Placeholder 6"/>
          <p:cNvSpPr>
            <a:spLocks noGrp="1"/>
          </p:cNvSpPr>
          <p:nvPr>
            <p:ph type="dt" sz="half" idx="10"/>
          </p:nvPr>
        </p:nvSpPr>
        <p:spPr/>
        <p:txBody>
          <a:bodyPr/>
          <a:lstStyle/>
          <a:p>
            <a:fld id="{1160EA64-D806-43AC-9DF2-F8C432F32B4C}" type="datetimeFigureOut">
              <a:rPr lang="en-US" dirty="0"/>
              <a:t>7/26/2024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583436" y="3143250"/>
            <a:ext cx="4270248" cy="2596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7" name="Date Placeholder 6"/>
          <p:cNvSpPr>
            <a:spLocks noGrp="1"/>
          </p:cNvSpPr>
          <p:nvPr>
            <p:ph type="dt" sz="half" idx="10"/>
          </p:nvPr>
        </p:nvSpPr>
        <p:spPr/>
        <p:txBody>
          <a:bodyPr/>
          <a:lstStyle/>
          <a:p>
            <a:fld id="{4F7D4976-E339-4826-83B7-FBD03F55ECF8}" type="datetimeFigureOut">
              <a:rPr lang="en-US" dirty="0"/>
              <a:t>7/26/2024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‹nr.›</a:t>
            </a:fld>
            <a:endParaRPr lang="en-US" dirty="0"/>
          </a:p>
        </p:txBody>
      </p:sp>
      <p:sp>
        <p:nvSpPr>
          <p:cNvPr id="10" name="Title 9"/>
          <p:cNvSpPr>
            <a:spLocks noGrp="1"/>
          </p:cNvSpPr>
          <p:nvPr>
            <p:ph type="title"/>
          </p:nvPr>
        </p:nvSpPr>
        <p:spPr/>
        <p:txBody>
          <a:bodyPr/>
          <a:lstStyle/>
          <a:p>
            <a:r>
              <a:rPr lang="nl-NL"/>
              <a:t>Klik om stijl te bewerken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nl-NL"/>
              <a:t>Klik om stijl te bewerken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9" name="Date Placeholder 8"/>
          <p:cNvSpPr>
            <a:spLocks noGrp="1"/>
          </p:cNvSpPr>
          <p:nvPr>
            <p:ph type="dt" sz="half" idx="10"/>
          </p:nvPr>
        </p:nvSpPr>
        <p:spPr/>
        <p:txBody>
          <a:bodyPr/>
          <a:lstStyle/>
          <a:p>
            <a:fld id="{D1BE4249-C0D0-4B06-8692-E8BB871AF643}" type="datetimeFigureOut">
              <a:rPr lang="en-US" dirty="0"/>
              <a:t>7/26/2024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6095999" y="0"/>
            <a:ext cx="6102097" cy="6858000"/>
          </a:xfrm>
          <a:solidFill>
            <a:schemeClr val="tx1">
              <a:lumMod val="8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7/26/2024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7/26/2024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F974217E-A9E8-EFD0-031C-B7FF14574330}"/>
              </a:ext>
            </a:extLst>
          </p:cNvPr>
          <p:cNvGraphicFramePr>
            <a:graphicFrameLocks noGrp="1"/>
          </p:cNvGraphicFramePr>
          <p:nvPr>
            <p:extLst>
              <p:ext uri="{D42A27DB-BD31-4B8C-83A1-F6EECF244321}">
                <p14:modId xmlns:p14="http://schemas.microsoft.com/office/powerpoint/2010/main" val="3399156169"/>
              </p:ext>
            </p:extLst>
          </p:nvPr>
        </p:nvGraphicFramePr>
        <p:xfrm>
          <a:off x="762000" y="1826110"/>
          <a:ext cx="10698480" cy="3094616"/>
        </p:xfrm>
        <a:graphic>
          <a:graphicData uri="http://schemas.openxmlformats.org/drawingml/2006/table">
            <a:tbl>
              <a:tblPr firstRow="1" bandRow="1">
                <a:tableStyleId>{5C22544A-7EE6-4342-B048-85BDC9FD1C3A}</a:tableStyleId>
              </a:tblPr>
              <a:tblGrid>
                <a:gridCol w="3467173">
                  <a:extLst>
                    <a:ext uri="{9D8B030D-6E8A-4147-A177-3AD203B41FA5}">
                      <a16:colId xmlns:a16="http://schemas.microsoft.com/office/drawing/2014/main" val="1844869809"/>
                    </a:ext>
                  </a:extLst>
                </a:gridCol>
                <a:gridCol w="7231307">
                  <a:extLst>
                    <a:ext uri="{9D8B030D-6E8A-4147-A177-3AD203B41FA5}">
                      <a16:colId xmlns:a16="http://schemas.microsoft.com/office/drawing/2014/main" val="3263479706"/>
                    </a:ext>
                  </a:extLst>
                </a:gridCol>
              </a:tblGrid>
              <a:tr h="839096">
                <a:tc>
                  <a:txBody>
                    <a:bodyPr/>
                    <a:lstStyle/>
                    <a:p>
                      <a:r>
                        <a:rPr lang="nl-BE" sz="4000" b="1" dirty="0">
                          <a:solidFill>
                            <a:schemeClr val="bg1"/>
                          </a:solidFill>
                          <a:latin typeface="Calibri" panose="020F0502020204030204" pitchFamily="34" charset="0"/>
                          <a:ea typeface="Calibri" panose="020F0502020204030204" pitchFamily="34" charset="0"/>
                          <a:cs typeface="Calibri" panose="020F0502020204030204" pitchFamily="34" charset="0"/>
                        </a:rPr>
                        <a:t>Field</a:t>
                      </a:r>
                    </a:p>
                  </a:txBody>
                  <a:tcPr>
                    <a:solidFill>
                      <a:srgbClr val="FFC000"/>
                    </a:solidFill>
                  </a:tcPr>
                </a:tc>
                <a:tc>
                  <a:txBody>
                    <a:bodyPr/>
                    <a:lstStyle/>
                    <a:p>
                      <a:r>
                        <a:rPr lang="nl-BE" sz="4000" b="1" dirty="0">
                          <a:solidFill>
                            <a:schemeClr val="bg1"/>
                          </a:solidFill>
                          <a:latin typeface="Calibri" panose="020F0502020204030204" pitchFamily="34" charset="0"/>
                          <a:ea typeface="Calibri" panose="020F0502020204030204" pitchFamily="34" charset="0"/>
                          <a:cs typeface="Calibri" panose="020F0502020204030204" pitchFamily="34" charset="0"/>
                        </a:rPr>
                        <a:t>Central </a:t>
                      </a:r>
                      <a:r>
                        <a:rPr lang="nl-BE" sz="4000" b="1" dirty="0" err="1">
                          <a:solidFill>
                            <a:schemeClr val="bg1"/>
                          </a:solidFill>
                          <a:latin typeface="Calibri" panose="020F0502020204030204" pitchFamily="34" charset="0"/>
                          <a:ea typeface="Calibri" panose="020F0502020204030204" pitchFamily="34" charset="0"/>
                          <a:cs typeface="Calibri" panose="020F0502020204030204" pitchFamily="34" charset="0"/>
                        </a:rPr>
                        <a:t>Heating</a:t>
                      </a:r>
                      <a:endParaRPr lang="nl-BE" sz="4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rgbClr val="FFC000"/>
                    </a:solidFill>
                  </a:tcPr>
                </a:tc>
                <a:extLst>
                  <a:ext uri="{0D108BD9-81ED-4DB2-BD59-A6C34878D82A}">
                    <a16:rowId xmlns:a16="http://schemas.microsoft.com/office/drawing/2014/main" val="2439371326"/>
                  </a:ext>
                </a:extLst>
              </a:tr>
              <a:tr h="839096">
                <a:tc>
                  <a:txBody>
                    <a:bodyPr/>
                    <a:lstStyle/>
                    <a:p>
                      <a:r>
                        <a:rPr lang="nl-BE" sz="4000" b="1" dirty="0" err="1">
                          <a:latin typeface="Calibri" panose="020F0502020204030204" pitchFamily="34" charset="0"/>
                          <a:ea typeface="Calibri" panose="020F0502020204030204" pitchFamily="34" charset="0"/>
                          <a:cs typeface="Calibri" panose="020F0502020204030204" pitchFamily="34" charset="0"/>
                        </a:rPr>
                        <a:t>Chapter</a:t>
                      </a:r>
                      <a:endParaRPr lang="nl-BE" sz="40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r>
                        <a:rPr lang="nl-BE" sz="3200" b="1" dirty="0" err="1">
                          <a:latin typeface="Calibri" panose="020F0502020204030204" pitchFamily="34" charset="0"/>
                          <a:ea typeface="Calibri" panose="020F0502020204030204" pitchFamily="34" charset="0"/>
                          <a:cs typeface="Calibri" panose="020F0502020204030204" pitchFamily="34" charset="0"/>
                        </a:rPr>
                        <a:t>Regulations</a:t>
                      </a:r>
                      <a:r>
                        <a:rPr lang="nl-BE" sz="3200" b="1" dirty="0">
                          <a:latin typeface="Calibri" panose="020F0502020204030204" pitchFamily="34" charset="0"/>
                          <a:ea typeface="Calibri" panose="020F0502020204030204" pitchFamily="34" charset="0"/>
                          <a:cs typeface="Calibri" panose="020F0502020204030204" pitchFamily="34" charset="0"/>
                        </a:rPr>
                        <a:t> </a:t>
                      </a:r>
                      <a:r>
                        <a:rPr lang="nl-BE" sz="3200" b="1" dirty="0" err="1">
                          <a:latin typeface="Calibri" panose="020F0502020204030204" pitchFamily="34" charset="0"/>
                          <a:ea typeface="Calibri" panose="020F0502020204030204" pitchFamily="34" charset="0"/>
                          <a:cs typeface="Calibri" panose="020F0502020204030204" pitchFamily="34" charset="0"/>
                        </a:rPr>
                        <a:t>concerning</a:t>
                      </a:r>
                      <a:r>
                        <a:rPr lang="nl-BE" sz="3200" b="1" dirty="0">
                          <a:latin typeface="Calibri" panose="020F0502020204030204" pitchFamily="34" charset="0"/>
                          <a:ea typeface="Calibri" panose="020F0502020204030204" pitchFamily="34" charset="0"/>
                          <a:cs typeface="Calibri" panose="020F0502020204030204" pitchFamily="34" charset="0"/>
                        </a:rPr>
                        <a:t> </a:t>
                      </a:r>
                      <a:r>
                        <a:rPr lang="nl-BE" sz="3200" b="1" dirty="0" err="1">
                          <a:latin typeface="Calibri" panose="020F0502020204030204" pitchFamily="34" charset="0"/>
                          <a:ea typeface="Calibri" panose="020F0502020204030204" pitchFamily="34" charset="0"/>
                          <a:cs typeface="Calibri" panose="020F0502020204030204" pitchFamily="34" charset="0"/>
                        </a:rPr>
                        <a:t>the</a:t>
                      </a:r>
                      <a:r>
                        <a:rPr lang="nl-BE" sz="3200" b="1" dirty="0">
                          <a:latin typeface="Calibri" panose="020F0502020204030204" pitchFamily="34" charset="0"/>
                          <a:ea typeface="Calibri" panose="020F0502020204030204" pitchFamily="34" charset="0"/>
                          <a:cs typeface="Calibri" panose="020F0502020204030204" pitchFamily="34" charset="0"/>
                        </a:rPr>
                        <a:t> </a:t>
                      </a:r>
                      <a:r>
                        <a:rPr lang="nl-BE" sz="3200" b="1" dirty="0" err="1">
                          <a:latin typeface="Calibri" panose="020F0502020204030204" pitchFamily="34" charset="0"/>
                          <a:ea typeface="Calibri" panose="020F0502020204030204" pitchFamily="34" charset="0"/>
                          <a:cs typeface="Calibri" panose="020F0502020204030204" pitchFamily="34" charset="0"/>
                        </a:rPr>
                        <a:t>annual</a:t>
                      </a:r>
                      <a:r>
                        <a:rPr lang="nl-BE" sz="3200" b="1" dirty="0">
                          <a:latin typeface="Calibri" panose="020F0502020204030204" pitchFamily="34" charset="0"/>
                          <a:ea typeface="Calibri" panose="020F0502020204030204" pitchFamily="34" charset="0"/>
                          <a:cs typeface="Calibri" panose="020F0502020204030204" pitchFamily="34" charset="0"/>
                        </a:rPr>
                        <a:t> maintenance of </a:t>
                      </a:r>
                      <a:r>
                        <a:rPr lang="nl-BE" sz="3200" b="1" dirty="0" err="1">
                          <a:latin typeface="Calibri" panose="020F0502020204030204" pitchFamily="34" charset="0"/>
                          <a:ea typeface="Calibri" panose="020F0502020204030204" pitchFamily="34" charset="0"/>
                          <a:cs typeface="Calibri" panose="020F0502020204030204" pitchFamily="34" charset="0"/>
                        </a:rPr>
                        <a:t>installations</a:t>
                      </a:r>
                      <a:endParaRPr lang="nl-BE" sz="32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3454248600"/>
                  </a:ext>
                </a:extLst>
              </a:tr>
              <a:tr h="839096">
                <a:tc>
                  <a:txBody>
                    <a:bodyPr/>
                    <a:lstStyle/>
                    <a:p>
                      <a:r>
                        <a:rPr lang="nl-BE" sz="4000" b="1" dirty="0" err="1">
                          <a:latin typeface="Calibri" panose="020F0502020204030204" pitchFamily="34" charset="0"/>
                          <a:ea typeface="Calibri" panose="020F0502020204030204" pitchFamily="34" charset="0"/>
                          <a:cs typeface="Calibri" panose="020F0502020204030204" pitchFamily="34" charset="0"/>
                        </a:rPr>
                        <a:t>Subtitle</a:t>
                      </a:r>
                      <a:endParaRPr lang="nl-BE" sz="4000" b="1" dirty="0">
                        <a:latin typeface="Calibri" panose="020F0502020204030204" pitchFamily="34" charset="0"/>
                        <a:ea typeface="Calibri" panose="020F0502020204030204" pitchFamily="34" charset="0"/>
                        <a:cs typeface="Calibri" panose="020F0502020204030204" pitchFamily="34" charset="0"/>
                      </a:endParaRPr>
                    </a:p>
                  </a:txBody>
                  <a:tcPr>
                    <a:solidFill>
                      <a:srgbClr val="FF99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3200" b="1" dirty="0"/>
                        <a:t>The </a:t>
                      </a:r>
                      <a:r>
                        <a:rPr lang="nl-BE" sz="3200" b="1" dirty="0" err="1"/>
                        <a:t>Exhaust</a:t>
                      </a:r>
                      <a:r>
                        <a:rPr lang="nl-BE" sz="3200" b="1" dirty="0"/>
                        <a:t> </a:t>
                      </a:r>
                      <a:r>
                        <a:rPr lang="nl-BE" sz="3200" b="1" dirty="0" err="1"/>
                        <a:t>Duct</a:t>
                      </a:r>
                      <a:r>
                        <a:rPr lang="nl-BE" sz="3200" b="1" dirty="0"/>
                        <a:t>  Type C </a:t>
                      </a:r>
                      <a:r>
                        <a:rPr lang="nl-BE" sz="3200" b="1" dirty="0" err="1"/>
                        <a:t>Appliances</a:t>
                      </a:r>
                      <a:r>
                        <a:rPr lang="nl-BE" sz="3200" b="1" dirty="0"/>
                        <a:t> </a:t>
                      </a:r>
                    </a:p>
                    <a:p>
                      <a:endParaRPr lang="nl-BE" sz="4000" b="1" dirty="0">
                        <a:latin typeface="Calibri" panose="020F0502020204030204" pitchFamily="34" charset="0"/>
                        <a:ea typeface="Calibri" panose="020F0502020204030204" pitchFamily="34" charset="0"/>
                        <a:cs typeface="Calibri" panose="020F0502020204030204" pitchFamily="34" charset="0"/>
                      </a:endParaRPr>
                    </a:p>
                  </a:txBody>
                  <a:tcPr>
                    <a:solidFill>
                      <a:srgbClr val="FF9900"/>
                    </a:solidFill>
                  </a:tcPr>
                </a:tc>
                <a:extLst>
                  <a:ext uri="{0D108BD9-81ED-4DB2-BD59-A6C34878D82A}">
                    <a16:rowId xmlns:a16="http://schemas.microsoft.com/office/drawing/2014/main" val="3350478444"/>
                  </a:ext>
                </a:extLst>
              </a:tr>
            </a:tbl>
          </a:graphicData>
        </a:graphic>
      </p:graphicFrame>
      <p:pic>
        <p:nvPicPr>
          <p:cNvPr id="6" name="Afbeelding 5" descr="Afbeelding met tekst, Lettertype, Elektrisch blauw, schermopname&#10;&#10;Automatisch gegenereerde beschrijving">
            <a:extLst>
              <a:ext uri="{FF2B5EF4-FFF2-40B4-BE49-F238E27FC236}">
                <a16:creationId xmlns:a16="http://schemas.microsoft.com/office/drawing/2014/main" id="{ABE98E2A-BE7F-FE96-671E-F02F4656686E}"/>
              </a:ext>
            </a:extLst>
          </p:cNvPr>
          <p:cNvPicPr>
            <a:picLocks noChangeAspect="1"/>
          </p:cNvPicPr>
          <p:nvPr/>
        </p:nvPicPr>
        <p:blipFill>
          <a:blip r:embed="rId2"/>
          <a:stretch>
            <a:fillRect/>
          </a:stretch>
        </p:blipFill>
        <p:spPr>
          <a:xfrm>
            <a:off x="762000" y="5160083"/>
            <a:ext cx="4785273" cy="1366873"/>
          </a:xfrm>
          <a:prstGeom prst="rect">
            <a:avLst/>
          </a:prstGeom>
        </p:spPr>
      </p:pic>
      <p:pic>
        <p:nvPicPr>
          <p:cNvPr id="8" name="Afbeelding 7" descr="Afbeelding met Lettertype, Graphics, tekst, grafische vormgeving&#10;&#10;Automatisch gegenereerde beschrijving">
            <a:extLst>
              <a:ext uri="{FF2B5EF4-FFF2-40B4-BE49-F238E27FC236}">
                <a16:creationId xmlns:a16="http://schemas.microsoft.com/office/drawing/2014/main" id="{403C5378-EE95-BC20-C4B7-F35382D0BB6A}"/>
              </a:ext>
            </a:extLst>
          </p:cNvPr>
          <p:cNvPicPr>
            <a:picLocks noChangeAspect="1"/>
          </p:cNvPicPr>
          <p:nvPr/>
        </p:nvPicPr>
        <p:blipFill>
          <a:blip r:embed="rId3"/>
          <a:stretch>
            <a:fillRect/>
          </a:stretch>
        </p:blipFill>
        <p:spPr>
          <a:xfrm>
            <a:off x="1097367" y="462219"/>
            <a:ext cx="5109834" cy="1124534"/>
          </a:xfrm>
          <a:prstGeom prst="rect">
            <a:avLst/>
          </a:prstGeom>
        </p:spPr>
      </p:pic>
    </p:spTree>
    <p:extLst>
      <p:ext uri="{BB962C8B-B14F-4D97-AF65-F5344CB8AC3E}">
        <p14:creationId xmlns:p14="http://schemas.microsoft.com/office/powerpoint/2010/main" val="300656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ABEE607E-2AC3-A117-013E-D3487054EA0D}"/>
              </a:ext>
            </a:extLst>
          </p:cNvPr>
          <p:cNvSpPr>
            <a:spLocks noGrp="1"/>
          </p:cNvSpPr>
          <p:nvPr>
            <p:ph type="subTitle" idx="1"/>
          </p:nvPr>
        </p:nvSpPr>
        <p:spPr>
          <a:xfrm>
            <a:off x="624346" y="385662"/>
            <a:ext cx="11155277" cy="918703"/>
          </a:xfrm>
        </p:spPr>
        <p:txBody>
          <a:bodyPr>
            <a:normAutofit lnSpcReduction="10000"/>
          </a:bodyPr>
          <a:lstStyle/>
          <a:p>
            <a:pPr algn="l"/>
            <a:r>
              <a:rPr lang="nl-BE" sz="2800" b="1" dirty="0"/>
              <a:t>The </a:t>
            </a:r>
            <a:r>
              <a:rPr lang="nl-BE" sz="2800" b="1" dirty="0" err="1"/>
              <a:t>Exhaust</a:t>
            </a:r>
            <a:r>
              <a:rPr lang="nl-BE" sz="2800" b="1" dirty="0"/>
              <a:t> </a:t>
            </a:r>
            <a:r>
              <a:rPr lang="nl-BE" sz="2800" b="1" dirty="0" err="1"/>
              <a:t>Duct</a:t>
            </a:r>
            <a:r>
              <a:rPr lang="nl-BE" sz="2800" b="1" dirty="0"/>
              <a:t> of </a:t>
            </a:r>
            <a:r>
              <a:rPr lang="nl-BE" sz="2800" b="1" dirty="0" err="1"/>
              <a:t>the</a:t>
            </a:r>
            <a:r>
              <a:rPr lang="nl-BE" sz="2800" b="1" dirty="0"/>
              <a:t> </a:t>
            </a:r>
            <a:r>
              <a:rPr lang="nl-BE" sz="2800" b="1" dirty="0" err="1"/>
              <a:t>Combustion</a:t>
            </a:r>
            <a:r>
              <a:rPr lang="nl-BE" sz="2800" b="1" dirty="0"/>
              <a:t> </a:t>
            </a:r>
            <a:r>
              <a:rPr lang="nl-BE" sz="2800" b="1" dirty="0" err="1"/>
              <a:t>Products</a:t>
            </a:r>
            <a:r>
              <a:rPr lang="nl-BE" sz="2800" b="1" dirty="0"/>
              <a:t> </a:t>
            </a:r>
            <a:r>
              <a:rPr lang="nl-BE" sz="2800" b="1" dirty="0" err="1"/>
              <a:t>for</a:t>
            </a:r>
            <a:r>
              <a:rPr lang="nl-BE" sz="2800" b="1" dirty="0"/>
              <a:t> Type C </a:t>
            </a:r>
            <a:r>
              <a:rPr lang="nl-BE" sz="2800" b="1" dirty="0" err="1"/>
              <a:t>Appliances</a:t>
            </a:r>
            <a:r>
              <a:rPr lang="nl-BE" sz="2800" b="1" dirty="0"/>
              <a:t> </a:t>
            </a:r>
          </a:p>
        </p:txBody>
      </p:sp>
      <p:sp>
        <p:nvSpPr>
          <p:cNvPr id="4" name="Tekstvak 3">
            <a:extLst>
              <a:ext uri="{FF2B5EF4-FFF2-40B4-BE49-F238E27FC236}">
                <a16:creationId xmlns:a16="http://schemas.microsoft.com/office/drawing/2014/main" id="{00D94CF9-EF57-44D0-BE82-AE0486F2676A}"/>
              </a:ext>
            </a:extLst>
          </p:cNvPr>
          <p:cNvSpPr txBox="1"/>
          <p:nvPr/>
        </p:nvSpPr>
        <p:spPr>
          <a:xfrm>
            <a:off x="914400" y="1438835"/>
            <a:ext cx="10676965" cy="3046988"/>
          </a:xfrm>
          <a:prstGeom prst="rect">
            <a:avLst/>
          </a:prstGeom>
          <a:noFill/>
        </p:spPr>
        <p:txBody>
          <a:bodyPr wrap="square" rtlCol="0">
            <a:spAutoFit/>
          </a:bodyPr>
          <a:lstStyle/>
          <a:p>
            <a:pPr marL="342900" indent="-342900">
              <a:buFontTx/>
              <a:buChar char="-"/>
            </a:pPr>
            <a:r>
              <a:rPr lang="en-US" sz="2400" dirty="0"/>
              <a:t>The combustion air supply duct, the combustion products exhaust duct, the appliance connections to these ducts and the end piece of type C appliances</a:t>
            </a:r>
          </a:p>
          <a:p>
            <a:pPr marL="342900" indent="-342900">
              <a:buFontTx/>
              <a:buChar char="-"/>
            </a:pPr>
            <a:endParaRPr lang="en-US" sz="2400" dirty="0"/>
          </a:p>
          <a:p>
            <a:pPr marL="342900" indent="-342900">
              <a:buFontTx/>
              <a:buChar char="-"/>
            </a:pPr>
            <a:endParaRPr lang="en-US" sz="2400" dirty="0"/>
          </a:p>
          <a:p>
            <a:pPr marL="342900" indent="-342900">
              <a:buFontTx/>
              <a:buChar char="-"/>
            </a:pPr>
            <a:endParaRPr lang="en-US" sz="2400" dirty="0"/>
          </a:p>
          <a:p>
            <a:pPr marL="342900" indent="-342900">
              <a:buFontTx/>
              <a:buChar char="-"/>
            </a:pPr>
            <a:endParaRPr lang="en-US" sz="2400" dirty="0"/>
          </a:p>
          <a:p>
            <a:pPr algn="ctr"/>
            <a:r>
              <a:rPr lang="en-US" sz="2400" dirty="0"/>
              <a:t>Must be made with materials prescribed by the manufacturer and installed according to the technical installation instructions, which are part of the CE approval.</a:t>
            </a:r>
            <a:endParaRPr lang="nl-BE" sz="2400" dirty="0"/>
          </a:p>
        </p:txBody>
      </p:sp>
      <p:sp>
        <p:nvSpPr>
          <p:cNvPr id="5" name="Pijl: omlaag 4">
            <a:extLst>
              <a:ext uri="{FF2B5EF4-FFF2-40B4-BE49-F238E27FC236}">
                <a16:creationId xmlns:a16="http://schemas.microsoft.com/office/drawing/2014/main" id="{58005A64-4072-9B4D-D572-8347AD216E59}"/>
              </a:ext>
            </a:extLst>
          </p:cNvPr>
          <p:cNvSpPr/>
          <p:nvPr/>
        </p:nvSpPr>
        <p:spPr>
          <a:xfrm>
            <a:off x="5381713" y="2363960"/>
            <a:ext cx="820271" cy="10488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2397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ABEE607E-2AC3-A117-013E-D3487054EA0D}"/>
              </a:ext>
            </a:extLst>
          </p:cNvPr>
          <p:cNvSpPr>
            <a:spLocks noGrp="1"/>
          </p:cNvSpPr>
          <p:nvPr>
            <p:ph type="subTitle" idx="1"/>
          </p:nvPr>
        </p:nvSpPr>
        <p:spPr>
          <a:xfrm>
            <a:off x="624346" y="385662"/>
            <a:ext cx="11155277" cy="918703"/>
          </a:xfrm>
        </p:spPr>
        <p:txBody>
          <a:bodyPr>
            <a:normAutofit lnSpcReduction="10000"/>
          </a:bodyPr>
          <a:lstStyle/>
          <a:p>
            <a:pPr algn="l"/>
            <a:r>
              <a:rPr lang="nl-BE" sz="2800" b="1" dirty="0"/>
              <a:t>The </a:t>
            </a:r>
            <a:r>
              <a:rPr lang="nl-BE" sz="2800" b="1" dirty="0" err="1"/>
              <a:t>Exhaust</a:t>
            </a:r>
            <a:r>
              <a:rPr lang="nl-BE" sz="2800" b="1" dirty="0"/>
              <a:t> </a:t>
            </a:r>
            <a:r>
              <a:rPr lang="nl-BE" sz="2800" b="1" dirty="0" err="1"/>
              <a:t>Duct</a:t>
            </a:r>
            <a:r>
              <a:rPr lang="nl-BE" sz="2800" b="1" dirty="0"/>
              <a:t> of </a:t>
            </a:r>
            <a:r>
              <a:rPr lang="nl-BE" sz="2800" b="1" dirty="0" err="1"/>
              <a:t>the</a:t>
            </a:r>
            <a:r>
              <a:rPr lang="nl-BE" sz="2800" b="1" dirty="0"/>
              <a:t> </a:t>
            </a:r>
            <a:r>
              <a:rPr lang="nl-BE" sz="2800" b="1" dirty="0" err="1"/>
              <a:t>Combustion</a:t>
            </a:r>
            <a:r>
              <a:rPr lang="nl-BE" sz="2800" b="1" dirty="0"/>
              <a:t> </a:t>
            </a:r>
            <a:r>
              <a:rPr lang="nl-BE" sz="2800" b="1" dirty="0" err="1"/>
              <a:t>Products</a:t>
            </a:r>
            <a:r>
              <a:rPr lang="nl-BE" sz="2800" b="1" dirty="0"/>
              <a:t> </a:t>
            </a:r>
            <a:r>
              <a:rPr lang="nl-BE" sz="2800" b="1" dirty="0" err="1"/>
              <a:t>for</a:t>
            </a:r>
            <a:r>
              <a:rPr lang="nl-BE" sz="2800" b="1" dirty="0"/>
              <a:t> Type C </a:t>
            </a:r>
            <a:r>
              <a:rPr lang="nl-BE" sz="2800" b="1" dirty="0" err="1"/>
              <a:t>Appliances</a:t>
            </a:r>
            <a:r>
              <a:rPr lang="nl-BE" sz="2800" b="1" dirty="0"/>
              <a:t> </a:t>
            </a:r>
          </a:p>
          <a:p>
            <a:pPr algn="l"/>
            <a:endParaRPr lang="nl-BE" sz="2800" b="1" dirty="0"/>
          </a:p>
        </p:txBody>
      </p:sp>
      <p:sp>
        <p:nvSpPr>
          <p:cNvPr id="2" name="Tekstvak 1">
            <a:extLst>
              <a:ext uri="{FF2B5EF4-FFF2-40B4-BE49-F238E27FC236}">
                <a16:creationId xmlns:a16="http://schemas.microsoft.com/office/drawing/2014/main" id="{66A31F25-99F3-DA84-41B7-329ACA13E1BF}"/>
              </a:ext>
            </a:extLst>
          </p:cNvPr>
          <p:cNvSpPr txBox="1"/>
          <p:nvPr/>
        </p:nvSpPr>
        <p:spPr>
          <a:xfrm>
            <a:off x="624346" y="1748118"/>
            <a:ext cx="10967019" cy="1938992"/>
          </a:xfrm>
          <a:prstGeom prst="rect">
            <a:avLst/>
          </a:prstGeom>
          <a:noFill/>
        </p:spPr>
        <p:txBody>
          <a:bodyPr wrap="square" rtlCol="0">
            <a:spAutoFit/>
          </a:bodyPr>
          <a:lstStyle/>
          <a:p>
            <a:pPr marL="342900" indent="-342900">
              <a:buFontTx/>
              <a:buChar char="-"/>
            </a:pPr>
            <a:r>
              <a:rPr lang="en-US" sz="2400" dirty="0"/>
              <a:t>Ensure sufficient free space around the terminal wall penetration for free dispersion of combustion products. Minimum distances from the outlet to access or ventilation openings should be based on the dilution factor of the emitted products.</a:t>
            </a:r>
          </a:p>
          <a:p>
            <a:pPr marL="342900" indent="-342900">
              <a:buFontTx/>
              <a:buChar char="-"/>
            </a:pPr>
            <a:endParaRPr lang="en-US" sz="2400" dirty="0"/>
          </a:p>
          <a:p>
            <a:pPr marL="342900" indent="-342900">
              <a:buFontTx/>
              <a:buChar char="-"/>
            </a:pPr>
            <a:endParaRPr lang="nl-BE" sz="2400" dirty="0"/>
          </a:p>
        </p:txBody>
      </p:sp>
    </p:spTree>
    <p:extLst>
      <p:ext uri="{BB962C8B-B14F-4D97-AF65-F5344CB8AC3E}">
        <p14:creationId xmlns:p14="http://schemas.microsoft.com/office/powerpoint/2010/main" val="1193260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ABEE607E-2AC3-A117-013E-D3487054EA0D}"/>
              </a:ext>
            </a:extLst>
          </p:cNvPr>
          <p:cNvSpPr>
            <a:spLocks noGrp="1"/>
          </p:cNvSpPr>
          <p:nvPr>
            <p:ph type="subTitle" idx="1"/>
          </p:nvPr>
        </p:nvSpPr>
        <p:spPr>
          <a:xfrm>
            <a:off x="624346" y="385662"/>
            <a:ext cx="11155277" cy="918703"/>
          </a:xfrm>
        </p:spPr>
        <p:txBody>
          <a:bodyPr>
            <a:normAutofit/>
          </a:bodyPr>
          <a:lstStyle/>
          <a:p>
            <a:pPr algn="l"/>
            <a:r>
              <a:rPr lang="nl-BE" sz="2800" b="1" dirty="0"/>
              <a:t>Fire Safety </a:t>
            </a:r>
          </a:p>
          <a:p>
            <a:pPr algn="l"/>
            <a:endParaRPr lang="nl-BE" sz="2800" b="1" dirty="0"/>
          </a:p>
        </p:txBody>
      </p:sp>
      <p:sp>
        <p:nvSpPr>
          <p:cNvPr id="2" name="Tekstvak 1">
            <a:extLst>
              <a:ext uri="{FF2B5EF4-FFF2-40B4-BE49-F238E27FC236}">
                <a16:creationId xmlns:a16="http://schemas.microsoft.com/office/drawing/2014/main" id="{66A31F25-99F3-DA84-41B7-329ACA13E1BF}"/>
              </a:ext>
            </a:extLst>
          </p:cNvPr>
          <p:cNvSpPr txBox="1"/>
          <p:nvPr/>
        </p:nvSpPr>
        <p:spPr>
          <a:xfrm>
            <a:off x="624346" y="1748118"/>
            <a:ext cx="10967019" cy="3046988"/>
          </a:xfrm>
          <a:prstGeom prst="rect">
            <a:avLst/>
          </a:prstGeom>
          <a:noFill/>
        </p:spPr>
        <p:txBody>
          <a:bodyPr wrap="square" rtlCol="0">
            <a:spAutoFit/>
          </a:bodyPr>
          <a:lstStyle/>
          <a:p>
            <a:pPr marL="342900" indent="-342900">
              <a:buFontTx/>
              <a:buChar char="-"/>
            </a:pPr>
            <a:r>
              <a:rPr lang="en-US" sz="2400" dirty="0"/>
              <a:t>The plastic exhaust duct of a gas boiler with a closed combustion circuit can be fitted within a metal duct and placed in a pipe, if the boiler's combustion air supply occurs through the space between the exhaust duct and the metal pipe.</a:t>
            </a:r>
          </a:p>
          <a:p>
            <a:pPr marL="342900" indent="-342900">
              <a:buFontTx/>
              <a:buChar char="-"/>
            </a:pPr>
            <a:endParaRPr lang="en-US" sz="2400" dirty="0"/>
          </a:p>
          <a:p>
            <a:pPr marL="342900" indent="-342900">
              <a:buFontTx/>
              <a:buChar char="-"/>
            </a:pPr>
            <a:r>
              <a:rPr lang="en-US" sz="2400" dirty="0"/>
              <a:t>If the outer duct of the concentric ducts of the supply and exhaust system for C boilers is made of metal, no special requirements are imposed on the ventilation of the spaces through which these ducts run.</a:t>
            </a:r>
          </a:p>
          <a:p>
            <a:pPr marL="342900" indent="-342900">
              <a:buFontTx/>
              <a:buChar char="-"/>
            </a:pPr>
            <a:endParaRPr lang="nl-BE" sz="2400" dirty="0"/>
          </a:p>
        </p:txBody>
      </p:sp>
    </p:spTree>
    <p:extLst>
      <p:ext uri="{BB962C8B-B14F-4D97-AF65-F5344CB8AC3E}">
        <p14:creationId xmlns:p14="http://schemas.microsoft.com/office/powerpoint/2010/main" val="412546394"/>
      </p:ext>
    </p:extLst>
  </p:cSld>
  <p:clrMapOvr>
    <a:masterClrMapping/>
  </p:clrMapOvr>
</p:sld>
</file>

<file path=ppt/theme/theme1.xml><?xml version="1.0" encoding="utf-8"?>
<a:theme xmlns:a="http://schemas.openxmlformats.org/drawingml/2006/main" name="Pakket">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docProps/app.xml><?xml version="1.0" encoding="utf-8"?>
<Properties xmlns="http://schemas.openxmlformats.org/officeDocument/2006/extended-properties" xmlns:vt="http://schemas.openxmlformats.org/officeDocument/2006/docPropsVTypes">
  <Template>TM10001115[[fn=Pakket]]</Template>
  <TotalTime>81</TotalTime>
  <Words>216</Words>
  <Application>Microsoft Office PowerPoint</Application>
  <PresentationFormat>Breedbeeld</PresentationFormat>
  <Paragraphs>19</Paragraphs>
  <Slides>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vt:i4>
      </vt:variant>
    </vt:vector>
  </HeadingPairs>
  <TitlesOfParts>
    <vt:vector size="8" baseType="lpstr">
      <vt:lpstr>Arial</vt:lpstr>
      <vt:lpstr>Calibri</vt:lpstr>
      <vt:lpstr>Gill Sans MT</vt:lpstr>
      <vt:lpstr>Pakket</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Lena Vernaeve</dc:creator>
  <cp:lastModifiedBy>Lena Vernaeve</cp:lastModifiedBy>
  <cp:revision>1</cp:revision>
  <dcterms:created xsi:type="dcterms:W3CDTF">2024-07-26T07:32:33Z</dcterms:created>
  <dcterms:modified xsi:type="dcterms:W3CDTF">2024-07-26T11:20:18Z</dcterms:modified>
</cp:coreProperties>
</file>