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3" r:id="rId4"/>
    <p:sldId id="264" r:id="rId5"/>
    <p:sldId id="265" r:id="rId6"/>
    <p:sldId id="260" r:id="rId7"/>
    <p:sldId id="261" r:id="rId8"/>
    <p:sldId id="262" r:id="rId9"/>
    <p:sldId id="266" r:id="rId10"/>
    <p:sldId id="267" r:id="rId11"/>
    <p:sldId id="268" r:id="rId12"/>
    <p:sldId id="269"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15" autoAdjust="0"/>
    <p:restoredTop sz="94660"/>
  </p:normalViewPr>
  <p:slideViewPr>
    <p:cSldViewPr snapToGrid="0">
      <p:cViewPr varScale="1">
        <p:scale>
          <a:sx n="76" d="100"/>
          <a:sy n="76" d="100"/>
        </p:scale>
        <p:origin x="67" y="1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4" Type="http://schemas.openxmlformats.org/officeDocument/2006/relationships/image" Target="../media/image19.svg"/></Relationships>
</file>

<file path=ppt/diagrams/_rels/data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4" Type="http://schemas.openxmlformats.org/officeDocument/2006/relationships/image" Target="../media/image1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4C857C-1417-4A26-867B-D400439C8F31}" type="doc">
      <dgm:prSet loTypeId="urn:microsoft.com/office/officeart/2018/5/layout/IconLeaf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DB0B4FD-A7AA-42BE-8B16-68488BA68FD5}">
      <dgm:prSet/>
      <dgm:spPr/>
      <dgm:t>
        <a:bodyPr/>
        <a:lstStyle/>
        <a:p>
          <a:pPr>
            <a:defRPr cap="all"/>
          </a:pPr>
          <a:r>
            <a:rPr lang="en-US" b="0" i="0" baseline="0"/>
            <a:t>Private Customers: Ideal for small businesses and residences that need both cooling and heating. </a:t>
          </a:r>
          <a:endParaRPr lang="en-US"/>
        </a:p>
      </dgm:t>
    </dgm:pt>
    <dgm:pt modelId="{383BEEBA-B9BE-4CD2-AE3A-580E09835783}" type="parTrans" cxnId="{ACEF1AEB-9189-434A-B489-D3D0AE33D772}">
      <dgm:prSet/>
      <dgm:spPr/>
      <dgm:t>
        <a:bodyPr/>
        <a:lstStyle/>
        <a:p>
          <a:endParaRPr lang="en-US"/>
        </a:p>
      </dgm:t>
    </dgm:pt>
    <dgm:pt modelId="{69725522-E2EF-471B-9511-4FD146609469}" type="sibTrans" cxnId="{ACEF1AEB-9189-434A-B489-D3D0AE33D772}">
      <dgm:prSet/>
      <dgm:spPr/>
      <dgm:t>
        <a:bodyPr/>
        <a:lstStyle/>
        <a:p>
          <a:endParaRPr lang="en-US"/>
        </a:p>
      </dgm:t>
    </dgm:pt>
    <dgm:pt modelId="{9016ABF8-7ACE-4408-875B-91C889077CE2}">
      <dgm:prSet/>
      <dgm:spPr/>
      <dgm:t>
        <a:bodyPr/>
        <a:lstStyle/>
        <a:p>
          <a:pPr>
            <a:defRPr cap="all"/>
          </a:pPr>
          <a:r>
            <a:rPr lang="en-US" b="0" i="0" baseline="0"/>
            <a:t>Large Facilities: Perfect for large, simultaneous heating, cooling, and electricity demands seen in factories, office buildings, hospitals, and data centers.</a:t>
          </a:r>
          <a:endParaRPr lang="en-US"/>
        </a:p>
      </dgm:t>
    </dgm:pt>
    <dgm:pt modelId="{5D3F3446-F2BE-4EFF-8E5E-B64266B5A2A4}" type="parTrans" cxnId="{67D871F5-F706-43BD-8F38-69646BC456FA}">
      <dgm:prSet/>
      <dgm:spPr/>
      <dgm:t>
        <a:bodyPr/>
        <a:lstStyle/>
        <a:p>
          <a:endParaRPr lang="en-US"/>
        </a:p>
      </dgm:t>
    </dgm:pt>
    <dgm:pt modelId="{52DFA1DE-C5A6-462C-94FF-0B8B5A293C05}" type="sibTrans" cxnId="{67D871F5-F706-43BD-8F38-69646BC456FA}">
      <dgm:prSet/>
      <dgm:spPr/>
      <dgm:t>
        <a:bodyPr/>
        <a:lstStyle/>
        <a:p>
          <a:endParaRPr lang="en-US"/>
        </a:p>
      </dgm:t>
    </dgm:pt>
    <dgm:pt modelId="{1E179FBF-7C00-47BE-9B7C-354B205A297C}" type="pres">
      <dgm:prSet presAssocID="{784C857C-1417-4A26-867B-D400439C8F31}" presName="root" presStyleCnt="0">
        <dgm:presLayoutVars>
          <dgm:dir/>
          <dgm:resizeHandles val="exact"/>
        </dgm:presLayoutVars>
      </dgm:prSet>
      <dgm:spPr/>
    </dgm:pt>
    <dgm:pt modelId="{208A5CB9-4E49-4291-B54E-B67B4E315104}" type="pres">
      <dgm:prSet presAssocID="{FDB0B4FD-A7AA-42BE-8B16-68488BA68FD5}" presName="compNode" presStyleCnt="0"/>
      <dgm:spPr/>
    </dgm:pt>
    <dgm:pt modelId="{061CFD50-416E-4EB1-9343-D91A37A38EBA}" type="pres">
      <dgm:prSet presAssocID="{FDB0B4FD-A7AA-42BE-8B16-68488BA68FD5}" presName="iconBgRect" presStyleLbl="bgShp" presStyleIdx="0" presStyleCnt="2"/>
      <dgm:spPr>
        <a:prstGeom prst="round2DiagRect">
          <a:avLst>
            <a:gd name="adj1" fmla="val 29727"/>
            <a:gd name="adj2" fmla="val 0"/>
          </a:avLst>
        </a:prstGeom>
      </dgm:spPr>
    </dgm:pt>
    <dgm:pt modelId="{F4BE7848-C4FC-4E77-8742-BC4F0AE945CB}" type="pres">
      <dgm:prSet presAssocID="{FDB0B4FD-A7AA-42BE-8B16-68488BA68FD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ity"/>
        </a:ext>
      </dgm:extLst>
    </dgm:pt>
    <dgm:pt modelId="{D246352A-EB4D-46F6-8E92-93F7B4AD0B51}" type="pres">
      <dgm:prSet presAssocID="{FDB0B4FD-A7AA-42BE-8B16-68488BA68FD5}" presName="spaceRect" presStyleCnt="0"/>
      <dgm:spPr/>
    </dgm:pt>
    <dgm:pt modelId="{7977F68C-7231-450C-8931-CA48CA32F671}" type="pres">
      <dgm:prSet presAssocID="{FDB0B4FD-A7AA-42BE-8B16-68488BA68FD5}" presName="textRect" presStyleLbl="revTx" presStyleIdx="0" presStyleCnt="2">
        <dgm:presLayoutVars>
          <dgm:chMax val="1"/>
          <dgm:chPref val="1"/>
        </dgm:presLayoutVars>
      </dgm:prSet>
      <dgm:spPr/>
    </dgm:pt>
    <dgm:pt modelId="{309C2B1F-5392-447B-98FD-C17F021DC64D}" type="pres">
      <dgm:prSet presAssocID="{69725522-E2EF-471B-9511-4FD146609469}" presName="sibTrans" presStyleCnt="0"/>
      <dgm:spPr/>
    </dgm:pt>
    <dgm:pt modelId="{5B981B58-8E56-43B8-8033-D0AB8702A70C}" type="pres">
      <dgm:prSet presAssocID="{9016ABF8-7ACE-4408-875B-91C889077CE2}" presName="compNode" presStyleCnt="0"/>
      <dgm:spPr/>
    </dgm:pt>
    <dgm:pt modelId="{7299E7DD-376D-465D-8F18-4056B31D984E}" type="pres">
      <dgm:prSet presAssocID="{9016ABF8-7ACE-4408-875B-91C889077CE2}" presName="iconBgRect" presStyleLbl="bgShp" presStyleIdx="1" presStyleCnt="2"/>
      <dgm:spPr>
        <a:prstGeom prst="round2DiagRect">
          <a:avLst>
            <a:gd name="adj1" fmla="val 29727"/>
            <a:gd name="adj2" fmla="val 0"/>
          </a:avLst>
        </a:prstGeom>
      </dgm:spPr>
    </dgm:pt>
    <dgm:pt modelId="{A4FC26E8-451E-4BFA-BBE9-A68046F05A3E}" type="pres">
      <dgm:prSet presAssocID="{9016ABF8-7ACE-4408-875B-91C889077CE2}"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actory"/>
        </a:ext>
      </dgm:extLst>
    </dgm:pt>
    <dgm:pt modelId="{52FDA370-88BE-4C34-92C0-27DC38D9A9FB}" type="pres">
      <dgm:prSet presAssocID="{9016ABF8-7ACE-4408-875B-91C889077CE2}" presName="spaceRect" presStyleCnt="0"/>
      <dgm:spPr/>
    </dgm:pt>
    <dgm:pt modelId="{B44FBF0B-13E8-4D89-9279-B7B466F17B49}" type="pres">
      <dgm:prSet presAssocID="{9016ABF8-7ACE-4408-875B-91C889077CE2}" presName="textRect" presStyleLbl="revTx" presStyleIdx="1" presStyleCnt="2">
        <dgm:presLayoutVars>
          <dgm:chMax val="1"/>
          <dgm:chPref val="1"/>
        </dgm:presLayoutVars>
      </dgm:prSet>
      <dgm:spPr/>
    </dgm:pt>
  </dgm:ptLst>
  <dgm:cxnLst>
    <dgm:cxn modelId="{5A572759-834E-400E-8DCD-70DD2D7804F4}" type="presOf" srcId="{9016ABF8-7ACE-4408-875B-91C889077CE2}" destId="{B44FBF0B-13E8-4D89-9279-B7B466F17B49}" srcOrd="0" destOrd="0" presId="urn:microsoft.com/office/officeart/2018/5/layout/IconLeafLabelList"/>
    <dgm:cxn modelId="{462ADE9D-DDE2-4C10-88B6-5811548754B0}" type="presOf" srcId="{FDB0B4FD-A7AA-42BE-8B16-68488BA68FD5}" destId="{7977F68C-7231-450C-8931-CA48CA32F671}" srcOrd="0" destOrd="0" presId="urn:microsoft.com/office/officeart/2018/5/layout/IconLeafLabelList"/>
    <dgm:cxn modelId="{675650A2-6F77-48C1-862B-85C09E3A27AA}" type="presOf" srcId="{784C857C-1417-4A26-867B-D400439C8F31}" destId="{1E179FBF-7C00-47BE-9B7C-354B205A297C}" srcOrd="0" destOrd="0" presId="urn:microsoft.com/office/officeart/2018/5/layout/IconLeafLabelList"/>
    <dgm:cxn modelId="{ACEF1AEB-9189-434A-B489-D3D0AE33D772}" srcId="{784C857C-1417-4A26-867B-D400439C8F31}" destId="{FDB0B4FD-A7AA-42BE-8B16-68488BA68FD5}" srcOrd="0" destOrd="0" parTransId="{383BEEBA-B9BE-4CD2-AE3A-580E09835783}" sibTransId="{69725522-E2EF-471B-9511-4FD146609469}"/>
    <dgm:cxn modelId="{67D871F5-F706-43BD-8F38-69646BC456FA}" srcId="{784C857C-1417-4A26-867B-D400439C8F31}" destId="{9016ABF8-7ACE-4408-875B-91C889077CE2}" srcOrd="1" destOrd="0" parTransId="{5D3F3446-F2BE-4EFF-8E5E-B64266B5A2A4}" sibTransId="{52DFA1DE-C5A6-462C-94FF-0B8B5A293C05}"/>
    <dgm:cxn modelId="{2E8CAA9B-7AC2-4437-A24C-03724F0E3149}" type="presParOf" srcId="{1E179FBF-7C00-47BE-9B7C-354B205A297C}" destId="{208A5CB9-4E49-4291-B54E-B67B4E315104}" srcOrd="0" destOrd="0" presId="urn:microsoft.com/office/officeart/2018/5/layout/IconLeafLabelList"/>
    <dgm:cxn modelId="{F1A091F5-94D3-4916-B2BA-2F4F3A83E21E}" type="presParOf" srcId="{208A5CB9-4E49-4291-B54E-B67B4E315104}" destId="{061CFD50-416E-4EB1-9343-D91A37A38EBA}" srcOrd="0" destOrd="0" presId="urn:microsoft.com/office/officeart/2018/5/layout/IconLeafLabelList"/>
    <dgm:cxn modelId="{6C0E839B-68C5-42BF-9EB4-7E4370D5D418}" type="presParOf" srcId="{208A5CB9-4E49-4291-B54E-B67B4E315104}" destId="{F4BE7848-C4FC-4E77-8742-BC4F0AE945CB}" srcOrd="1" destOrd="0" presId="urn:microsoft.com/office/officeart/2018/5/layout/IconLeafLabelList"/>
    <dgm:cxn modelId="{EDBA5D6F-97EC-42EC-9BC2-1EE190EE59D9}" type="presParOf" srcId="{208A5CB9-4E49-4291-B54E-B67B4E315104}" destId="{D246352A-EB4D-46F6-8E92-93F7B4AD0B51}" srcOrd="2" destOrd="0" presId="urn:microsoft.com/office/officeart/2018/5/layout/IconLeafLabelList"/>
    <dgm:cxn modelId="{962A6549-9180-4BFC-95F8-2E723F7BE58A}" type="presParOf" srcId="{208A5CB9-4E49-4291-B54E-B67B4E315104}" destId="{7977F68C-7231-450C-8931-CA48CA32F671}" srcOrd="3" destOrd="0" presId="urn:microsoft.com/office/officeart/2018/5/layout/IconLeafLabelList"/>
    <dgm:cxn modelId="{2C7F07CA-EDA0-401E-A559-96CC1C5A4884}" type="presParOf" srcId="{1E179FBF-7C00-47BE-9B7C-354B205A297C}" destId="{309C2B1F-5392-447B-98FD-C17F021DC64D}" srcOrd="1" destOrd="0" presId="urn:microsoft.com/office/officeart/2018/5/layout/IconLeafLabelList"/>
    <dgm:cxn modelId="{B221D91C-C081-4795-9ABB-8E8E09880A81}" type="presParOf" srcId="{1E179FBF-7C00-47BE-9B7C-354B205A297C}" destId="{5B981B58-8E56-43B8-8033-D0AB8702A70C}" srcOrd="2" destOrd="0" presId="urn:microsoft.com/office/officeart/2018/5/layout/IconLeafLabelList"/>
    <dgm:cxn modelId="{6DA5E0C9-8380-4AAC-AA6F-4A338BB8A7BB}" type="presParOf" srcId="{5B981B58-8E56-43B8-8033-D0AB8702A70C}" destId="{7299E7DD-376D-465D-8F18-4056B31D984E}" srcOrd="0" destOrd="0" presId="urn:microsoft.com/office/officeart/2018/5/layout/IconLeafLabelList"/>
    <dgm:cxn modelId="{634988D4-6402-4E6E-9520-87ABCA203664}" type="presParOf" srcId="{5B981B58-8E56-43B8-8033-D0AB8702A70C}" destId="{A4FC26E8-451E-4BFA-BBE9-A68046F05A3E}" srcOrd="1" destOrd="0" presId="urn:microsoft.com/office/officeart/2018/5/layout/IconLeafLabelList"/>
    <dgm:cxn modelId="{ACE1E3F4-A48A-40C0-BED6-E21442895F01}" type="presParOf" srcId="{5B981B58-8E56-43B8-8033-D0AB8702A70C}" destId="{52FDA370-88BE-4C34-92C0-27DC38D9A9FB}" srcOrd="2" destOrd="0" presId="urn:microsoft.com/office/officeart/2018/5/layout/IconLeafLabelList"/>
    <dgm:cxn modelId="{74F31B0C-EE6D-46D5-9F85-4C3C471F6959}" type="presParOf" srcId="{5B981B58-8E56-43B8-8033-D0AB8702A70C}" destId="{B44FBF0B-13E8-4D89-9279-B7B466F17B49}"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997590-F8D7-4C64-80BF-CD9B3AA07D06}"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709A6987-FB31-4B0C-B232-30FC831913D2}">
      <dgm:prSet/>
      <dgm:spPr/>
      <dgm:t>
        <a:bodyPr/>
        <a:lstStyle/>
        <a:p>
          <a:pPr>
            <a:lnSpc>
              <a:spcPct val="100000"/>
            </a:lnSpc>
          </a:pPr>
          <a:r>
            <a:rPr lang="en-GB" dirty="0"/>
            <a:t>Cogeneration (CHP): This process uses a single fuel source to produce both heat and power. Usually, the heat is utilized for water heating, room heating, or industrial operations.</a:t>
          </a:r>
          <a:endParaRPr lang="en-US" dirty="0"/>
        </a:p>
      </dgm:t>
    </dgm:pt>
    <dgm:pt modelId="{FFB247DC-6FB0-4C6A-AABF-9CF915DA7AAD}" type="parTrans" cxnId="{5584743E-60DF-40DC-9B12-5C6D17D1705A}">
      <dgm:prSet/>
      <dgm:spPr/>
      <dgm:t>
        <a:bodyPr/>
        <a:lstStyle/>
        <a:p>
          <a:endParaRPr lang="en-US"/>
        </a:p>
      </dgm:t>
    </dgm:pt>
    <dgm:pt modelId="{87B6B05C-E343-4935-BE44-A614828F9103}" type="sibTrans" cxnId="{5584743E-60DF-40DC-9B12-5C6D17D1705A}">
      <dgm:prSet/>
      <dgm:spPr/>
      <dgm:t>
        <a:bodyPr/>
        <a:lstStyle/>
        <a:p>
          <a:endParaRPr lang="en-US"/>
        </a:p>
      </dgm:t>
    </dgm:pt>
    <dgm:pt modelId="{228C94B7-6CBC-4EC8-BC0C-5FD4A87A45C4}">
      <dgm:prSet/>
      <dgm:spPr/>
      <dgm:t>
        <a:bodyPr/>
        <a:lstStyle/>
        <a:p>
          <a:pPr>
            <a:lnSpc>
              <a:spcPct val="100000"/>
            </a:lnSpc>
          </a:pPr>
          <a:r>
            <a:rPr lang="en-GB"/>
            <a:t>Trigeneration (CCHP): Produces cooling energy in addition to cogeneration, extending its use. Trigeneration systems employ an absorption refrigerator to transform waste heat into cooling energy, delivering cold air or water in addition to power and heat.</a:t>
          </a:r>
          <a:endParaRPr lang="en-US"/>
        </a:p>
      </dgm:t>
    </dgm:pt>
    <dgm:pt modelId="{E28AA2EC-84C4-4F3F-ADB6-4F0787BB6EBE}" type="parTrans" cxnId="{4A79A8B2-CEB4-48E4-9252-A532C9F582F7}">
      <dgm:prSet/>
      <dgm:spPr/>
      <dgm:t>
        <a:bodyPr/>
        <a:lstStyle/>
        <a:p>
          <a:endParaRPr lang="en-US"/>
        </a:p>
      </dgm:t>
    </dgm:pt>
    <dgm:pt modelId="{1FE19B3F-3F54-46B3-9FF5-6105E2935DC0}" type="sibTrans" cxnId="{4A79A8B2-CEB4-48E4-9252-A532C9F582F7}">
      <dgm:prSet/>
      <dgm:spPr/>
      <dgm:t>
        <a:bodyPr/>
        <a:lstStyle/>
        <a:p>
          <a:endParaRPr lang="en-US"/>
        </a:p>
      </dgm:t>
    </dgm:pt>
    <dgm:pt modelId="{CC2A0ECF-6038-4C26-A912-5A28901420AA}" type="pres">
      <dgm:prSet presAssocID="{A0997590-F8D7-4C64-80BF-CD9B3AA07D06}" presName="root" presStyleCnt="0">
        <dgm:presLayoutVars>
          <dgm:dir/>
          <dgm:resizeHandles val="exact"/>
        </dgm:presLayoutVars>
      </dgm:prSet>
      <dgm:spPr/>
    </dgm:pt>
    <dgm:pt modelId="{F66414C0-1F00-447B-9C34-9F4118096E06}" type="pres">
      <dgm:prSet presAssocID="{709A6987-FB31-4B0C-B232-30FC831913D2}" presName="compNode" presStyleCnt="0"/>
      <dgm:spPr/>
    </dgm:pt>
    <dgm:pt modelId="{29DBD4B5-158D-4DF8-8458-96C890DA06EC}" type="pres">
      <dgm:prSet presAssocID="{709A6987-FB31-4B0C-B232-30FC831913D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ire"/>
        </a:ext>
      </dgm:extLst>
    </dgm:pt>
    <dgm:pt modelId="{757A9BB9-CBDF-479D-B3B2-22A5C5E2755E}" type="pres">
      <dgm:prSet presAssocID="{709A6987-FB31-4B0C-B232-30FC831913D2}" presName="spaceRect" presStyleCnt="0"/>
      <dgm:spPr/>
    </dgm:pt>
    <dgm:pt modelId="{1FD00583-396C-4198-8087-FEB41F8E493E}" type="pres">
      <dgm:prSet presAssocID="{709A6987-FB31-4B0C-B232-30FC831913D2}" presName="textRect" presStyleLbl="revTx" presStyleIdx="0" presStyleCnt="2">
        <dgm:presLayoutVars>
          <dgm:chMax val="1"/>
          <dgm:chPref val="1"/>
        </dgm:presLayoutVars>
      </dgm:prSet>
      <dgm:spPr/>
    </dgm:pt>
    <dgm:pt modelId="{A1D7AF27-EA8B-48AE-AE86-C46135A6EF64}" type="pres">
      <dgm:prSet presAssocID="{87B6B05C-E343-4935-BE44-A614828F9103}" presName="sibTrans" presStyleCnt="0"/>
      <dgm:spPr/>
    </dgm:pt>
    <dgm:pt modelId="{5F03883E-7C6E-4F49-8669-B25EE855DE79}" type="pres">
      <dgm:prSet presAssocID="{228C94B7-6CBC-4EC8-BC0C-5FD4A87A45C4}" presName="compNode" presStyleCnt="0"/>
      <dgm:spPr/>
    </dgm:pt>
    <dgm:pt modelId="{077F7644-E576-4537-A772-B012019DAEDD}" type="pres">
      <dgm:prSet presAssocID="{228C94B7-6CBC-4EC8-BC0C-5FD4A87A45C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rocessor"/>
        </a:ext>
      </dgm:extLst>
    </dgm:pt>
    <dgm:pt modelId="{88B4A5B9-79A1-4885-8F20-59E8EDE7E3AD}" type="pres">
      <dgm:prSet presAssocID="{228C94B7-6CBC-4EC8-BC0C-5FD4A87A45C4}" presName="spaceRect" presStyleCnt="0"/>
      <dgm:spPr/>
    </dgm:pt>
    <dgm:pt modelId="{DF932865-5270-4CC9-BE83-DCAA496AFE23}" type="pres">
      <dgm:prSet presAssocID="{228C94B7-6CBC-4EC8-BC0C-5FD4A87A45C4}" presName="textRect" presStyleLbl="revTx" presStyleIdx="1" presStyleCnt="2">
        <dgm:presLayoutVars>
          <dgm:chMax val="1"/>
          <dgm:chPref val="1"/>
        </dgm:presLayoutVars>
      </dgm:prSet>
      <dgm:spPr/>
    </dgm:pt>
  </dgm:ptLst>
  <dgm:cxnLst>
    <dgm:cxn modelId="{5584743E-60DF-40DC-9B12-5C6D17D1705A}" srcId="{A0997590-F8D7-4C64-80BF-CD9B3AA07D06}" destId="{709A6987-FB31-4B0C-B232-30FC831913D2}" srcOrd="0" destOrd="0" parTransId="{FFB247DC-6FB0-4C6A-AABF-9CF915DA7AAD}" sibTransId="{87B6B05C-E343-4935-BE44-A614828F9103}"/>
    <dgm:cxn modelId="{4A79A8B2-CEB4-48E4-9252-A532C9F582F7}" srcId="{A0997590-F8D7-4C64-80BF-CD9B3AA07D06}" destId="{228C94B7-6CBC-4EC8-BC0C-5FD4A87A45C4}" srcOrd="1" destOrd="0" parTransId="{E28AA2EC-84C4-4F3F-ADB6-4F0787BB6EBE}" sibTransId="{1FE19B3F-3F54-46B3-9FF5-6105E2935DC0}"/>
    <dgm:cxn modelId="{5562B2E8-305B-406A-9BF1-63A669909C5F}" type="presOf" srcId="{228C94B7-6CBC-4EC8-BC0C-5FD4A87A45C4}" destId="{DF932865-5270-4CC9-BE83-DCAA496AFE23}" srcOrd="0" destOrd="0" presId="urn:microsoft.com/office/officeart/2018/2/layout/IconLabelList"/>
    <dgm:cxn modelId="{32733FF6-17EB-4231-943D-0207DAAEF6EB}" type="presOf" srcId="{709A6987-FB31-4B0C-B232-30FC831913D2}" destId="{1FD00583-396C-4198-8087-FEB41F8E493E}" srcOrd="0" destOrd="0" presId="urn:microsoft.com/office/officeart/2018/2/layout/IconLabelList"/>
    <dgm:cxn modelId="{1D3F63FA-668B-4CAF-801B-ACA430CF1F7E}" type="presOf" srcId="{A0997590-F8D7-4C64-80BF-CD9B3AA07D06}" destId="{CC2A0ECF-6038-4C26-A912-5A28901420AA}" srcOrd="0" destOrd="0" presId="urn:microsoft.com/office/officeart/2018/2/layout/IconLabelList"/>
    <dgm:cxn modelId="{96C2BB17-0F24-4AB5-9FB0-2E64AFD8D48B}" type="presParOf" srcId="{CC2A0ECF-6038-4C26-A912-5A28901420AA}" destId="{F66414C0-1F00-447B-9C34-9F4118096E06}" srcOrd="0" destOrd="0" presId="urn:microsoft.com/office/officeart/2018/2/layout/IconLabelList"/>
    <dgm:cxn modelId="{3F7248D3-6228-4100-9F35-E7E8BEDCE828}" type="presParOf" srcId="{F66414C0-1F00-447B-9C34-9F4118096E06}" destId="{29DBD4B5-158D-4DF8-8458-96C890DA06EC}" srcOrd="0" destOrd="0" presId="urn:microsoft.com/office/officeart/2018/2/layout/IconLabelList"/>
    <dgm:cxn modelId="{0DDC82F4-6D71-48B0-8A40-D3AD5B4825B7}" type="presParOf" srcId="{F66414C0-1F00-447B-9C34-9F4118096E06}" destId="{757A9BB9-CBDF-479D-B3B2-22A5C5E2755E}" srcOrd="1" destOrd="0" presId="urn:microsoft.com/office/officeart/2018/2/layout/IconLabelList"/>
    <dgm:cxn modelId="{B81A45A9-6D57-4B39-B21F-9C9DECFD348C}" type="presParOf" srcId="{F66414C0-1F00-447B-9C34-9F4118096E06}" destId="{1FD00583-396C-4198-8087-FEB41F8E493E}" srcOrd="2" destOrd="0" presId="urn:microsoft.com/office/officeart/2018/2/layout/IconLabelList"/>
    <dgm:cxn modelId="{CE6D2B95-0B12-4AE2-A14E-8B1D46E0A7C7}" type="presParOf" srcId="{CC2A0ECF-6038-4C26-A912-5A28901420AA}" destId="{A1D7AF27-EA8B-48AE-AE86-C46135A6EF64}" srcOrd="1" destOrd="0" presId="urn:microsoft.com/office/officeart/2018/2/layout/IconLabelList"/>
    <dgm:cxn modelId="{0F40BA5D-9EB0-4ECB-93E1-91DFAB730765}" type="presParOf" srcId="{CC2A0ECF-6038-4C26-A912-5A28901420AA}" destId="{5F03883E-7C6E-4F49-8669-B25EE855DE79}" srcOrd="2" destOrd="0" presId="urn:microsoft.com/office/officeart/2018/2/layout/IconLabelList"/>
    <dgm:cxn modelId="{7D7D44E9-C2EA-4FC4-AC59-61C0168005CB}" type="presParOf" srcId="{5F03883E-7C6E-4F49-8669-B25EE855DE79}" destId="{077F7644-E576-4537-A772-B012019DAEDD}" srcOrd="0" destOrd="0" presId="urn:microsoft.com/office/officeart/2018/2/layout/IconLabelList"/>
    <dgm:cxn modelId="{C9BB0487-6990-4091-BE06-9717DBA5672B}" type="presParOf" srcId="{5F03883E-7C6E-4F49-8669-B25EE855DE79}" destId="{88B4A5B9-79A1-4885-8F20-59E8EDE7E3AD}" srcOrd="1" destOrd="0" presId="urn:microsoft.com/office/officeart/2018/2/layout/IconLabelList"/>
    <dgm:cxn modelId="{85A53048-D3DE-4E65-8088-C71518B54959}" type="presParOf" srcId="{5F03883E-7C6E-4F49-8669-B25EE855DE79}" destId="{DF932865-5270-4CC9-BE83-DCAA496AFE23}"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1CFD50-416E-4EB1-9343-D91A37A38EBA}">
      <dsp:nvSpPr>
        <dsp:cNvPr id="0" name=""/>
        <dsp:cNvSpPr/>
      </dsp:nvSpPr>
      <dsp:spPr>
        <a:xfrm>
          <a:off x="2250914" y="296402"/>
          <a:ext cx="2196000" cy="2196000"/>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BE7848-C4FC-4E77-8742-BC4F0AE945CB}">
      <dsp:nvSpPr>
        <dsp:cNvPr id="0" name=""/>
        <dsp:cNvSpPr/>
      </dsp:nvSpPr>
      <dsp:spPr>
        <a:xfrm>
          <a:off x="2718914" y="764402"/>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977F68C-7231-450C-8931-CA48CA32F671}">
      <dsp:nvSpPr>
        <dsp:cNvPr id="0" name=""/>
        <dsp:cNvSpPr/>
      </dsp:nvSpPr>
      <dsp:spPr>
        <a:xfrm>
          <a:off x="1548914" y="3176402"/>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b="0" i="0" kern="1200" baseline="0"/>
            <a:t>Private Customers: Ideal for small businesses and residences that need both cooling and heating. </a:t>
          </a:r>
          <a:endParaRPr lang="en-US" sz="1200" kern="1200"/>
        </a:p>
      </dsp:txBody>
      <dsp:txXfrm>
        <a:off x="1548914" y="3176402"/>
        <a:ext cx="3600000" cy="720000"/>
      </dsp:txXfrm>
    </dsp:sp>
    <dsp:sp modelId="{7299E7DD-376D-465D-8F18-4056B31D984E}">
      <dsp:nvSpPr>
        <dsp:cNvPr id="0" name=""/>
        <dsp:cNvSpPr/>
      </dsp:nvSpPr>
      <dsp:spPr>
        <a:xfrm>
          <a:off x="6480914" y="296402"/>
          <a:ext cx="2196000" cy="2196000"/>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FC26E8-451E-4BFA-BBE9-A68046F05A3E}">
      <dsp:nvSpPr>
        <dsp:cNvPr id="0" name=""/>
        <dsp:cNvSpPr/>
      </dsp:nvSpPr>
      <dsp:spPr>
        <a:xfrm>
          <a:off x="6948914" y="764402"/>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4FBF0B-13E8-4D89-9279-B7B466F17B49}">
      <dsp:nvSpPr>
        <dsp:cNvPr id="0" name=""/>
        <dsp:cNvSpPr/>
      </dsp:nvSpPr>
      <dsp:spPr>
        <a:xfrm>
          <a:off x="5778914" y="3176402"/>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b="0" i="0" kern="1200" baseline="0"/>
            <a:t>Large Facilities: Perfect for large, simultaneous heating, cooling, and electricity demands seen in factories, office buildings, hospitals, and data centers.</a:t>
          </a:r>
          <a:endParaRPr lang="en-US" sz="1200" kern="1200"/>
        </a:p>
      </dsp:txBody>
      <dsp:txXfrm>
        <a:off x="5778914" y="3176402"/>
        <a:ext cx="36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DBD4B5-158D-4DF8-8458-96C890DA06EC}">
      <dsp:nvSpPr>
        <dsp:cNvPr id="0" name=""/>
        <dsp:cNvSpPr/>
      </dsp:nvSpPr>
      <dsp:spPr>
        <a:xfrm>
          <a:off x="1747800" y="6085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D00583-396C-4198-8087-FEB41F8E493E}">
      <dsp:nvSpPr>
        <dsp:cNvPr id="0" name=""/>
        <dsp:cNvSpPr/>
      </dsp:nvSpPr>
      <dsp:spPr>
        <a:xfrm>
          <a:off x="559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dirty="0"/>
            <a:t>Cogeneration (CHP): This process uses a single fuel source to produce both heat and power. Usually, the heat is utilized for water heating, room heating, or industrial operations.</a:t>
          </a:r>
          <a:endParaRPr lang="en-US" sz="1100" kern="1200" dirty="0"/>
        </a:p>
      </dsp:txBody>
      <dsp:txXfrm>
        <a:off x="559800" y="3022743"/>
        <a:ext cx="4320000" cy="720000"/>
      </dsp:txXfrm>
    </dsp:sp>
    <dsp:sp modelId="{077F7644-E576-4537-A772-B012019DAEDD}">
      <dsp:nvSpPr>
        <dsp:cNvPr id="0" name=""/>
        <dsp:cNvSpPr/>
      </dsp:nvSpPr>
      <dsp:spPr>
        <a:xfrm>
          <a:off x="6823800" y="6085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932865-5270-4CC9-BE83-DCAA496AFE23}">
      <dsp:nvSpPr>
        <dsp:cNvPr id="0" name=""/>
        <dsp:cNvSpPr/>
      </dsp:nvSpPr>
      <dsp:spPr>
        <a:xfrm>
          <a:off x="5635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a:t>Trigeneration (CCHP): Produces cooling energy in addition to cogeneration, extending its use. Trigeneration systems employ an absorption refrigerator to transform waste heat into cooling energy, delivering cold air or water in addition to power and heat.</a:t>
          </a:r>
          <a:endParaRPr lang="en-US" sz="1100" kern="1200"/>
        </a:p>
      </dsp:txBody>
      <dsp:txXfrm>
        <a:off x="5635800" y="3022743"/>
        <a:ext cx="43200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7DE9A-C422-93F4-768B-6C3C0E24CC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678AACD-2EB6-A6DF-BABF-D13D5A3B63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759E3EB-B038-499F-8372-B01B4DBB14F6}"/>
              </a:ext>
            </a:extLst>
          </p:cNvPr>
          <p:cNvSpPr>
            <a:spLocks noGrp="1"/>
          </p:cNvSpPr>
          <p:nvPr>
            <p:ph type="dt" sz="half" idx="10"/>
          </p:nvPr>
        </p:nvSpPr>
        <p:spPr/>
        <p:txBody>
          <a:bodyPr/>
          <a:lstStyle/>
          <a:p>
            <a:fld id="{E5FCB74C-A024-4BCA-AB03-E17F58FAAA73}" type="datetimeFigureOut">
              <a:rPr lang="en-GB" smtClean="0"/>
              <a:t>03/06/2024</a:t>
            </a:fld>
            <a:endParaRPr lang="en-GB"/>
          </a:p>
        </p:txBody>
      </p:sp>
      <p:sp>
        <p:nvSpPr>
          <p:cNvPr id="5" name="Footer Placeholder 4">
            <a:extLst>
              <a:ext uri="{FF2B5EF4-FFF2-40B4-BE49-F238E27FC236}">
                <a16:creationId xmlns:a16="http://schemas.microsoft.com/office/drawing/2014/main" id="{B252CC85-3E39-7D95-0369-91A28B0A31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BE8CA1-F075-AB09-7BC1-DB303636131E}"/>
              </a:ext>
            </a:extLst>
          </p:cNvPr>
          <p:cNvSpPr>
            <a:spLocks noGrp="1"/>
          </p:cNvSpPr>
          <p:nvPr>
            <p:ph type="sldNum" sz="quarter" idx="12"/>
          </p:nvPr>
        </p:nvSpPr>
        <p:spPr/>
        <p:txBody>
          <a:bodyPr/>
          <a:lstStyle/>
          <a:p>
            <a:fld id="{A6AA7A3A-7525-4866-B2CD-EFE5DCE300B9}" type="slidenum">
              <a:rPr lang="en-GB" smtClean="0"/>
              <a:t>‹#›</a:t>
            </a:fld>
            <a:endParaRPr lang="en-GB"/>
          </a:p>
        </p:txBody>
      </p:sp>
    </p:spTree>
    <p:extLst>
      <p:ext uri="{BB962C8B-B14F-4D97-AF65-F5344CB8AC3E}">
        <p14:creationId xmlns:p14="http://schemas.microsoft.com/office/powerpoint/2010/main" val="42701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B82C4-0470-9D2C-0013-5AFE22F5B3A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9688CEE-1235-B554-B523-2645D7CDFA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5BF201-1B64-9C22-2BC0-F564FDDBE63D}"/>
              </a:ext>
            </a:extLst>
          </p:cNvPr>
          <p:cNvSpPr>
            <a:spLocks noGrp="1"/>
          </p:cNvSpPr>
          <p:nvPr>
            <p:ph type="dt" sz="half" idx="10"/>
          </p:nvPr>
        </p:nvSpPr>
        <p:spPr/>
        <p:txBody>
          <a:bodyPr/>
          <a:lstStyle/>
          <a:p>
            <a:fld id="{E5FCB74C-A024-4BCA-AB03-E17F58FAAA73}" type="datetimeFigureOut">
              <a:rPr lang="en-GB" smtClean="0"/>
              <a:t>03/06/2024</a:t>
            </a:fld>
            <a:endParaRPr lang="en-GB"/>
          </a:p>
        </p:txBody>
      </p:sp>
      <p:sp>
        <p:nvSpPr>
          <p:cNvPr id="5" name="Footer Placeholder 4">
            <a:extLst>
              <a:ext uri="{FF2B5EF4-FFF2-40B4-BE49-F238E27FC236}">
                <a16:creationId xmlns:a16="http://schemas.microsoft.com/office/drawing/2014/main" id="{17D7EE9E-A39C-A53F-3604-203AC4622D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7EE04C-C0D7-2A3B-57DF-424082FB7595}"/>
              </a:ext>
            </a:extLst>
          </p:cNvPr>
          <p:cNvSpPr>
            <a:spLocks noGrp="1"/>
          </p:cNvSpPr>
          <p:nvPr>
            <p:ph type="sldNum" sz="quarter" idx="12"/>
          </p:nvPr>
        </p:nvSpPr>
        <p:spPr/>
        <p:txBody>
          <a:bodyPr/>
          <a:lstStyle/>
          <a:p>
            <a:fld id="{A6AA7A3A-7525-4866-B2CD-EFE5DCE300B9}" type="slidenum">
              <a:rPr lang="en-GB" smtClean="0"/>
              <a:t>‹#›</a:t>
            </a:fld>
            <a:endParaRPr lang="en-GB"/>
          </a:p>
        </p:txBody>
      </p:sp>
    </p:spTree>
    <p:extLst>
      <p:ext uri="{BB962C8B-B14F-4D97-AF65-F5344CB8AC3E}">
        <p14:creationId xmlns:p14="http://schemas.microsoft.com/office/powerpoint/2010/main" val="1519875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6F884-F567-A71E-334D-E560164486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7CD12F0-9AD4-8FFD-C70A-C41EE12E287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50E49A-B808-FD0E-1886-920C314A22F6}"/>
              </a:ext>
            </a:extLst>
          </p:cNvPr>
          <p:cNvSpPr>
            <a:spLocks noGrp="1"/>
          </p:cNvSpPr>
          <p:nvPr>
            <p:ph type="dt" sz="half" idx="10"/>
          </p:nvPr>
        </p:nvSpPr>
        <p:spPr/>
        <p:txBody>
          <a:bodyPr/>
          <a:lstStyle/>
          <a:p>
            <a:fld id="{E5FCB74C-A024-4BCA-AB03-E17F58FAAA73}" type="datetimeFigureOut">
              <a:rPr lang="en-GB" smtClean="0"/>
              <a:t>03/06/2024</a:t>
            </a:fld>
            <a:endParaRPr lang="en-GB"/>
          </a:p>
        </p:txBody>
      </p:sp>
      <p:sp>
        <p:nvSpPr>
          <p:cNvPr id="5" name="Footer Placeholder 4">
            <a:extLst>
              <a:ext uri="{FF2B5EF4-FFF2-40B4-BE49-F238E27FC236}">
                <a16:creationId xmlns:a16="http://schemas.microsoft.com/office/drawing/2014/main" id="{D045DC64-3BCD-2AA0-2E78-BA2194C895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A654DA-6CAC-DEEB-0B8B-651B952097FC}"/>
              </a:ext>
            </a:extLst>
          </p:cNvPr>
          <p:cNvSpPr>
            <a:spLocks noGrp="1"/>
          </p:cNvSpPr>
          <p:nvPr>
            <p:ph type="sldNum" sz="quarter" idx="12"/>
          </p:nvPr>
        </p:nvSpPr>
        <p:spPr/>
        <p:txBody>
          <a:bodyPr/>
          <a:lstStyle/>
          <a:p>
            <a:fld id="{A6AA7A3A-7525-4866-B2CD-EFE5DCE300B9}" type="slidenum">
              <a:rPr lang="en-GB" smtClean="0"/>
              <a:t>‹#›</a:t>
            </a:fld>
            <a:endParaRPr lang="en-GB"/>
          </a:p>
        </p:txBody>
      </p:sp>
    </p:spTree>
    <p:extLst>
      <p:ext uri="{BB962C8B-B14F-4D97-AF65-F5344CB8AC3E}">
        <p14:creationId xmlns:p14="http://schemas.microsoft.com/office/powerpoint/2010/main" val="3407682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13454-DFBC-0F27-DF70-4DA8876F066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7E6C730-195C-0E6A-6C95-92B9AA9129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C1EC552-BD3E-C2AC-F2B9-575A42D1F9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2BA0D91-CA1B-402A-F470-546960970FD5}"/>
              </a:ext>
            </a:extLst>
          </p:cNvPr>
          <p:cNvSpPr>
            <a:spLocks noGrp="1"/>
          </p:cNvSpPr>
          <p:nvPr>
            <p:ph type="dt" sz="half" idx="10"/>
          </p:nvPr>
        </p:nvSpPr>
        <p:spPr/>
        <p:txBody>
          <a:bodyPr/>
          <a:lstStyle/>
          <a:p>
            <a:fld id="{E5FCB74C-A024-4BCA-AB03-E17F58FAAA73}" type="datetimeFigureOut">
              <a:rPr lang="en-GB" smtClean="0"/>
              <a:t>03/06/2024</a:t>
            </a:fld>
            <a:endParaRPr lang="en-GB"/>
          </a:p>
        </p:txBody>
      </p:sp>
      <p:sp>
        <p:nvSpPr>
          <p:cNvPr id="6" name="Footer Placeholder 5">
            <a:extLst>
              <a:ext uri="{FF2B5EF4-FFF2-40B4-BE49-F238E27FC236}">
                <a16:creationId xmlns:a16="http://schemas.microsoft.com/office/drawing/2014/main" id="{14413AB9-4FCB-A1AE-C4DF-506DBE99DC7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AF813C-A85B-10B7-497A-E798220EECFC}"/>
              </a:ext>
            </a:extLst>
          </p:cNvPr>
          <p:cNvSpPr>
            <a:spLocks noGrp="1"/>
          </p:cNvSpPr>
          <p:nvPr>
            <p:ph type="sldNum" sz="quarter" idx="12"/>
          </p:nvPr>
        </p:nvSpPr>
        <p:spPr/>
        <p:txBody>
          <a:bodyPr/>
          <a:lstStyle/>
          <a:p>
            <a:fld id="{A6AA7A3A-7525-4866-B2CD-EFE5DCE300B9}" type="slidenum">
              <a:rPr lang="en-GB" smtClean="0"/>
              <a:t>‹#›</a:t>
            </a:fld>
            <a:endParaRPr lang="en-GB"/>
          </a:p>
        </p:txBody>
      </p:sp>
    </p:spTree>
    <p:extLst>
      <p:ext uri="{BB962C8B-B14F-4D97-AF65-F5344CB8AC3E}">
        <p14:creationId xmlns:p14="http://schemas.microsoft.com/office/powerpoint/2010/main" val="43810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50C78-1E62-1FCE-6526-050FB8BB148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D90726B-D11C-3568-D60C-E32CBA5DA6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8E58B3-F20D-B77C-6AC9-0D703C1777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8270B22-181A-43F4-0475-1733031DFA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2EE195-787A-AAC7-099D-A4ADB9780C1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0F4E38A-37C1-D1D2-6347-71C2B5BA7772}"/>
              </a:ext>
            </a:extLst>
          </p:cNvPr>
          <p:cNvSpPr>
            <a:spLocks noGrp="1"/>
          </p:cNvSpPr>
          <p:nvPr>
            <p:ph type="dt" sz="half" idx="10"/>
          </p:nvPr>
        </p:nvSpPr>
        <p:spPr/>
        <p:txBody>
          <a:bodyPr/>
          <a:lstStyle/>
          <a:p>
            <a:fld id="{E5FCB74C-A024-4BCA-AB03-E17F58FAAA73}" type="datetimeFigureOut">
              <a:rPr lang="en-GB" smtClean="0"/>
              <a:t>03/06/2024</a:t>
            </a:fld>
            <a:endParaRPr lang="en-GB"/>
          </a:p>
        </p:txBody>
      </p:sp>
      <p:sp>
        <p:nvSpPr>
          <p:cNvPr id="8" name="Footer Placeholder 7">
            <a:extLst>
              <a:ext uri="{FF2B5EF4-FFF2-40B4-BE49-F238E27FC236}">
                <a16:creationId xmlns:a16="http://schemas.microsoft.com/office/drawing/2014/main" id="{2C851CBD-830A-A8E7-9947-E606633EEB4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4124D4-96D4-331F-124D-9DA463CE78C1}"/>
              </a:ext>
            </a:extLst>
          </p:cNvPr>
          <p:cNvSpPr>
            <a:spLocks noGrp="1"/>
          </p:cNvSpPr>
          <p:nvPr>
            <p:ph type="sldNum" sz="quarter" idx="12"/>
          </p:nvPr>
        </p:nvSpPr>
        <p:spPr/>
        <p:txBody>
          <a:bodyPr/>
          <a:lstStyle/>
          <a:p>
            <a:fld id="{A6AA7A3A-7525-4866-B2CD-EFE5DCE300B9}" type="slidenum">
              <a:rPr lang="en-GB" smtClean="0"/>
              <a:t>‹#›</a:t>
            </a:fld>
            <a:endParaRPr lang="en-GB"/>
          </a:p>
        </p:txBody>
      </p:sp>
    </p:spTree>
    <p:extLst>
      <p:ext uri="{BB962C8B-B14F-4D97-AF65-F5344CB8AC3E}">
        <p14:creationId xmlns:p14="http://schemas.microsoft.com/office/powerpoint/2010/main" val="1659625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51342-2CA6-6926-4F07-1789063000B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DB3CB52-252A-7452-6E12-7EFBDD07BA7A}"/>
              </a:ext>
            </a:extLst>
          </p:cNvPr>
          <p:cNvSpPr>
            <a:spLocks noGrp="1"/>
          </p:cNvSpPr>
          <p:nvPr>
            <p:ph type="dt" sz="half" idx="10"/>
          </p:nvPr>
        </p:nvSpPr>
        <p:spPr/>
        <p:txBody>
          <a:bodyPr/>
          <a:lstStyle/>
          <a:p>
            <a:fld id="{E5FCB74C-A024-4BCA-AB03-E17F58FAAA73}" type="datetimeFigureOut">
              <a:rPr lang="en-GB" smtClean="0"/>
              <a:t>03/06/2024</a:t>
            </a:fld>
            <a:endParaRPr lang="en-GB"/>
          </a:p>
        </p:txBody>
      </p:sp>
      <p:sp>
        <p:nvSpPr>
          <p:cNvPr id="4" name="Footer Placeholder 3">
            <a:extLst>
              <a:ext uri="{FF2B5EF4-FFF2-40B4-BE49-F238E27FC236}">
                <a16:creationId xmlns:a16="http://schemas.microsoft.com/office/drawing/2014/main" id="{2F8496B2-9E42-3435-2E33-FA681C5C6DA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4FB9D93-C89F-4058-F6C5-174E87EBDFD5}"/>
              </a:ext>
            </a:extLst>
          </p:cNvPr>
          <p:cNvSpPr>
            <a:spLocks noGrp="1"/>
          </p:cNvSpPr>
          <p:nvPr>
            <p:ph type="sldNum" sz="quarter" idx="12"/>
          </p:nvPr>
        </p:nvSpPr>
        <p:spPr/>
        <p:txBody>
          <a:bodyPr/>
          <a:lstStyle/>
          <a:p>
            <a:fld id="{A6AA7A3A-7525-4866-B2CD-EFE5DCE300B9}" type="slidenum">
              <a:rPr lang="en-GB" smtClean="0"/>
              <a:t>‹#›</a:t>
            </a:fld>
            <a:endParaRPr lang="en-GB"/>
          </a:p>
        </p:txBody>
      </p:sp>
    </p:spTree>
    <p:extLst>
      <p:ext uri="{BB962C8B-B14F-4D97-AF65-F5344CB8AC3E}">
        <p14:creationId xmlns:p14="http://schemas.microsoft.com/office/powerpoint/2010/main" val="1862057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8AEB0C-F03C-1BA5-3A26-B45326AA7342}"/>
              </a:ext>
            </a:extLst>
          </p:cNvPr>
          <p:cNvSpPr>
            <a:spLocks noGrp="1"/>
          </p:cNvSpPr>
          <p:nvPr>
            <p:ph type="dt" sz="half" idx="10"/>
          </p:nvPr>
        </p:nvSpPr>
        <p:spPr/>
        <p:txBody>
          <a:bodyPr/>
          <a:lstStyle/>
          <a:p>
            <a:fld id="{E5FCB74C-A024-4BCA-AB03-E17F58FAAA73}" type="datetimeFigureOut">
              <a:rPr lang="en-GB" smtClean="0"/>
              <a:t>03/06/2024</a:t>
            </a:fld>
            <a:endParaRPr lang="en-GB"/>
          </a:p>
        </p:txBody>
      </p:sp>
      <p:sp>
        <p:nvSpPr>
          <p:cNvPr id="3" name="Footer Placeholder 2">
            <a:extLst>
              <a:ext uri="{FF2B5EF4-FFF2-40B4-BE49-F238E27FC236}">
                <a16:creationId xmlns:a16="http://schemas.microsoft.com/office/drawing/2014/main" id="{A44D6A4E-50BA-66F7-4017-77AF224D925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3F2EBE7-9E9D-2829-AD63-95317805F298}"/>
              </a:ext>
            </a:extLst>
          </p:cNvPr>
          <p:cNvSpPr>
            <a:spLocks noGrp="1"/>
          </p:cNvSpPr>
          <p:nvPr>
            <p:ph type="sldNum" sz="quarter" idx="12"/>
          </p:nvPr>
        </p:nvSpPr>
        <p:spPr/>
        <p:txBody>
          <a:bodyPr/>
          <a:lstStyle/>
          <a:p>
            <a:fld id="{A6AA7A3A-7525-4866-B2CD-EFE5DCE300B9}" type="slidenum">
              <a:rPr lang="en-GB" smtClean="0"/>
              <a:t>‹#›</a:t>
            </a:fld>
            <a:endParaRPr lang="en-GB"/>
          </a:p>
        </p:txBody>
      </p:sp>
    </p:spTree>
    <p:extLst>
      <p:ext uri="{BB962C8B-B14F-4D97-AF65-F5344CB8AC3E}">
        <p14:creationId xmlns:p14="http://schemas.microsoft.com/office/powerpoint/2010/main" val="4127314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14E67-23CC-6B43-F796-4F41214F2E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C69D6EE-4E4D-77E4-785D-2ECD290E16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67ECFD9-66A8-3371-C43A-9C7450F3DF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A93E3C-B5A0-3DF6-D1A1-833D22B95650}"/>
              </a:ext>
            </a:extLst>
          </p:cNvPr>
          <p:cNvSpPr>
            <a:spLocks noGrp="1"/>
          </p:cNvSpPr>
          <p:nvPr>
            <p:ph type="dt" sz="half" idx="10"/>
          </p:nvPr>
        </p:nvSpPr>
        <p:spPr/>
        <p:txBody>
          <a:bodyPr/>
          <a:lstStyle/>
          <a:p>
            <a:fld id="{E5FCB74C-A024-4BCA-AB03-E17F58FAAA73}" type="datetimeFigureOut">
              <a:rPr lang="en-GB" smtClean="0"/>
              <a:t>03/06/2024</a:t>
            </a:fld>
            <a:endParaRPr lang="en-GB"/>
          </a:p>
        </p:txBody>
      </p:sp>
      <p:sp>
        <p:nvSpPr>
          <p:cNvPr id="6" name="Footer Placeholder 5">
            <a:extLst>
              <a:ext uri="{FF2B5EF4-FFF2-40B4-BE49-F238E27FC236}">
                <a16:creationId xmlns:a16="http://schemas.microsoft.com/office/drawing/2014/main" id="{092AABEA-7723-3E87-5EE9-DF0FE5F4D1E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CBA943C-A12E-03A5-3A81-50C43D99D8A1}"/>
              </a:ext>
            </a:extLst>
          </p:cNvPr>
          <p:cNvSpPr>
            <a:spLocks noGrp="1"/>
          </p:cNvSpPr>
          <p:nvPr>
            <p:ph type="sldNum" sz="quarter" idx="12"/>
          </p:nvPr>
        </p:nvSpPr>
        <p:spPr/>
        <p:txBody>
          <a:bodyPr/>
          <a:lstStyle/>
          <a:p>
            <a:fld id="{A6AA7A3A-7525-4866-B2CD-EFE5DCE300B9}" type="slidenum">
              <a:rPr lang="en-GB" smtClean="0"/>
              <a:t>‹#›</a:t>
            </a:fld>
            <a:endParaRPr lang="en-GB"/>
          </a:p>
        </p:txBody>
      </p:sp>
    </p:spTree>
    <p:extLst>
      <p:ext uri="{BB962C8B-B14F-4D97-AF65-F5344CB8AC3E}">
        <p14:creationId xmlns:p14="http://schemas.microsoft.com/office/powerpoint/2010/main" val="2986402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D11EC-49C8-D946-05AC-1CA1778E88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5B47950-63A8-7E18-8EA1-677E15624E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5014739-C9DA-171A-C4B5-82EE4ECD71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912C27-EFF2-0ED8-E9D1-18BB1EA3806C}"/>
              </a:ext>
            </a:extLst>
          </p:cNvPr>
          <p:cNvSpPr>
            <a:spLocks noGrp="1"/>
          </p:cNvSpPr>
          <p:nvPr>
            <p:ph type="dt" sz="half" idx="10"/>
          </p:nvPr>
        </p:nvSpPr>
        <p:spPr/>
        <p:txBody>
          <a:bodyPr/>
          <a:lstStyle/>
          <a:p>
            <a:fld id="{E5FCB74C-A024-4BCA-AB03-E17F58FAAA73}" type="datetimeFigureOut">
              <a:rPr lang="en-GB" smtClean="0"/>
              <a:t>03/06/2024</a:t>
            </a:fld>
            <a:endParaRPr lang="en-GB"/>
          </a:p>
        </p:txBody>
      </p:sp>
      <p:sp>
        <p:nvSpPr>
          <p:cNvPr id="6" name="Footer Placeholder 5">
            <a:extLst>
              <a:ext uri="{FF2B5EF4-FFF2-40B4-BE49-F238E27FC236}">
                <a16:creationId xmlns:a16="http://schemas.microsoft.com/office/drawing/2014/main" id="{E5702DA2-3374-F582-B693-BB800283B8A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81D65E-C676-9725-97FA-C9602F24F590}"/>
              </a:ext>
            </a:extLst>
          </p:cNvPr>
          <p:cNvSpPr>
            <a:spLocks noGrp="1"/>
          </p:cNvSpPr>
          <p:nvPr>
            <p:ph type="sldNum" sz="quarter" idx="12"/>
          </p:nvPr>
        </p:nvSpPr>
        <p:spPr/>
        <p:txBody>
          <a:bodyPr/>
          <a:lstStyle/>
          <a:p>
            <a:fld id="{A6AA7A3A-7525-4866-B2CD-EFE5DCE300B9}" type="slidenum">
              <a:rPr lang="en-GB" smtClean="0"/>
              <a:t>‹#›</a:t>
            </a:fld>
            <a:endParaRPr lang="en-GB"/>
          </a:p>
        </p:txBody>
      </p:sp>
    </p:spTree>
    <p:extLst>
      <p:ext uri="{BB962C8B-B14F-4D97-AF65-F5344CB8AC3E}">
        <p14:creationId xmlns:p14="http://schemas.microsoft.com/office/powerpoint/2010/main" val="909156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02E60-3697-D0B1-0570-696B4BA5203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E429205-3BD2-579A-6393-C41022AA8B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B30C7A-F8A9-9CF8-4857-C5C82A83AD51}"/>
              </a:ext>
            </a:extLst>
          </p:cNvPr>
          <p:cNvSpPr>
            <a:spLocks noGrp="1"/>
          </p:cNvSpPr>
          <p:nvPr>
            <p:ph type="dt" sz="half" idx="10"/>
          </p:nvPr>
        </p:nvSpPr>
        <p:spPr/>
        <p:txBody>
          <a:bodyPr/>
          <a:lstStyle/>
          <a:p>
            <a:fld id="{E5FCB74C-A024-4BCA-AB03-E17F58FAAA73}" type="datetimeFigureOut">
              <a:rPr lang="en-GB" smtClean="0"/>
              <a:t>03/06/2024</a:t>
            </a:fld>
            <a:endParaRPr lang="en-GB"/>
          </a:p>
        </p:txBody>
      </p:sp>
      <p:sp>
        <p:nvSpPr>
          <p:cNvPr id="5" name="Footer Placeholder 4">
            <a:extLst>
              <a:ext uri="{FF2B5EF4-FFF2-40B4-BE49-F238E27FC236}">
                <a16:creationId xmlns:a16="http://schemas.microsoft.com/office/drawing/2014/main" id="{B42CB277-C7A0-2918-234A-65361A0B7A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715204-49CC-2525-51BC-ADC39FA9AB6B}"/>
              </a:ext>
            </a:extLst>
          </p:cNvPr>
          <p:cNvSpPr>
            <a:spLocks noGrp="1"/>
          </p:cNvSpPr>
          <p:nvPr>
            <p:ph type="sldNum" sz="quarter" idx="12"/>
          </p:nvPr>
        </p:nvSpPr>
        <p:spPr/>
        <p:txBody>
          <a:bodyPr/>
          <a:lstStyle/>
          <a:p>
            <a:fld id="{A6AA7A3A-7525-4866-B2CD-EFE5DCE300B9}" type="slidenum">
              <a:rPr lang="en-GB" smtClean="0"/>
              <a:t>‹#›</a:t>
            </a:fld>
            <a:endParaRPr lang="en-GB"/>
          </a:p>
        </p:txBody>
      </p:sp>
    </p:spTree>
    <p:extLst>
      <p:ext uri="{BB962C8B-B14F-4D97-AF65-F5344CB8AC3E}">
        <p14:creationId xmlns:p14="http://schemas.microsoft.com/office/powerpoint/2010/main" val="523018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DBE636-751B-0FC7-B49D-B93964BE65A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2FBA865-2959-D551-2708-769D20DE42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155A21-CB80-EC8C-80C5-E6D9FC9C1464}"/>
              </a:ext>
            </a:extLst>
          </p:cNvPr>
          <p:cNvSpPr>
            <a:spLocks noGrp="1"/>
          </p:cNvSpPr>
          <p:nvPr>
            <p:ph type="dt" sz="half" idx="10"/>
          </p:nvPr>
        </p:nvSpPr>
        <p:spPr/>
        <p:txBody>
          <a:bodyPr/>
          <a:lstStyle/>
          <a:p>
            <a:fld id="{E5FCB74C-A024-4BCA-AB03-E17F58FAAA73}" type="datetimeFigureOut">
              <a:rPr lang="en-GB" smtClean="0"/>
              <a:t>03/06/2024</a:t>
            </a:fld>
            <a:endParaRPr lang="en-GB"/>
          </a:p>
        </p:txBody>
      </p:sp>
      <p:sp>
        <p:nvSpPr>
          <p:cNvPr id="5" name="Footer Placeholder 4">
            <a:extLst>
              <a:ext uri="{FF2B5EF4-FFF2-40B4-BE49-F238E27FC236}">
                <a16:creationId xmlns:a16="http://schemas.microsoft.com/office/drawing/2014/main" id="{F87EFAF2-1BA8-77F4-5732-7FEC5B575E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984175-3D85-4544-3EC6-7C6A6BA41B0D}"/>
              </a:ext>
            </a:extLst>
          </p:cNvPr>
          <p:cNvSpPr>
            <a:spLocks noGrp="1"/>
          </p:cNvSpPr>
          <p:nvPr>
            <p:ph type="sldNum" sz="quarter" idx="12"/>
          </p:nvPr>
        </p:nvSpPr>
        <p:spPr/>
        <p:txBody>
          <a:bodyPr/>
          <a:lstStyle/>
          <a:p>
            <a:fld id="{A6AA7A3A-7525-4866-B2CD-EFE5DCE300B9}" type="slidenum">
              <a:rPr lang="en-GB" smtClean="0"/>
              <a:t>‹#›</a:t>
            </a:fld>
            <a:endParaRPr lang="en-GB"/>
          </a:p>
        </p:txBody>
      </p:sp>
    </p:spTree>
    <p:extLst>
      <p:ext uri="{BB962C8B-B14F-4D97-AF65-F5344CB8AC3E}">
        <p14:creationId xmlns:p14="http://schemas.microsoft.com/office/powerpoint/2010/main" val="1370664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B9C018-4C17-D14C-5C4D-EC8C648CB8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926A3C5-2AF3-0F74-1726-FD0C1CC128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6FB15D-31D7-C83B-DFCC-9CB396906E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FCB74C-A024-4BCA-AB03-E17F58FAAA73}" type="datetimeFigureOut">
              <a:rPr lang="en-GB" smtClean="0"/>
              <a:t>03/06/2024</a:t>
            </a:fld>
            <a:endParaRPr lang="en-GB"/>
          </a:p>
        </p:txBody>
      </p:sp>
      <p:sp>
        <p:nvSpPr>
          <p:cNvPr id="5" name="Footer Placeholder 4">
            <a:extLst>
              <a:ext uri="{FF2B5EF4-FFF2-40B4-BE49-F238E27FC236}">
                <a16:creationId xmlns:a16="http://schemas.microsoft.com/office/drawing/2014/main" id="{6722A42B-AEFC-82D1-7C87-D27AB5987E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3A6234A-D1E1-F007-80D7-90A791C803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6AA7A3A-7525-4866-B2CD-EFE5DCE300B9}" type="slidenum">
              <a:rPr lang="en-GB" smtClean="0"/>
              <a:t>‹#›</a:t>
            </a:fld>
            <a:endParaRPr lang="en-GB"/>
          </a:p>
        </p:txBody>
      </p:sp>
    </p:spTree>
    <p:extLst>
      <p:ext uri="{BB962C8B-B14F-4D97-AF65-F5344CB8AC3E}">
        <p14:creationId xmlns:p14="http://schemas.microsoft.com/office/powerpoint/2010/main" val="3364725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package" Target="../embeddings/Microsoft_Word_Document.docx"/><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Layout" Target="../diagrams/layout1.xml"/><Relationship Id="rId7" Type="http://schemas.openxmlformats.org/officeDocument/2006/relationships/image" Target="../media/image1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Layout" Target="../diagrams/layout2.xml"/><Relationship Id="rId7" Type="http://schemas.openxmlformats.org/officeDocument/2006/relationships/image" Target="../media/image25.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0E31CBD4-F9D3-E158-A31A-3D0C66BB5882}"/>
              </a:ext>
            </a:extLst>
          </p:cNvPr>
          <p:cNvGraphicFramePr>
            <a:graphicFrameLocks noChangeAspect="1"/>
          </p:cNvGraphicFramePr>
          <p:nvPr>
            <p:extLst>
              <p:ext uri="{D42A27DB-BD31-4B8C-83A1-F6EECF244321}">
                <p14:modId xmlns:p14="http://schemas.microsoft.com/office/powerpoint/2010/main" val="4123954185"/>
              </p:ext>
            </p:extLst>
          </p:nvPr>
        </p:nvGraphicFramePr>
        <p:xfrm>
          <a:off x="3016250" y="2049463"/>
          <a:ext cx="6159500" cy="2755900"/>
        </p:xfrm>
        <a:graphic>
          <a:graphicData uri="http://schemas.openxmlformats.org/presentationml/2006/ole">
            <mc:AlternateContent xmlns:mc="http://schemas.openxmlformats.org/markup-compatibility/2006">
              <mc:Choice xmlns:v="urn:schemas-microsoft-com:vml" Requires="v">
                <p:oleObj name="Document" r:id="rId2" imgW="6159713" imgH="2755652" progId="Word.Document.12">
                  <p:embed/>
                </p:oleObj>
              </mc:Choice>
              <mc:Fallback>
                <p:oleObj name="Document" r:id="rId2" imgW="6159713" imgH="2755652" progId="Word.Document.12">
                  <p:embed/>
                  <p:pic>
                    <p:nvPicPr>
                      <p:cNvPr id="0" name=""/>
                      <p:cNvPicPr/>
                      <p:nvPr/>
                    </p:nvPicPr>
                    <p:blipFill>
                      <a:blip r:embed="rId3"/>
                      <a:stretch>
                        <a:fillRect/>
                      </a:stretch>
                    </p:blipFill>
                    <p:spPr>
                      <a:xfrm>
                        <a:off x="3016250" y="2049463"/>
                        <a:ext cx="6159500" cy="2755900"/>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66442B1C-D450-602D-8FB1-BA0B29DD1F14}"/>
              </a:ext>
            </a:extLst>
          </p:cNvPr>
          <p:cNvPicPr>
            <a:picLocks noChangeAspect="1"/>
          </p:cNvPicPr>
          <p:nvPr/>
        </p:nvPicPr>
        <p:blipFill>
          <a:blip r:embed="rId4"/>
          <a:stretch>
            <a:fillRect/>
          </a:stretch>
        </p:blipFill>
        <p:spPr>
          <a:xfrm>
            <a:off x="0" y="0"/>
            <a:ext cx="2426418" cy="536494"/>
          </a:xfrm>
          <a:prstGeom prst="rect">
            <a:avLst/>
          </a:prstGeom>
        </p:spPr>
      </p:pic>
      <p:pic>
        <p:nvPicPr>
          <p:cNvPr id="5" name="Image 2">
            <a:extLst>
              <a:ext uri="{FF2B5EF4-FFF2-40B4-BE49-F238E27FC236}">
                <a16:creationId xmlns:a16="http://schemas.microsoft.com/office/drawing/2014/main" id="{BB023B32-DD82-0D1C-C022-1DF55DA8C9C2}"/>
              </a:ext>
            </a:extLst>
          </p:cNvPr>
          <p:cNvPicPr>
            <a:picLocks/>
          </p:cNvPicPr>
          <p:nvPr/>
        </p:nvPicPr>
        <p:blipFill>
          <a:blip r:embed="rId5" cstate="print"/>
          <a:stretch>
            <a:fillRect/>
          </a:stretch>
        </p:blipFill>
        <p:spPr>
          <a:xfrm>
            <a:off x="0" y="6316980"/>
            <a:ext cx="1973580" cy="541020"/>
          </a:xfrm>
          <a:prstGeom prst="rect">
            <a:avLst/>
          </a:prstGeom>
        </p:spPr>
      </p:pic>
    </p:spTree>
    <p:extLst>
      <p:ext uri="{BB962C8B-B14F-4D97-AF65-F5344CB8AC3E}">
        <p14:creationId xmlns:p14="http://schemas.microsoft.com/office/powerpoint/2010/main" val="4046371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9D8286-CA18-9EC1-9A0E-78F693276F13}"/>
              </a:ext>
            </a:extLst>
          </p:cNvPr>
          <p:cNvSpPr>
            <a:spLocks noGrp="1"/>
          </p:cNvSpPr>
          <p:nvPr>
            <p:ph type="title"/>
          </p:nvPr>
        </p:nvSpPr>
        <p:spPr>
          <a:xfrm>
            <a:off x="761800" y="762001"/>
            <a:ext cx="5334197" cy="1708242"/>
          </a:xfrm>
        </p:spPr>
        <p:txBody>
          <a:bodyPr anchor="ctr">
            <a:normAutofit/>
          </a:bodyPr>
          <a:lstStyle/>
          <a:p>
            <a:r>
              <a:rPr lang="en-GB" sz="4000"/>
              <a:t>What is Cogeneration?</a:t>
            </a:r>
          </a:p>
        </p:txBody>
      </p:sp>
      <p:sp>
        <p:nvSpPr>
          <p:cNvPr id="3" name="Content Placeholder 2">
            <a:extLst>
              <a:ext uri="{FF2B5EF4-FFF2-40B4-BE49-F238E27FC236}">
                <a16:creationId xmlns:a16="http://schemas.microsoft.com/office/drawing/2014/main" id="{2D7D8D54-B528-0858-C3D8-16CA1D5A9AE6}"/>
              </a:ext>
            </a:extLst>
          </p:cNvPr>
          <p:cNvSpPr>
            <a:spLocks noGrp="1"/>
          </p:cNvSpPr>
          <p:nvPr>
            <p:ph idx="1"/>
          </p:nvPr>
        </p:nvSpPr>
        <p:spPr>
          <a:xfrm>
            <a:off x="761800" y="2470244"/>
            <a:ext cx="5334197" cy="3769835"/>
          </a:xfrm>
        </p:spPr>
        <p:txBody>
          <a:bodyPr anchor="ctr">
            <a:normAutofit/>
          </a:bodyPr>
          <a:lstStyle/>
          <a:p>
            <a:pPr marL="0" indent="0">
              <a:buNone/>
            </a:pPr>
            <a:r>
              <a:rPr lang="en-US" sz="2000" b="0">
                <a:effectLst/>
                <a:latin typeface="Arial" panose="020B0604020202020204" pitchFamily="34" charset="0"/>
                <a:ea typeface="Calibri" panose="020F0502020204030204" pitchFamily="34" charset="0"/>
              </a:rPr>
              <a:t>Cogeneration, also known as combined heat and power, or CHP, is a technique that greatly increases energy efficiency by concurrently producing useable heat and electricity from a single fuel source. By repurposing heat that would otherwise be squandered in traditional power generation, this system maximizes the use of the primary energy input for either heating or cooling.</a:t>
            </a:r>
            <a:endParaRPr lang="en-GB" sz="2000" b="1">
              <a:effectLst/>
              <a:latin typeface="Calibri" panose="020F0502020204030204" pitchFamily="34" charset="0"/>
              <a:ea typeface="Calibri" panose="020F0502020204030204" pitchFamily="34" charset="0"/>
            </a:endParaRPr>
          </a:p>
          <a:p>
            <a:pPr marL="0" indent="0">
              <a:buNone/>
            </a:pPr>
            <a:endParaRPr lang="en-GB" sz="2000"/>
          </a:p>
        </p:txBody>
      </p:sp>
      <p:pic>
        <p:nvPicPr>
          <p:cNvPr id="5" name="Picture 4" descr="Smoke from a factory">
            <a:extLst>
              <a:ext uri="{FF2B5EF4-FFF2-40B4-BE49-F238E27FC236}">
                <a16:creationId xmlns:a16="http://schemas.microsoft.com/office/drawing/2014/main" id="{1C56F738-0110-8F43-831B-E67694701C0B}"/>
              </a:ext>
            </a:extLst>
          </p:cNvPr>
          <p:cNvPicPr>
            <a:picLocks noChangeAspect="1"/>
          </p:cNvPicPr>
          <p:nvPr/>
        </p:nvPicPr>
        <p:blipFill rotWithShape="1">
          <a:blip r:embed="rId2"/>
          <a:srcRect l="21014" r="27150"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pic>
        <p:nvPicPr>
          <p:cNvPr id="4" name="Picture 3">
            <a:extLst>
              <a:ext uri="{FF2B5EF4-FFF2-40B4-BE49-F238E27FC236}">
                <a16:creationId xmlns:a16="http://schemas.microsoft.com/office/drawing/2014/main" id="{D5C3991F-1ABD-3E76-5FB5-DC12A260BCD5}"/>
              </a:ext>
            </a:extLst>
          </p:cNvPr>
          <p:cNvPicPr>
            <a:picLocks noChangeAspect="1"/>
          </p:cNvPicPr>
          <p:nvPr/>
        </p:nvPicPr>
        <p:blipFill>
          <a:blip r:embed="rId3"/>
          <a:stretch>
            <a:fillRect/>
          </a:stretch>
        </p:blipFill>
        <p:spPr>
          <a:xfrm>
            <a:off x="0" y="0"/>
            <a:ext cx="2426418" cy="536494"/>
          </a:xfrm>
          <a:prstGeom prst="rect">
            <a:avLst/>
          </a:prstGeom>
        </p:spPr>
      </p:pic>
      <p:pic>
        <p:nvPicPr>
          <p:cNvPr id="6" name="Image 2">
            <a:extLst>
              <a:ext uri="{FF2B5EF4-FFF2-40B4-BE49-F238E27FC236}">
                <a16:creationId xmlns:a16="http://schemas.microsoft.com/office/drawing/2014/main" id="{FE39EE67-EA8D-9AC8-6BC1-2A83EB99E20D}"/>
              </a:ext>
            </a:extLst>
          </p:cNvPr>
          <p:cNvPicPr>
            <a:picLocks/>
          </p:cNvPicPr>
          <p:nvPr/>
        </p:nvPicPr>
        <p:blipFill>
          <a:blip r:embed="rId4" cstate="print"/>
          <a:stretch>
            <a:fillRect/>
          </a:stretch>
        </p:blipFill>
        <p:spPr>
          <a:xfrm>
            <a:off x="0" y="6316980"/>
            <a:ext cx="1973580" cy="541020"/>
          </a:xfrm>
          <a:prstGeom prst="rect">
            <a:avLst/>
          </a:prstGeom>
        </p:spPr>
      </p:pic>
    </p:spTree>
    <p:extLst>
      <p:ext uri="{BB962C8B-B14F-4D97-AF65-F5344CB8AC3E}">
        <p14:creationId xmlns:p14="http://schemas.microsoft.com/office/powerpoint/2010/main" val="2795894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Thermal power station">
            <a:extLst>
              <a:ext uri="{FF2B5EF4-FFF2-40B4-BE49-F238E27FC236}">
                <a16:creationId xmlns:a16="http://schemas.microsoft.com/office/drawing/2014/main" id="{DA37ED96-58EB-F0AB-0E78-02FE77F93830}"/>
              </a:ext>
            </a:extLst>
          </p:cNvPr>
          <p:cNvPicPr>
            <a:picLocks noChangeAspect="1"/>
          </p:cNvPicPr>
          <p:nvPr/>
        </p:nvPicPr>
        <p:blipFill rotWithShape="1">
          <a:blip r:embed="rId2"/>
          <a:srcRect t="5436"/>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C237FCC-D3CB-A1E7-183E-8BC64BAE66BD}"/>
              </a:ext>
            </a:extLst>
          </p:cNvPr>
          <p:cNvSpPr>
            <a:spLocks noGrp="1"/>
          </p:cNvSpPr>
          <p:nvPr>
            <p:ph type="title"/>
          </p:nvPr>
        </p:nvSpPr>
        <p:spPr>
          <a:xfrm>
            <a:off x="7531610" y="365125"/>
            <a:ext cx="3822189" cy="1899912"/>
          </a:xfrm>
        </p:spPr>
        <p:txBody>
          <a:bodyPr>
            <a:normAutofit/>
          </a:bodyPr>
          <a:lstStyle/>
          <a:p>
            <a:r>
              <a:rPr lang="en-GB" sz="4000" dirty="0"/>
              <a:t>Types of Cogeneration Systems</a:t>
            </a:r>
          </a:p>
        </p:txBody>
      </p:sp>
      <p:sp>
        <p:nvSpPr>
          <p:cNvPr id="3" name="Content Placeholder 2">
            <a:extLst>
              <a:ext uri="{FF2B5EF4-FFF2-40B4-BE49-F238E27FC236}">
                <a16:creationId xmlns:a16="http://schemas.microsoft.com/office/drawing/2014/main" id="{6C932C3A-43D7-A327-014B-62F6D31A22CF}"/>
              </a:ext>
            </a:extLst>
          </p:cNvPr>
          <p:cNvSpPr>
            <a:spLocks noGrp="1"/>
          </p:cNvSpPr>
          <p:nvPr>
            <p:ph idx="1"/>
          </p:nvPr>
        </p:nvSpPr>
        <p:spPr>
          <a:xfrm>
            <a:off x="7531610" y="2434201"/>
            <a:ext cx="3822189" cy="3742762"/>
          </a:xfrm>
        </p:spPr>
        <p:txBody>
          <a:bodyPr>
            <a:normAutofit/>
          </a:bodyPr>
          <a:lstStyle/>
          <a:p>
            <a:pPr marL="0" indent="0">
              <a:buNone/>
            </a:pPr>
            <a:r>
              <a:rPr lang="en-GB" sz="1700"/>
              <a:t>Cogeneration with Gas Turbines</a:t>
            </a:r>
          </a:p>
          <a:p>
            <a:endParaRPr lang="en-GB" sz="1700"/>
          </a:p>
          <a:p>
            <a:r>
              <a:rPr lang="en-GB" sz="1700"/>
              <a:t>Fuel: Typically gas from nature.</a:t>
            </a:r>
          </a:p>
          <a:p>
            <a:r>
              <a:rPr lang="en-GB" sz="1700"/>
              <a:t>Procedure: A turbine is powered by combustion gasses to produce energy. Steam or hot water for industrial processes or heating is subsequently produced from the hot exhaust gasses.</a:t>
            </a:r>
          </a:p>
          <a:p>
            <a:r>
              <a:rPr lang="en-GB" sz="1700"/>
              <a:t>Benefits: Excellent dependability and efficiency. Well suited for extensive industrial uses.</a:t>
            </a:r>
          </a:p>
        </p:txBody>
      </p:sp>
      <p:pic>
        <p:nvPicPr>
          <p:cNvPr id="4" name="Picture 3">
            <a:extLst>
              <a:ext uri="{FF2B5EF4-FFF2-40B4-BE49-F238E27FC236}">
                <a16:creationId xmlns:a16="http://schemas.microsoft.com/office/drawing/2014/main" id="{F45AE61E-2C65-652F-834E-A7D242022E95}"/>
              </a:ext>
            </a:extLst>
          </p:cNvPr>
          <p:cNvPicPr>
            <a:picLocks noChangeAspect="1"/>
          </p:cNvPicPr>
          <p:nvPr/>
        </p:nvPicPr>
        <p:blipFill>
          <a:blip r:embed="rId3"/>
          <a:stretch>
            <a:fillRect/>
          </a:stretch>
        </p:blipFill>
        <p:spPr>
          <a:xfrm>
            <a:off x="9719046" y="12296"/>
            <a:ext cx="2426418" cy="536494"/>
          </a:xfrm>
          <a:prstGeom prst="rect">
            <a:avLst/>
          </a:prstGeom>
        </p:spPr>
      </p:pic>
      <p:pic>
        <p:nvPicPr>
          <p:cNvPr id="6" name="Picture 5">
            <a:extLst>
              <a:ext uri="{FF2B5EF4-FFF2-40B4-BE49-F238E27FC236}">
                <a16:creationId xmlns:a16="http://schemas.microsoft.com/office/drawing/2014/main" id="{6327CCE7-2C48-2113-C28E-5088C558032D}"/>
              </a:ext>
            </a:extLst>
          </p:cNvPr>
          <p:cNvPicPr>
            <a:picLocks noChangeAspect="1"/>
          </p:cNvPicPr>
          <p:nvPr/>
        </p:nvPicPr>
        <p:blipFill>
          <a:blip r:embed="rId4"/>
          <a:stretch>
            <a:fillRect/>
          </a:stretch>
        </p:blipFill>
        <p:spPr>
          <a:xfrm>
            <a:off x="10213676" y="6277428"/>
            <a:ext cx="1975275" cy="542591"/>
          </a:xfrm>
          <a:prstGeom prst="rect">
            <a:avLst/>
          </a:prstGeom>
        </p:spPr>
      </p:pic>
    </p:spTree>
    <p:extLst>
      <p:ext uri="{BB962C8B-B14F-4D97-AF65-F5344CB8AC3E}">
        <p14:creationId xmlns:p14="http://schemas.microsoft.com/office/powerpoint/2010/main" val="311289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0CC27-35E0-8645-D4CE-88E30FEC8BC7}"/>
              </a:ext>
            </a:extLst>
          </p:cNvPr>
          <p:cNvSpPr>
            <a:spLocks noGrp="1"/>
          </p:cNvSpPr>
          <p:nvPr>
            <p:ph type="title"/>
          </p:nvPr>
        </p:nvSpPr>
        <p:spPr>
          <a:xfrm>
            <a:off x="6823878" y="741391"/>
            <a:ext cx="4491821" cy="1616203"/>
          </a:xfrm>
        </p:spPr>
        <p:txBody>
          <a:bodyPr anchor="b">
            <a:normAutofit/>
          </a:bodyPr>
          <a:lstStyle/>
          <a:p>
            <a:r>
              <a:rPr lang="en-GB" sz="3200"/>
              <a:t>Types of Cogeneration Systems</a:t>
            </a:r>
          </a:p>
        </p:txBody>
      </p:sp>
      <p:pic>
        <p:nvPicPr>
          <p:cNvPr id="5" name="Picture 4" descr="Smoke from factory">
            <a:extLst>
              <a:ext uri="{FF2B5EF4-FFF2-40B4-BE49-F238E27FC236}">
                <a16:creationId xmlns:a16="http://schemas.microsoft.com/office/drawing/2014/main" id="{FEF1C143-B6A2-18AA-1866-01E6DA97EF05}"/>
              </a:ext>
            </a:extLst>
          </p:cNvPr>
          <p:cNvPicPr>
            <a:picLocks noChangeAspect="1"/>
          </p:cNvPicPr>
          <p:nvPr/>
        </p:nvPicPr>
        <p:blipFill rotWithShape="1">
          <a:blip r:embed="rId2"/>
          <a:srcRect l="37981" r="2685" b="-1"/>
          <a:stretch/>
        </p:blipFill>
        <p:spPr>
          <a:xfrm>
            <a:off x="20" y="10"/>
            <a:ext cx="6095980" cy="6857990"/>
          </a:xfrm>
          <a:prstGeom prst="rect">
            <a:avLst/>
          </a:prstGeom>
        </p:spPr>
      </p:pic>
      <p:grpSp>
        <p:nvGrpSpPr>
          <p:cNvPr id="9" name="Group 8">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EA3A7DC8-A79B-DB2F-0D53-5913CF8A8F9F}"/>
              </a:ext>
            </a:extLst>
          </p:cNvPr>
          <p:cNvSpPr>
            <a:spLocks noGrp="1"/>
          </p:cNvSpPr>
          <p:nvPr>
            <p:ph idx="1"/>
          </p:nvPr>
        </p:nvSpPr>
        <p:spPr>
          <a:xfrm>
            <a:off x="6823878" y="2533476"/>
            <a:ext cx="4491820" cy="3447832"/>
          </a:xfrm>
        </p:spPr>
        <p:txBody>
          <a:bodyPr anchor="t">
            <a:normAutofit/>
          </a:bodyPr>
          <a:lstStyle/>
          <a:p>
            <a:pPr marL="0" indent="0">
              <a:buNone/>
            </a:pPr>
            <a:r>
              <a:rPr lang="en-GB" sz="1700"/>
              <a:t>Cogeneration with Steam Turbines</a:t>
            </a:r>
          </a:p>
          <a:p>
            <a:endParaRPr lang="en-GB" sz="1700"/>
          </a:p>
          <a:p>
            <a:r>
              <a:rPr lang="en-GB" sz="1700"/>
              <a:t>Fuel: Various fuels, such as biomass, coal, natural gas, or waste from municipal solid waste, can be used.</a:t>
            </a:r>
          </a:p>
          <a:p>
            <a:r>
              <a:rPr lang="en-GB" sz="1700"/>
              <a:t>Method: To produce energy, a steam turbine is powered by high-pressure steam that comes from a boiler. Heat is produced by the low-pressure steam that leaves the turbine.</a:t>
            </a:r>
          </a:p>
          <a:p>
            <a:r>
              <a:rPr lang="en-GB" sz="1700"/>
              <a:t>Benefit: Adaptability in fuel use. Ideal for sectors requiring a lot of thermal energy.</a:t>
            </a:r>
          </a:p>
        </p:txBody>
      </p:sp>
      <p:pic>
        <p:nvPicPr>
          <p:cNvPr id="4" name="Picture 3">
            <a:extLst>
              <a:ext uri="{FF2B5EF4-FFF2-40B4-BE49-F238E27FC236}">
                <a16:creationId xmlns:a16="http://schemas.microsoft.com/office/drawing/2014/main" id="{924C54EC-029E-EBF6-EA27-6B2DC4D65CDE}"/>
              </a:ext>
            </a:extLst>
          </p:cNvPr>
          <p:cNvPicPr>
            <a:picLocks noChangeAspect="1"/>
          </p:cNvPicPr>
          <p:nvPr/>
        </p:nvPicPr>
        <p:blipFill>
          <a:blip r:embed="rId3"/>
          <a:stretch>
            <a:fillRect/>
          </a:stretch>
        </p:blipFill>
        <p:spPr>
          <a:xfrm>
            <a:off x="9655758" y="29015"/>
            <a:ext cx="2426418" cy="536494"/>
          </a:xfrm>
          <a:prstGeom prst="rect">
            <a:avLst/>
          </a:prstGeom>
        </p:spPr>
      </p:pic>
      <p:pic>
        <p:nvPicPr>
          <p:cNvPr id="6" name="Picture 5">
            <a:extLst>
              <a:ext uri="{FF2B5EF4-FFF2-40B4-BE49-F238E27FC236}">
                <a16:creationId xmlns:a16="http://schemas.microsoft.com/office/drawing/2014/main" id="{8DAA90A0-1A83-0EEC-6F8C-EEE0F6E40A2D}"/>
              </a:ext>
            </a:extLst>
          </p:cNvPr>
          <p:cNvPicPr>
            <a:picLocks noChangeAspect="1"/>
          </p:cNvPicPr>
          <p:nvPr/>
        </p:nvPicPr>
        <p:blipFill>
          <a:blip r:embed="rId4"/>
          <a:stretch>
            <a:fillRect/>
          </a:stretch>
        </p:blipFill>
        <p:spPr>
          <a:xfrm>
            <a:off x="10216705" y="6286394"/>
            <a:ext cx="1975275" cy="542591"/>
          </a:xfrm>
          <a:prstGeom prst="rect">
            <a:avLst/>
          </a:prstGeom>
        </p:spPr>
      </p:pic>
    </p:spTree>
    <p:extLst>
      <p:ext uri="{BB962C8B-B14F-4D97-AF65-F5344CB8AC3E}">
        <p14:creationId xmlns:p14="http://schemas.microsoft.com/office/powerpoint/2010/main" val="1761835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hiny engine parts">
            <a:extLst>
              <a:ext uri="{FF2B5EF4-FFF2-40B4-BE49-F238E27FC236}">
                <a16:creationId xmlns:a16="http://schemas.microsoft.com/office/drawing/2014/main" id="{8F16F060-F549-EFA7-CFB7-E6FAA21080F1}"/>
              </a:ext>
            </a:extLst>
          </p:cNvPr>
          <p:cNvPicPr>
            <a:picLocks noChangeAspect="1"/>
          </p:cNvPicPr>
          <p:nvPr/>
        </p:nvPicPr>
        <p:blipFill rotWithShape="1">
          <a:blip r:embed="rId2"/>
          <a:srcRect l="12312" r="35227"/>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83BDCD-1382-6499-454E-73050D625338}"/>
              </a:ext>
            </a:extLst>
          </p:cNvPr>
          <p:cNvSpPr>
            <a:spLocks noGrp="1"/>
          </p:cNvSpPr>
          <p:nvPr>
            <p:ph type="title"/>
          </p:nvPr>
        </p:nvSpPr>
        <p:spPr>
          <a:xfrm>
            <a:off x="6115317" y="405685"/>
            <a:ext cx="5464968" cy="1559301"/>
          </a:xfrm>
        </p:spPr>
        <p:txBody>
          <a:bodyPr>
            <a:normAutofit/>
          </a:bodyPr>
          <a:lstStyle/>
          <a:p>
            <a:r>
              <a:rPr lang="en-GB" sz="4000"/>
              <a:t>Types of Cogeneration Systems</a:t>
            </a:r>
          </a:p>
        </p:txBody>
      </p:sp>
      <p:sp>
        <p:nvSpPr>
          <p:cNvPr id="3" name="Content Placeholder 2">
            <a:extLst>
              <a:ext uri="{FF2B5EF4-FFF2-40B4-BE49-F238E27FC236}">
                <a16:creationId xmlns:a16="http://schemas.microsoft.com/office/drawing/2014/main" id="{0F584787-BC6A-3EC4-30C1-91ABCB28968F}"/>
              </a:ext>
            </a:extLst>
          </p:cNvPr>
          <p:cNvSpPr>
            <a:spLocks noGrp="1"/>
          </p:cNvSpPr>
          <p:nvPr>
            <p:ph idx="1"/>
          </p:nvPr>
        </p:nvSpPr>
        <p:spPr>
          <a:xfrm>
            <a:off x="6115317" y="2743200"/>
            <a:ext cx="5247340" cy="3496878"/>
          </a:xfrm>
        </p:spPr>
        <p:txBody>
          <a:bodyPr anchor="ctr">
            <a:normAutofit/>
          </a:bodyPr>
          <a:lstStyle/>
          <a:p>
            <a:pPr marL="0" indent="0">
              <a:buNone/>
            </a:pPr>
            <a:r>
              <a:rPr lang="en-GB" sz="1600"/>
              <a:t>Utilizing Internal Combustion Engines for Cogeneration</a:t>
            </a:r>
          </a:p>
          <a:p>
            <a:endParaRPr lang="en-GB" sz="1600"/>
          </a:p>
          <a:p>
            <a:r>
              <a:rPr lang="en-GB" sz="1600"/>
              <a:t>Fuel: A range of fuels, such as diesel, biogas, natural gas, or synthetic gas.</a:t>
            </a:r>
          </a:p>
          <a:p>
            <a:r>
              <a:rPr lang="en-GB" sz="1600"/>
              <a:t>Procedure: Fuel's chemical energy is transformed into mechanical energy by internal combustion engines, which powers an alternator to generate electricity. Heating is accomplished by utilizing waste heat from the cooling system and engine exhaust.</a:t>
            </a:r>
          </a:p>
          <a:p>
            <a:r>
              <a:rPr lang="en-GB" sz="1600"/>
              <a:t>Benefits: Extreme flexibility and efficiency. Ideal for applications on a small to medium scale.</a:t>
            </a:r>
          </a:p>
        </p:txBody>
      </p:sp>
      <p:pic>
        <p:nvPicPr>
          <p:cNvPr id="4" name="Picture 3">
            <a:extLst>
              <a:ext uri="{FF2B5EF4-FFF2-40B4-BE49-F238E27FC236}">
                <a16:creationId xmlns:a16="http://schemas.microsoft.com/office/drawing/2014/main" id="{E5D5D651-AB93-4DE9-28C6-6D5ABD4FFF65}"/>
              </a:ext>
            </a:extLst>
          </p:cNvPr>
          <p:cNvPicPr>
            <a:picLocks noChangeAspect="1"/>
          </p:cNvPicPr>
          <p:nvPr/>
        </p:nvPicPr>
        <p:blipFill>
          <a:blip r:embed="rId3"/>
          <a:stretch>
            <a:fillRect/>
          </a:stretch>
        </p:blipFill>
        <p:spPr>
          <a:xfrm>
            <a:off x="9719523" y="84672"/>
            <a:ext cx="2426418" cy="536494"/>
          </a:xfrm>
          <a:prstGeom prst="rect">
            <a:avLst/>
          </a:prstGeom>
        </p:spPr>
      </p:pic>
      <p:pic>
        <p:nvPicPr>
          <p:cNvPr id="6" name="Picture 5">
            <a:extLst>
              <a:ext uri="{FF2B5EF4-FFF2-40B4-BE49-F238E27FC236}">
                <a16:creationId xmlns:a16="http://schemas.microsoft.com/office/drawing/2014/main" id="{6270E646-2815-DAC4-9948-0F468A2A5B3C}"/>
              </a:ext>
            </a:extLst>
          </p:cNvPr>
          <p:cNvPicPr>
            <a:picLocks noChangeAspect="1"/>
          </p:cNvPicPr>
          <p:nvPr/>
        </p:nvPicPr>
        <p:blipFill>
          <a:blip r:embed="rId4"/>
          <a:stretch>
            <a:fillRect/>
          </a:stretch>
        </p:blipFill>
        <p:spPr>
          <a:xfrm>
            <a:off x="10216724" y="6154688"/>
            <a:ext cx="1975275" cy="542591"/>
          </a:xfrm>
          <a:prstGeom prst="rect">
            <a:avLst/>
          </a:prstGeom>
        </p:spPr>
      </p:pic>
    </p:spTree>
    <p:extLst>
      <p:ext uri="{BB962C8B-B14F-4D97-AF65-F5344CB8AC3E}">
        <p14:creationId xmlns:p14="http://schemas.microsoft.com/office/powerpoint/2010/main" val="1233116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il refinery against blue sky">
            <a:extLst>
              <a:ext uri="{FF2B5EF4-FFF2-40B4-BE49-F238E27FC236}">
                <a16:creationId xmlns:a16="http://schemas.microsoft.com/office/drawing/2014/main" id="{E7979718-CE50-CC44-65F4-1A88C59BB0F1}"/>
              </a:ext>
            </a:extLst>
          </p:cNvPr>
          <p:cNvPicPr>
            <a:picLocks noChangeAspect="1"/>
          </p:cNvPicPr>
          <p:nvPr/>
        </p:nvPicPr>
        <p:blipFill rotWithShape="1">
          <a:blip r:embed="rId2"/>
          <a:srcRect l="31951" r="23674"/>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97D754-D431-F940-E5D2-A0A5D9D9DC6B}"/>
              </a:ext>
            </a:extLst>
          </p:cNvPr>
          <p:cNvSpPr>
            <a:spLocks noGrp="1"/>
          </p:cNvSpPr>
          <p:nvPr>
            <p:ph type="title"/>
          </p:nvPr>
        </p:nvSpPr>
        <p:spPr>
          <a:xfrm>
            <a:off x="6115317" y="405685"/>
            <a:ext cx="5464968" cy="1559301"/>
          </a:xfrm>
        </p:spPr>
        <p:txBody>
          <a:bodyPr>
            <a:normAutofit/>
          </a:bodyPr>
          <a:lstStyle/>
          <a:p>
            <a:r>
              <a:rPr lang="en-GB" sz="4000"/>
              <a:t>Key Points of Cogeneration:</a:t>
            </a:r>
          </a:p>
        </p:txBody>
      </p:sp>
      <p:sp>
        <p:nvSpPr>
          <p:cNvPr id="3" name="Content Placeholder 2">
            <a:extLst>
              <a:ext uri="{FF2B5EF4-FFF2-40B4-BE49-F238E27FC236}">
                <a16:creationId xmlns:a16="http://schemas.microsoft.com/office/drawing/2014/main" id="{89A0FB58-6282-D734-24BE-81A44C8D02A2}"/>
              </a:ext>
            </a:extLst>
          </p:cNvPr>
          <p:cNvSpPr>
            <a:spLocks noGrp="1"/>
          </p:cNvSpPr>
          <p:nvPr>
            <p:ph idx="1"/>
          </p:nvPr>
        </p:nvSpPr>
        <p:spPr>
          <a:xfrm>
            <a:off x="6115317" y="2657788"/>
            <a:ext cx="5247340" cy="3582290"/>
          </a:xfrm>
        </p:spPr>
        <p:txBody>
          <a:bodyPr anchor="ctr">
            <a:normAutofit/>
          </a:bodyPr>
          <a:lstStyle/>
          <a:p>
            <a:pPr marL="0" indent="0">
              <a:buNone/>
            </a:pPr>
            <a:r>
              <a:rPr lang="en-GB" sz="1700" b="1" dirty="0"/>
              <a:t>Efficiency</a:t>
            </a:r>
            <a:r>
              <a:rPr lang="en-GB" sz="1700" dirty="0"/>
              <a:t>: Compared to standalone heat and electricity generation, which usually has substantially lower efficiency, cogeneration plants can attain energy efficiency levels of about 90%. Conventional power plants frequently release a significant quantity of energy as waste heat, whereas CHP systems reclaim this heat for useful purposes.</a:t>
            </a:r>
          </a:p>
          <a:p>
            <a:pPr marL="0" indent="0">
              <a:buNone/>
            </a:pPr>
            <a:r>
              <a:rPr lang="en-GB" sz="1700" b="1" dirty="0"/>
              <a:t>Fuel Sources</a:t>
            </a:r>
            <a:r>
              <a:rPr lang="en-GB" sz="1700" dirty="0"/>
              <a:t>: Natural gas, diesel, biogas, bio-methane, vegetable oil, and biomass are the fuels most frequently utilized in cogeneration systems. The selection of fuel is frequently influenced by factors such as cost, availability, and environmental impact.</a:t>
            </a:r>
          </a:p>
        </p:txBody>
      </p:sp>
      <p:pic>
        <p:nvPicPr>
          <p:cNvPr id="6" name="Picture 5">
            <a:extLst>
              <a:ext uri="{FF2B5EF4-FFF2-40B4-BE49-F238E27FC236}">
                <a16:creationId xmlns:a16="http://schemas.microsoft.com/office/drawing/2014/main" id="{6DDEE96A-159A-FC03-F64D-FA4E80088855}"/>
              </a:ext>
            </a:extLst>
          </p:cNvPr>
          <p:cNvPicPr>
            <a:picLocks noChangeAspect="1"/>
          </p:cNvPicPr>
          <p:nvPr/>
        </p:nvPicPr>
        <p:blipFill>
          <a:blip r:embed="rId3"/>
          <a:stretch>
            <a:fillRect/>
          </a:stretch>
        </p:blipFill>
        <p:spPr>
          <a:xfrm>
            <a:off x="9765581" y="33896"/>
            <a:ext cx="2426418" cy="536494"/>
          </a:xfrm>
          <a:prstGeom prst="rect">
            <a:avLst/>
          </a:prstGeom>
        </p:spPr>
      </p:pic>
      <p:pic>
        <p:nvPicPr>
          <p:cNvPr id="7" name="Picture 6">
            <a:extLst>
              <a:ext uri="{FF2B5EF4-FFF2-40B4-BE49-F238E27FC236}">
                <a16:creationId xmlns:a16="http://schemas.microsoft.com/office/drawing/2014/main" id="{3015E21A-5B6E-91B0-3390-9699145FEBC3}"/>
              </a:ext>
            </a:extLst>
          </p:cNvPr>
          <p:cNvPicPr>
            <a:picLocks noChangeAspect="1"/>
          </p:cNvPicPr>
          <p:nvPr/>
        </p:nvPicPr>
        <p:blipFill>
          <a:blip r:embed="rId4"/>
          <a:stretch>
            <a:fillRect/>
          </a:stretch>
        </p:blipFill>
        <p:spPr>
          <a:xfrm>
            <a:off x="10216724" y="6289795"/>
            <a:ext cx="1975275" cy="542591"/>
          </a:xfrm>
          <a:prstGeom prst="rect">
            <a:avLst/>
          </a:prstGeom>
        </p:spPr>
      </p:pic>
    </p:spTree>
    <p:extLst>
      <p:ext uri="{BB962C8B-B14F-4D97-AF65-F5344CB8AC3E}">
        <p14:creationId xmlns:p14="http://schemas.microsoft.com/office/powerpoint/2010/main" val="1793028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il refinery against blue sky">
            <a:extLst>
              <a:ext uri="{FF2B5EF4-FFF2-40B4-BE49-F238E27FC236}">
                <a16:creationId xmlns:a16="http://schemas.microsoft.com/office/drawing/2014/main" id="{E7979718-CE50-CC44-65F4-1A88C59BB0F1}"/>
              </a:ext>
            </a:extLst>
          </p:cNvPr>
          <p:cNvPicPr>
            <a:picLocks noChangeAspect="1"/>
          </p:cNvPicPr>
          <p:nvPr/>
        </p:nvPicPr>
        <p:blipFill rotWithShape="1">
          <a:blip r:embed="rId2"/>
          <a:srcRect l="31951" r="23674"/>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97D754-D431-F940-E5D2-A0A5D9D9DC6B}"/>
              </a:ext>
            </a:extLst>
          </p:cNvPr>
          <p:cNvSpPr>
            <a:spLocks noGrp="1"/>
          </p:cNvSpPr>
          <p:nvPr>
            <p:ph type="title"/>
          </p:nvPr>
        </p:nvSpPr>
        <p:spPr>
          <a:xfrm>
            <a:off x="6115317" y="405685"/>
            <a:ext cx="5464968" cy="1559301"/>
          </a:xfrm>
        </p:spPr>
        <p:txBody>
          <a:bodyPr>
            <a:normAutofit/>
          </a:bodyPr>
          <a:lstStyle/>
          <a:p>
            <a:r>
              <a:rPr lang="en-GB" sz="4000"/>
              <a:t>Key Points of Cogeneration:</a:t>
            </a:r>
          </a:p>
        </p:txBody>
      </p:sp>
      <p:sp>
        <p:nvSpPr>
          <p:cNvPr id="3" name="Content Placeholder 2">
            <a:extLst>
              <a:ext uri="{FF2B5EF4-FFF2-40B4-BE49-F238E27FC236}">
                <a16:creationId xmlns:a16="http://schemas.microsoft.com/office/drawing/2014/main" id="{89A0FB58-6282-D734-24BE-81A44C8D02A2}"/>
              </a:ext>
            </a:extLst>
          </p:cNvPr>
          <p:cNvSpPr>
            <a:spLocks noGrp="1"/>
          </p:cNvSpPr>
          <p:nvPr>
            <p:ph idx="1"/>
          </p:nvPr>
        </p:nvSpPr>
        <p:spPr>
          <a:xfrm>
            <a:off x="6115317" y="2285999"/>
            <a:ext cx="5247340" cy="3954079"/>
          </a:xfrm>
        </p:spPr>
        <p:txBody>
          <a:bodyPr anchor="ctr">
            <a:normAutofit/>
          </a:bodyPr>
          <a:lstStyle/>
          <a:p>
            <a:pPr marL="0" indent="0">
              <a:buNone/>
            </a:pPr>
            <a:r>
              <a:rPr lang="en-GB" sz="1700" b="1" dirty="0"/>
              <a:t>Technology and Uses</a:t>
            </a:r>
            <a:r>
              <a:rPr lang="en-GB" sz="1700" dirty="0"/>
              <a:t>:</a:t>
            </a:r>
          </a:p>
          <a:p>
            <a:r>
              <a:rPr lang="en-GB" sz="1700" dirty="0"/>
              <a:t>Larger cogeneration systems often use gas and steam turbines to power generators, with the waste heat produced being used for heating.</a:t>
            </a:r>
          </a:p>
          <a:p>
            <a:r>
              <a:rPr lang="en-GB" sz="1700" dirty="0"/>
              <a:t>Internal Combustion Engines: Gas or diesel engines are utilized at smaller scales (usually less than 1 MW) to enable cogeneration for smaller industrial applications or buildings.</a:t>
            </a:r>
          </a:p>
          <a:p>
            <a:r>
              <a:rPr lang="en-GB" sz="1700" dirty="0"/>
              <a:t>Geothermal Power Plants: These facilities use cogeneration to take advantage of low-quality heat for the production of electricity and direct heating.</a:t>
            </a:r>
          </a:p>
          <a:p>
            <a:r>
              <a:rPr lang="en-GB" sz="1700" dirty="0"/>
              <a:t>Absorption Refrigeration: Absorption refrigerators can be used to chill by-product heat, which increases the usefulness of cogeneration systems.</a:t>
            </a:r>
          </a:p>
        </p:txBody>
      </p:sp>
      <p:pic>
        <p:nvPicPr>
          <p:cNvPr id="6" name="Picture 5">
            <a:extLst>
              <a:ext uri="{FF2B5EF4-FFF2-40B4-BE49-F238E27FC236}">
                <a16:creationId xmlns:a16="http://schemas.microsoft.com/office/drawing/2014/main" id="{6DDEE96A-159A-FC03-F64D-FA4E80088855}"/>
              </a:ext>
            </a:extLst>
          </p:cNvPr>
          <p:cNvPicPr>
            <a:picLocks noChangeAspect="1"/>
          </p:cNvPicPr>
          <p:nvPr/>
        </p:nvPicPr>
        <p:blipFill>
          <a:blip r:embed="rId3"/>
          <a:stretch>
            <a:fillRect/>
          </a:stretch>
        </p:blipFill>
        <p:spPr>
          <a:xfrm>
            <a:off x="9765581" y="33896"/>
            <a:ext cx="2426418" cy="536494"/>
          </a:xfrm>
          <a:prstGeom prst="rect">
            <a:avLst/>
          </a:prstGeom>
        </p:spPr>
      </p:pic>
      <p:pic>
        <p:nvPicPr>
          <p:cNvPr id="7" name="Picture 6">
            <a:extLst>
              <a:ext uri="{FF2B5EF4-FFF2-40B4-BE49-F238E27FC236}">
                <a16:creationId xmlns:a16="http://schemas.microsoft.com/office/drawing/2014/main" id="{3015E21A-5B6E-91B0-3390-9699145FEBC3}"/>
              </a:ext>
            </a:extLst>
          </p:cNvPr>
          <p:cNvPicPr>
            <a:picLocks noChangeAspect="1"/>
          </p:cNvPicPr>
          <p:nvPr/>
        </p:nvPicPr>
        <p:blipFill>
          <a:blip r:embed="rId4"/>
          <a:stretch>
            <a:fillRect/>
          </a:stretch>
        </p:blipFill>
        <p:spPr>
          <a:xfrm>
            <a:off x="10216724" y="6289795"/>
            <a:ext cx="1975275" cy="542591"/>
          </a:xfrm>
          <a:prstGeom prst="rect">
            <a:avLst/>
          </a:prstGeom>
        </p:spPr>
      </p:pic>
    </p:spTree>
    <p:extLst>
      <p:ext uri="{BB962C8B-B14F-4D97-AF65-F5344CB8AC3E}">
        <p14:creationId xmlns:p14="http://schemas.microsoft.com/office/powerpoint/2010/main" val="3449223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il refinery against blue sky">
            <a:extLst>
              <a:ext uri="{FF2B5EF4-FFF2-40B4-BE49-F238E27FC236}">
                <a16:creationId xmlns:a16="http://schemas.microsoft.com/office/drawing/2014/main" id="{E7979718-CE50-CC44-65F4-1A88C59BB0F1}"/>
              </a:ext>
            </a:extLst>
          </p:cNvPr>
          <p:cNvPicPr>
            <a:picLocks noChangeAspect="1"/>
          </p:cNvPicPr>
          <p:nvPr/>
        </p:nvPicPr>
        <p:blipFill rotWithShape="1">
          <a:blip r:embed="rId2"/>
          <a:srcRect l="31951" r="23674"/>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97D754-D431-F940-E5D2-A0A5D9D9DC6B}"/>
              </a:ext>
            </a:extLst>
          </p:cNvPr>
          <p:cNvSpPr>
            <a:spLocks noGrp="1"/>
          </p:cNvSpPr>
          <p:nvPr>
            <p:ph type="title"/>
          </p:nvPr>
        </p:nvSpPr>
        <p:spPr>
          <a:xfrm>
            <a:off x="6115317" y="405685"/>
            <a:ext cx="5464968" cy="1559301"/>
          </a:xfrm>
        </p:spPr>
        <p:txBody>
          <a:bodyPr>
            <a:normAutofit/>
          </a:bodyPr>
          <a:lstStyle/>
          <a:p>
            <a:r>
              <a:rPr lang="en-GB" sz="4000"/>
              <a:t>Key Points of Cogeneration:</a:t>
            </a:r>
          </a:p>
        </p:txBody>
      </p:sp>
      <p:sp>
        <p:nvSpPr>
          <p:cNvPr id="3" name="Content Placeholder 2">
            <a:extLst>
              <a:ext uri="{FF2B5EF4-FFF2-40B4-BE49-F238E27FC236}">
                <a16:creationId xmlns:a16="http://schemas.microsoft.com/office/drawing/2014/main" id="{89A0FB58-6282-D734-24BE-81A44C8D02A2}"/>
              </a:ext>
            </a:extLst>
          </p:cNvPr>
          <p:cNvSpPr>
            <a:spLocks noGrp="1"/>
          </p:cNvSpPr>
          <p:nvPr>
            <p:ph idx="1"/>
          </p:nvPr>
        </p:nvSpPr>
        <p:spPr>
          <a:xfrm>
            <a:off x="6115317" y="2285999"/>
            <a:ext cx="5247340" cy="3954079"/>
          </a:xfrm>
        </p:spPr>
        <p:txBody>
          <a:bodyPr anchor="ctr">
            <a:normAutofit/>
          </a:bodyPr>
          <a:lstStyle/>
          <a:p>
            <a:pPr marL="0" indent="0">
              <a:buNone/>
            </a:pPr>
            <a:r>
              <a:rPr lang="en-GB" sz="1700" b="1" dirty="0"/>
              <a:t>Economic and Environmental Benefits:</a:t>
            </a:r>
          </a:p>
          <a:p>
            <a:pPr marL="0" indent="0">
              <a:buNone/>
            </a:pPr>
            <a:endParaRPr lang="en-GB" sz="1700" b="1" dirty="0"/>
          </a:p>
          <a:p>
            <a:r>
              <a:rPr lang="en-GB" sz="1700" b="1" dirty="0"/>
              <a:t>Lower Emissions</a:t>
            </a:r>
            <a:r>
              <a:rPr lang="en-GB" sz="1700" dirty="0"/>
              <a:t>: Cogeneration lowers greenhouse gas emissions when compared to standalone heat and power generation by increasing fuel usage efficiency.</a:t>
            </a:r>
          </a:p>
          <a:p>
            <a:r>
              <a:rPr lang="en-GB" sz="1700" b="1" dirty="0"/>
              <a:t>Cost savings</a:t>
            </a:r>
            <a:r>
              <a:rPr lang="en-GB" sz="1700" dirty="0"/>
              <a:t>: Lower operating and fuel costs are a direct result of increased efficiency.</a:t>
            </a:r>
          </a:p>
          <a:p>
            <a:r>
              <a:rPr lang="en-GB" sz="1700" b="1" dirty="0"/>
              <a:t>Decentralized Energy Production</a:t>
            </a:r>
            <a:r>
              <a:rPr lang="en-GB" sz="1700" dirty="0"/>
              <a:t>: Decentralized energy production is made possible by small CHP plants, which also improve energy security by lowering the requirement for substantial transmission infrastructure.</a:t>
            </a:r>
          </a:p>
        </p:txBody>
      </p:sp>
      <p:pic>
        <p:nvPicPr>
          <p:cNvPr id="6" name="Picture 5">
            <a:extLst>
              <a:ext uri="{FF2B5EF4-FFF2-40B4-BE49-F238E27FC236}">
                <a16:creationId xmlns:a16="http://schemas.microsoft.com/office/drawing/2014/main" id="{6DDEE96A-159A-FC03-F64D-FA4E80088855}"/>
              </a:ext>
            </a:extLst>
          </p:cNvPr>
          <p:cNvPicPr>
            <a:picLocks noChangeAspect="1"/>
          </p:cNvPicPr>
          <p:nvPr/>
        </p:nvPicPr>
        <p:blipFill>
          <a:blip r:embed="rId3"/>
          <a:stretch>
            <a:fillRect/>
          </a:stretch>
        </p:blipFill>
        <p:spPr>
          <a:xfrm>
            <a:off x="9765581" y="33896"/>
            <a:ext cx="2426418" cy="536494"/>
          </a:xfrm>
          <a:prstGeom prst="rect">
            <a:avLst/>
          </a:prstGeom>
        </p:spPr>
      </p:pic>
      <p:pic>
        <p:nvPicPr>
          <p:cNvPr id="7" name="Picture 6">
            <a:extLst>
              <a:ext uri="{FF2B5EF4-FFF2-40B4-BE49-F238E27FC236}">
                <a16:creationId xmlns:a16="http://schemas.microsoft.com/office/drawing/2014/main" id="{3015E21A-5B6E-91B0-3390-9699145FEBC3}"/>
              </a:ext>
            </a:extLst>
          </p:cNvPr>
          <p:cNvPicPr>
            <a:picLocks noChangeAspect="1"/>
          </p:cNvPicPr>
          <p:nvPr/>
        </p:nvPicPr>
        <p:blipFill>
          <a:blip r:embed="rId4"/>
          <a:stretch>
            <a:fillRect/>
          </a:stretch>
        </p:blipFill>
        <p:spPr>
          <a:xfrm>
            <a:off x="10216724" y="6289795"/>
            <a:ext cx="1975275" cy="542591"/>
          </a:xfrm>
          <a:prstGeom prst="rect">
            <a:avLst/>
          </a:prstGeom>
        </p:spPr>
      </p:pic>
    </p:spTree>
    <p:extLst>
      <p:ext uri="{BB962C8B-B14F-4D97-AF65-F5344CB8AC3E}">
        <p14:creationId xmlns:p14="http://schemas.microsoft.com/office/powerpoint/2010/main" val="2872406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8CE69F-7CEA-B6CF-DFD8-A820A0E2FEE7}"/>
              </a:ext>
            </a:extLst>
          </p:cNvPr>
          <p:cNvSpPr>
            <a:spLocks noGrp="1"/>
          </p:cNvSpPr>
          <p:nvPr>
            <p:ph type="title"/>
          </p:nvPr>
        </p:nvSpPr>
        <p:spPr>
          <a:xfrm>
            <a:off x="761803" y="350196"/>
            <a:ext cx="4646904" cy="1624520"/>
          </a:xfrm>
        </p:spPr>
        <p:txBody>
          <a:bodyPr anchor="ctr">
            <a:normAutofit/>
          </a:bodyPr>
          <a:lstStyle/>
          <a:p>
            <a:r>
              <a:rPr lang="en-GB" sz="4000"/>
              <a:t>Trigeneration</a:t>
            </a:r>
          </a:p>
        </p:txBody>
      </p:sp>
      <p:sp>
        <p:nvSpPr>
          <p:cNvPr id="3" name="Content Placeholder 2">
            <a:extLst>
              <a:ext uri="{FF2B5EF4-FFF2-40B4-BE49-F238E27FC236}">
                <a16:creationId xmlns:a16="http://schemas.microsoft.com/office/drawing/2014/main" id="{2CCA534D-5441-4F57-09C9-03A06A98175B}"/>
              </a:ext>
            </a:extLst>
          </p:cNvPr>
          <p:cNvSpPr>
            <a:spLocks noGrp="1"/>
          </p:cNvSpPr>
          <p:nvPr>
            <p:ph idx="1"/>
          </p:nvPr>
        </p:nvSpPr>
        <p:spPr>
          <a:xfrm>
            <a:off x="761802" y="2743200"/>
            <a:ext cx="4646905" cy="3613149"/>
          </a:xfrm>
        </p:spPr>
        <p:txBody>
          <a:bodyPr anchor="ctr">
            <a:normAutofit/>
          </a:bodyPr>
          <a:lstStyle/>
          <a:p>
            <a:pPr marL="0" indent="0">
              <a:buNone/>
            </a:pPr>
            <a:r>
              <a:rPr lang="en-GB" sz="2000" dirty="0"/>
              <a:t>Trigeneration—also referred to as combined cooling, heat, and power, or CCHP—expands the idea of cogeneration by incorporating the capacity to generate cooling energy alongside heat and electricity. While the fuels and technologies used in this process are similar to those in cogeneration, cooling energy is produced through the use of an absorption refrigerator.</a:t>
            </a:r>
          </a:p>
        </p:txBody>
      </p:sp>
      <p:pic>
        <p:nvPicPr>
          <p:cNvPr id="5" name="Picture 4">
            <a:extLst>
              <a:ext uri="{FF2B5EF4-FFF2-40B4-BE49-F238E27FC236}">
                <a16:creationId xmlns:a16="http://schemas.microsoft.com/office/drawing/2014/main" id="{62E7667F-6BEF-4DEB-EC9E-337984231A6C}"/>
              </a:ext>
            </a:extLst>
          </p:cNvPr>
          <p:cNvPicPr>
            <a:picLocks noChangeAspect="1"/>
          </p:cNvPicPr>
          <p:nvPr/>
        </p:nvPicPr>
        <p:blipFill rotWithShape="1">
          <a:blip r:embed="rId2"/>
          <a:srcRect l="22153" r="27791"/>
          <a:stretch/>
        </p:blipFill>
        <p:spPr>
          <a:xfrm>
            <a:off x="6096000" y="1"/>
            <a:ext cx="6102825" cy="6858000"/>
          </a:xfrm>
          <a:prstGeom prst="rect">
            <a:avLst/>
          </a:prstGeom>
        </p:spPr>
      </p:pic>
      <p:pic>
        <p:nvPicPr>
          <p:cNvPr id="6" name="Picture 5">
            <a:extLst>
              <a:ext uri="{FF2B5EF4-FFF2-40B4-BE49-F238E27FC236}">
                <a16:creationId xmlns:a16="http://schemas.microsoft.com/office/drawing/2014/main" id="{0657EA32-943A-B4D0-53BF-CE5268603E7B}"/>
              </a:ext>
            </a:extLst>
          </p:cNvPr>
          <p:cNvPicPr>
            <a:picLocks noChangeAspect="1"/>
          </p:cNvPicPr>
          <p:nvPr/>
        </p:nvPicPr>
        <p:blipFill>
          <a:blip r:embed="rId3"/>
          <a:stretch>
            <a:fillRect/>
          </a:stretch>
        </p:blipFill>
        <p:spPr>
          <a:xfrm>
            <a:off x="74510" y="81948"/>
            <a:ext cx="2426418" cy="536494"/>
          </a:xfrm>
          <a:prstGeom prst="rect">
            <a:avLst/>
          </a:prstGeom>
        </p:spPr>
      </p:pic>
      <p:pic>
        <p:nvPicPr>
          <p:cNvPr id="7" name="Picture 6">
            <a:extLst>
              <a:ext uri="{FF2B5EF4-FFF2-40B4-BE49-F238E27FC236}">
                <a16:creationId xmlns:a16="http://schemas.microsoft.com/office/drawing/2014/main" id="{18E886FA-F124-EDE1-9497-EFFF9BBB8326}"/>
              </a:ext>
            </a:extLst>
          </p:cNvPr>
          <p:cNvPicPr>
            <a:picLocks noChangeAspect="1"/>
          </p:cNvPicPr>
          <p:nvPr/>
        </p:nvPicPr>
        <p:blipFill>
          <a:blip r:embed="rId4"/>
          <a:stretch>
            <a:fillRect/>
          </a:stretch>
        </p:blipFill>
        <p:spPr>
          <a:xfrm>
            <a:off x="-6828" y="6356349"/>
            <a:ext cx="1975275" cy="542591"/>
          </a:xfrm>
          <a:prstGeom prst="rect">
            <a:avLst/>
          </a:prstGeom>
        </p:spPr>
      </p:pic>
    </p:spTree>
    <p:extLst>
      <p:ext uri="{BB962C8B-B14F-4D97-AF65-F5344CB8AC3E}">
        <p14:creationId xmlns:p14="http://schemas.microsoft.com/office/powerpoint/2010/main" val="4071019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606816-BF31-94AC-BD46-04ED97F62611}"/>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How Trigeneration Works</a:t>
            </a:r>
          </a:p>
        </p:txBody>
      </p:sp>
      <p:sp>
        <p:nvSpPr>
          <p:cNvPr id="3" name="Content Placeholder 2">
            <a:extLst>
              <a:ext uri="{FF2B5EF4-FFF2-40B4-BE49-F238E27FC236}">
                <a16:creationId xmlns:a16="http://schemas.microsoft.com/office/drawing/2014/main" id="{ECE24C74-B369-FEDC-BE78-FA4BF658524A}"/>
              </a:ext>
            </a:extLst>
          </p:cNvPr>
          <p:cNvSpPr>
            <a:spLocks noGrp="1"/>
          </p:cNvSpPr>
          <p:nvPr>
            <p:ph idx="1"/>
          </p:nvPr>
        </p:nvSpPr>
        <p:spPr>
          <a:xfrm>
            <a:off x="4810259" y="649480"/>
            <a:ext cx="6555347" cy="5546047"/>
          </a:xfrm>
        </p:spPr>
        <p:txBody>
          <a:bodyPr anchor="ctr">
            <a:normAutofit/>
          </a:bodyPr>
          <a:lstStyle/>
          <a:p>
            <a:pPr marL="0" indent="0">
              <a:buNone/>
            </a:pPr>
            <a:r>
              <a:rPr lang="en-GB" sz="1600"/>
              <a:t>Principal source of energy</a:t>
            </a:r>
          </a:p>
          <a:p>
            <a:r>
              <a:rPr lang="en-GB" sz="1600"/>
              <a:t>Trigeneration, like cogeneration, can run on a variety of fuels, including biomass, natural gas, LPG, biogas, diesel, and vegetable oil.</a:t>
            </a:r>
          </a:p>
          <a:p>
            <a:endParaRPr lang="en-GB" sz="1600"/>
          </a:p>
          <a:p>
            <a:pPr marL="0" indent="0">
              <a:buNone/>
            </a:pPr>
            <a:r>
              <a:rPr lang="en-GB" sz="1600"/>
              <a:t>Production of Heat and Electricity:</a:t>
            </a:r>
          </a:p>
          <a:p>
            <a:r>
              <a:rPr lang="en-GB" sz="1600"/>
              <a:t>In conventional cogeneration systems, power is produced by an internal combustion engine, steam turbine, or gas turbine.</a:t>
            </a:r>
          </a:p>
          <a:p>
            <a:r>
              <a:rPr lang="en-GB" sz="1600"/>
              <a:t>As electricity is produced, heat is a byproduct that is collected and used to heat buildings.</a:t>
            </a:r>
          </a:p>
          <a:p>
            <a:pPr marL="0" indent="0">
              <a:buNone/>
            </a:pPr>
            <a:endParaRPr lang="en-GB" sz="1600"/>
          </a:p>
          <a:p>
            <a:pPr marL="0" indent="0">
              <a:buNone/>
            </a:pPr>
            <a:r>
              <a:rPr lang="en-GB" sz="1600"/>
              <a:t>Production of Cooling:</a:t>
            </a:r>
          </a:p>
          <a:p>
            <a:r>
              <a:rPr lang="en-GB" sz="1600"/>
              <a:t>The absorption refrigerator, which generates cooling energy from the waste heat from the combustion process, is the main component of trigeneration.</a:t>
            </a:r>
          </a:p>
          <a:p>
            <a:r>
              <a:rPr lang="en-GB" sz="1600"/>
              <a:t>A unique cooling liquid in this system evaporates at low temperatures, absorbing heat and chilling the water as a result. This process is known as the refrigeration cycle.</a:t>
            </a:r>
          </a:p>
          <a:p>
            <a:r>
              <a:rPr lang="en-GB" sz="1600"/>
              <a:t>The generated cold water can be utilized directly to chill areas or indirectly to run air conditioners.</a:t>
            </a:r>
          </a:p>
        </p:txBody>
      </p:sp>
      <p:pic>
        <p:nvPicPr>
          <p:cNvPr id="4" name="Picture 3">
            <a:extLst>
              <a:ext uri="{FF2B5EF4-FFF2-40B4-BE49-F238E27FC236}">
                <a16:creationId xmlns:a16="http://schemas.microsoft.com/office/drawing/2014/main" id="{2065A22F-7DC9-665C-90FE-C8E935B07DA2}"/>
              </a:ext>
            </a:extLst>
          </p:cNvPr>
          <p:cNvPicPr>
            <a:picLocks noChangeAspect="1"/>
          </p:cNvPicPr>
          <p:nvPr/>
        </p:nvPicPr>
        <p:blipFill>
          <a:blip r:embed="rId2"/>
          <a:stretch>
            <a:fillRect/>
          </a:stretch>
        </p:blipFill>
        <p:spPr>
          <a:xfrm>
            <a:off x="9685903" y="10138"/>
            <a:ext cx="2426418" cy="536494"/>
          </a:xfrm>
          <a:prstGeom prst="rect">
            <a:avLst/>
          </a:prstGeom>
        </p:spPr>
      </p:pic>
      <p:pic>
        <p:nvPicPr>
          <p:cNvPr id="5" name="Picture 4">
            <a:extLst>
              <a:ext uri="{FF2B5EF4-FFF2-40B4-BE49-F238E27FC236}">
                <a16:creationId xmlns:a16="http://schemas.microsoft.com/office/drawing/2014/main" id="{2626D4F5-617C-4E60-B705-09ACF5E673A3}"/>
              </a:ext>
            </a:extLst>
          </p:cNvPr>
          <p:cNvPicPr>
            <a:picLocks noChangeAspect="1"/>
          </p:cNvPicPr>
          <p:nvPr/>
        </p:nvPicPr>
        <p:blipFill>
          <a:blip r:embed="rId3"/>
          <a:stretch>
            <a:fillRect/>
          </a:stretch>
        </p:blipFill>
        <p:spPr>
          <a:xfrm>
            <a:off x="10216725" y="6298375"/>
            <a:ext cx="1975275" cy="542591"/>
          </a:xfrm>
          <a:prstGeom prst="rect">
            <a:avLst/>
          </a:prstGeom>
        </p:spPr>
      </p:pic>
    </p:spTree>
    <p:extLst>
      <p:ext uri="{BB962C8B-B14F-4D97-AF65-F5344CB8AC3E}">
        <p14:creationId xmlns:p14="http://schemas.microsoft.com/office/powerpoint/2010/main" val="2374474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1">
            <a:extLst>
              <a:ext uri="{FF2B5EF4-FFF2-40B4-BE49-F238E27FC236}">
                <a16:creationId xmlns:a16="http://schemas.microsoft.com/office/drawing/2014/main" id="{85DBDE1E-8B5B-E824-7466-64E5E4207DE2}"/>
              </a:ext>
            </a:extLst>
          </p:cNvPr>
          <p:cNvSpPr>
            <a:spLocks noGrp="1" noChangeArrowheads="1"/>
          </p:cNvSpPr>
          <p:nvPr>
            <p:ph type="title"/>
          </p:nvPr>
        </p:nvSpPr>
        <p:spPr bwMode="auto">
          <a:xfrm>
            <a:off x="1371597" y="348865"/>
            <a:ext cx="10044023" cy="8777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marL="0" marR="0" lvl="0" indent="0" defTabSz="914400" rtl="0" eaLnBrk="0" fontAlgn="base" latinLnBrk="0" hangingPunct="0">
              <a:spcBef>
                <a:spcPct val="0"/>
              </a:spcBef>
              <a:spcAft>
                <a:spcPct val="0"/>
              </a:spcAft>
              <a:buClrTx/>
              <a:buSzTx/>
              <a:buFontTx/>
              <a:buNone/>
              <a:tabLst/>
            </a:pPr>
            <a:r>
              <a:rPr kumimoji="0" lang="en-US" altLang="en-US" sz="2800" b="0" i="0" u="none" strike="noStrike" cap="none" normalizeH="0" baseline="0">
                <a:ln>
                  <a:noFill/>
                </a:ln>
                <a:solidFill>
                  <a:srgbClr val="FFFFFF"/>
                </a:solidFill>
                <a:effectLst/>
                <a:latin typeface="Arial" panose="020B0604020202020204" pitchFamily="34" charset="0"/>
              </a:rPr>
              <a:t>Utilization of Trigeneration </a:t>
            </a:r>
            <a:br>
              <a:rPr kumimoji="0" lang="en-US" altLang="en-US" sz="2800" b="0" i="0" u="none" strike="noStrike" cap="none" normalizeH="0" baseline="0">
                <a:ln>
                  <a:noFill/>
                </a:ln>
                <a:solidFill>
                  <a:srgbClr val="FFFFFF"/>
                </a:solidFill>
                <a:effectLst/>
                <a:latin typeface="Arial" panose="020B0604020202020204" pitchFamily="34" charset="0"/>
              </a:rPr>
            </a:br>
            <a:endParaRPr kumimoji="0" lang="en-US" altLang="en-US" sz="2800" b="0" i="0" u="none" strike="noStrike" cap="none" normalizeH="0" baseline="0">
              <a:ln>
                <a:noFill/>
              </a:ln>
              <a:solidFill>
                <a:srgbClr val="FFFFFF"/>
              </a:solidFill>
              <a:effectLst/>
              <a:latin typeface="Arial" panose="020B0604020202020204" pitchFamily="34" charset="0"/>
            </a:endParaRPr>
          </a:p>
        </p:txBody>
      </p:sp>
      <p:graphicFrame>
        <p:nvGraphicFramePr>
          <p:cNvPr id="6" name="Content Placeholder 2">
            <a:extLst>
              <a:ext uri="{FF2B5EF4-FFF2-40B4-BE49-F238E27FC236}">
                <a16:creationId xmlns:a16="http://schemas.microsoft.com/office/drawing/2014/main" id="{9EA26DCB-90AA-04F4-F1E1-05C66D3384B5}"/>
              </a:ext>
            </a:extLst>
          </p:cNvPr>
          <p:cNvGraphicFramePr>
            <a:graphicFrameLocks noGrp="1"/>
          </p:cNvGraphicFramePr>
          <p:nvPr>
            <p:ph idx="1"/>
            <p:extLst>
              <p:ext uri="{D42A27DB-BD31-4B8C-83A1-F6EECF244321}">
                <p14:modId xmlns:p14="http://schemas.microsoft.com/office/powerpoint/2010/main" val="1021035240"/>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FC7B93FF-94C8-2760-64ED-FBFC6FFF89F9}"/>
              </a:ext>
            </a:extLst>
          </p:cNvPr>
          <p:cNvPicPr>
            <a:picLocks noChangeAspect="1"/>
          </p:cNvPicPr>
          <p:nvPr/>
        </p:nvPicPr>
        <p:blipFill>
          <a:blip r:embed="rId7"/>
          <a:stretch>
            <a:fillRect/>
          </a:stretch>
        </p:blipFill>
        <p:spPr>
          <a:xfrm>
            <a:off x="9765583" y="16122"/>
            <a:ext cx="2426418" cy="536494"/>
          </a:xfrm>
          <a:prstGeom prst="rect">
            <a:avLst/>
          </a:prstGeom>
        </p:spPr>
      </p:pic>
      <p:pic>
        <p:nvPicPr>
          <p:cNvPr id="7" name="Picture 6">
            <a:extLst>
              <a:ext uri="{FF2B5EF4-FFF2-40B4-BE49-F238E27FC236}">
                <a16:creationId xmlns:a16="http://schemas.microsoft.com/office/drawing/2014/main" id="{80770BD8-52CA-66F3-2B4C-6EFF86C996F5}"/>
              </a:ext>
            </a:extLst>
          </p:cNvPr>
          <p:cNvPicPr>
            <a:picLocks noChangeAspect="1"/>
          </p:cNvPicPr>
          <p:nvPr/>
        </p:nvPicPr>
        <p:blipFill>
          <a:blip r:embed="rId8"/>
          <a:stretch>
            <a:fillRect/>
          </a:stretch>
        </p:blipFill>
        <p:spPr>
          <a:xfrm>
            <a:off x="10216725" y="6271548"/>
            <a:ext cx="1975275" cy="542591"/>
          </a:xfrm>
          <a:prstGeom prst="rect">
            <a:avLst/>
          </a:prstGeom>
        </p:spPr>
      </p:pic>
    </p:spTree>
    <p:extLst>
      <p:ext uri="{BB962C8B-B14F-4D97-AF65-F5344CB8AC3E}">
        <p14:creationId xmlns:p14="http://schemas.microsoft.com/office/powerpoint/2010/main" val="1867767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CF17E-2872-2268-8456-8A8940C69295}"/>
              </a:ext>
            </a:extLst>
          </p:cNvPr>
          <p:cNvSpPr>
            <a:spLocks noGrp="1"/>
          </p:cNvSpPr>
          <p:nvPr>
            <p:ph type="title"/>
          </p:nvPr>
        </p:nvSpPr>
        <p:spPr>
          <a:xfrm>
            <a:off x="928635" y="681037"/>
            <a:ext cx="10515600" cy="1325563"/>
          </a:xfrm>
        </p:spPr>
        <p:txBody>
          <a:bodyPr/>
          <a:lstStyle/>
          <a:p>
            <a:r>
              <a:rPr lang="en-GB" b="0" i="0" dirty="0">
                <a:solidFill>
                  <a:srgbClr val="252525"/>
                </a:solidFill>
                <a:effectLst/>
                <a:highlight>
                  <a:srgbClr val="EDFAFF"/>
                </a:highlight>
                <a:latin typeface="Open Sans" panose="020B0606030504020204" pitchFamily="34" charset="0"/>
              </a:rPr>
              <a:t>Differences Between Cogeneration and Trigeneration</a:t>
            </a:r>
            <a:endParaRPr lang="en-GB" dirty="0"/>
          </a:p>
        </p:txBody>
      </p:sp>
      <p:graphicFrame>
        <p:nvGraphicFramePr>
          <p:cNvPr id="5" name="Content Placeholder 2">
            <a:extLst>
              <a:ext uri="{FF2B5EF4-FFF2-40B4-BE49-F238E27FC236}">
                <a16:creationId xmlns:a16="http://schemas.microsoft.com/office/drawing/2014/main" id="{1D2DD291-ED61-58A5-29B3-FEA6C0C3F221}"/>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559725F0-054D-3F9C-097D-0484196EF1FF}"/>
              </a:ext>
            </a:extLst>
          </p:cNvPr>
          <p:cNvPicPr>
            <a:picLocks noChangeAspect="1"/>
          </p:cNvPicPr>
          <p:nvPr/>
        </p:nvPicPr>
        <p:blipFill>
          <a:blip r:embed="rId7"/>
          <a:stretch>
            <a:fillRect/>
          </a:stretch>
        </p:blipFill>
        <p:spPr>
          <a:xfrm>
            <a:off x="0" y="6097"/>
            <a:ext cx="2426418" cy="536494"/>
          </a:xfrm>
          <a:prstGeom prst="rect">
            <a:avLst/>
          </a:prstGeom>
        </p:spPr>
      </p:pic>
      <p:pic>
        <p:nvPicPr>
          <p:cNvPr id="7" name="Picture 6">
            <a:extLst>
              <a:ext uri="{FF2B5EF4-FFF2-40B4-BE49-F238E27FC236}">
                <a16:creationId xmlns:a16="http://schemas.microsoft.com/office/drawing/2014/main" id="{66049D83-ED42-8F88-9143-7F25435D4082}"/>
              </a:ext>
            </a:extLst>
          </p:cNvPr>
          <p:cNvPicPr>
            <a:picLocks noChangeAspect="1"/>
          </p:cNvPicPr>
          <p:nvPr/>
        </p:nvPicPr>
        <p:blipFill>
          <a:blip r:embed="rId8"/>
          <a:stretch>
            <a:fillRect/>
          </a:stretch>
        </p:blipFill>
        <p:spPr>
          <a:xfrm>
            <a:off x="0" y="6315409"/>
            <a:ext cx="1975275" cy="542591"/>
          </a:xfrm>
          <a:prstGeom prst="rect">
            <a:avLst/>
          </a:prstGeom>
        </p:spPr>
      </p:pic>
    </p:spTree>
    <p:extLst>
      <p:ext uri="{BB962C8B-B14F-4D97-AF65-F5344CB8AC3E}">
        <p14:creationId xmlns:p14="http://schemas.microsoft.com/office/powerpoint/2010/main" val="3075555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DC80C-D24D-EAE1-6264-2D82DFFC1529}"/>
              </a:ext>
            </a:extLst>
          </p:cNvPr>
          <p:cNvSpPr>
            <a:spLocks noGrp="1"/>
          </p:cNvSpPr>
          <p:nvPr>
            <p:ph type="title"/>
          </p:nvPr>
        </p:nvSpPr>
        <p:spPr/>
        <p:txBody>
          <a:bodyPr/>
          <a:lstStyle/>
          <a:p>
            <a:r>
              <a:rPr lang="en-GB" dirty="0"/>
              <a:t>References</a:t>
            </a:r>
          </a:p>
        </p:txBody>
      </p:sp>
      <p:sp>
        <p:nvSpPr>
          <p:cNvPr id="3" name="Content Placeholder 2">
            <a:extLst>
              <a:ext uri="{FF2B5EF4-FFF2-40B4-BE49-F238E27FC236}">
                <a16:creationId xmlns:a16="http://schemas.microsoft.com/office/drawing/2014/main" id="{8C4B1216-6165-BC60-5208-43343905DDF0}"/>
              </a:ext>
            </a:extLst>
          </p:cNvPr>
          <p:cNvSpPr>
            <a:spLocks noGrp="1"/>
          </p:cNvSpPr>
          <p:nvPr>
            <p:ph idx="1"/>
          </p:nvPr>
        </p:nvSpPr>
        <p:spPr/>
        <p:txBody>
          <a:bodyPr>
            <a:normAutofit fontScale="70000" lnSpcReduction="20000"/>
          </a:bodyPr>
          <a:lstStyle/>
          <a:p>
            <a:pPr marL="0" indent="0">
              <a:buNone/>
            </a:pPr>
            <a:r>
              <a:rPr lang="en-GB" dirty="0"/>
              <a:t>Cogeneration. (n.d.). Retrieved from </a:t>
            </a:r>
            <a:r>
              <a:rPr lang="en-GB" dirty="0" err="1"/>
              <a:t>enaon</a:t>
            </a:r>
            <a:r>
              <a:rPr lang="en-GB" dirty="0"/>
              <a:t> EDA, Hellenic Gas Distribution Company: https://www.edathess.gr/cogeneration/</a:t>
            </a:r>
          </a:p>
          <a:p>
            <a:pPr marL="0" indent="0">
              <a:buNone/>
            </a:pPr>
            <a:r>
              <a:rPr lang="en-GB" dirty="0"/>
              <a:t>Cogeneration. ( 2024, May 28). Retrieved from Wikipedia: https://en.wikipedia.org/wiki/Cogeneration</a:t>
            </a:r>
          </a:p>
          <a:p>
            <a:pPr marL="0" indent="0">
              <a:buNone/>
            </a:pPr>
            <a:r>
              <a:rPr lang="en-GB" dirty="0"/>
              <a:t>Cogeneration of heat and power. (n.d.). Retrieved from European </a:t>
            </a:r>
            <a:r>
              <a:rPr lang="en-GB" dirty="0" err="1"/>
              <a:t>Commision</a:t>
            </a:r>
            <a:r>
              <a:rPr lang="en-GB" dirty="0"/>
              <a:t>: https://energy.ec.europa.eu/topics/energy-efficiency/cogeneration-heat-and-power_en</a:t>
            </a:r>
          </a:p>
          <a:p>
            <a:pPr marL="0" indent="0">
              <a:buNone/>
            </a:pPr>
            <a:r>
              <a:rPr lang="en-GB" dirty="0"/>
              <a:t>Cogeneration: energy’s two-for-one. (n.d.). Retrieved from </a:t>
            </a:r>
            <a:r>
              <a:rPr lang="en-GB" dirty="0" err="1"/>
              <a:t>enel</a:t>
            </a:r>
            <a:r>
              <a:rPr lang="en-GB" dirty="0"/>
              <a:t>: https://www.enelgreenpower.com/learning-hub/cogeneration</a:t>
            </a:r>
          </a:p>
          <a:p>
            <a:pPr marL="0" indent="0">
              <a:buNone/>
            </a:pPr>
            <a:r>
              <a:rPr lang="en-GB" dirty="0"/>
              <a:t>ENEL X S.R.L. (n.d.). What is cogeneration and what are its benefits? Retrieved from </a:t>
            </a:r>
            <a:r>
              <a:rPr lang="en-GB" dirty="0" err="1"/>
              <a:t>enel</a:t>
            </a:r>
            <a:r>
              <a:rPr lang="en-GB" dirty="0"/>
              <a:t> x: https://corporate.enelx.com/en/question-and-answers/what-are-cogeneration-systems</a:t>
            </a:r>
          </a:p>
          <a:p>
            <a:pPr marL="0" indent="0">
              <a:buNone/>
            </a:pPr>
            <a:r>
              <a:rPr lang="en-GB" dirty="0"/>
              <a:t>What Is Cogeneration. ( 2024). Retrieved from Cogen Europe: https://www.cogeneurope.eu/knowledge-centre/what-is-cogeneration</a:t>
            </a:r>
          </a:p>
          <a:p>
            <a:pPr marL="0" indent="0">
              <a:buNone/>
            </a:pPr>
            <a:r>
              <a:rPr lang="en-GB" dirty="0"/>
              <a:t>What is cogeneration of energy? ( 2024). Retrieved from PEPSOL: https://www.repsol.com/en/energy-and-the-future/future-of-the-world/cogeneration/index.cshtml</a:t>
            </a:r>
          </a:p>
          <a:p>
            <a:pPr marL="0" indent="0">
              <a:buNone/>
            </a:pPr>
            <a:endParaRPr lang="en-GB"/>
          </a:p>
          <a:p>
            <a:pPr marL="0" indent="0">
              <a:buNone/>
            </a:pPr>
            <a:endParaRPr lang="en-GB" dirty="0"/>
          </a:p>
        </p:txBody>
      </p:sp>
    </p:spTree>
    <p:extLst>
      <p:ext uri="{BB962C8B-B14F-4D97-AF65-F5344CB8AC3E}">
        <p14:creationId xmlns:p14="http://schemas.microsoft.com/office/powerpoint/2010/main" val="38627247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76</TotalTime>
  <Words>1136</Words>
  <Application>Microsoft Office PowerPoint</Application>
  <PresentationFormat>Widescreen</PresentationFormat>
  <Paragraphs>63</Paragraphs>
  <Slides>13</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0" baseType="lpstr">
      <vt:lpstr>Aptos</vt:lpstr>
      <vt:lpstr>Aptos Display</vt:lpstr>
      <vt:lpstr>Arial</vt:lpstr>
      <vt:lpstr>Calibri</vt:lpstr>
      <vt:lpstr>Open Sans</vt:lpstr>
      <vt:lpstr>Office Theme</vt:lpstr>
      <vt:lpstr>Microsoft Word Document</vt:lpstr>
      <vt:lpstr>PowerPoint Presentation</vt:lpstr>
      <vt:lpstr>What is Cogeneration?</vt:lpstr>
      <vt:lpstr>Types of Cogeneration Systems</vt:lpstr>
      <vt:lpstr>Types of Cogeneration Systems</vt:lpstr>
      <vt:lpstr>Types of Cogeneration Systems</vt:lpstr>
      <vt:lpstr>Key Points of Cogeneration:</vt:lpstr>
      <vt:lpstr>Key Points of Cogeneration:</vt:lpstr>
      <vt:lpstr>Key Points of Cogeneration:</vt:lpstr>
      <vt:lpstr>Trigeneration</vt:lpstr>
      <vt:lpstr>How Trigeneration Works</vt:lpstr>
      <vt:lpstr>Utilization of Trigeneration  </vt:lpstr>
      <vt:lpstr>Differences Between Cogeneration and Trigeneration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John Vanidis</dc:creator>
  <cp:lastModifiedBy>John Vanidis</cp:lastModifiedBy>
  <cp:revision>1</cp:revision>
  <dcterms:created xsi:type="dcterms:W3CDTF">2024-06-03T08:08:58Z</dcterms:created>
  <dcterms:modified xsi:type="dcterms:W3CDTF">2024-06-03T09:25:51Z</dcterms:modified>
</cp:coreProperties>
</file>