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</p:sldMasterIdLst>
  <p:sldIdLst>
    <p:sldId id="266" r:id="rId5"/>
    <p:sldId id="256" r:id="rId6"/>
    <p:sldId id="257" r:id="rId7"/>
    <p:sldId id="258" r:id="rId8"/>
    <p:sldId id="259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1319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8129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365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006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424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1452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2778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793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97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945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2290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6256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2467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2856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1119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578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7784A-6DAC-428B-9F05-0CD1BD40CF5D}" type="datetimeFigureOut">
              <a:rPr lang="nl-NL" smtClean="0"/>
              <a:t>13-5-2024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9320AF5-AFE9-48E8-B22E-AF9CA6188D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06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EE52058-7259-4415-9EFB-0061FF498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45" y="255877"/>
            <a:ext cx="6096002" cy="134432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675418C-1DD8-4032-92AF-F11BF7FB6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45" y="5257799"/>
            <a:ext cx="4706332" cy="1344324"/>
          </a:xfrm>
          <a:prstGeom prst="rect">
            <a:avLst/>
          </a:prstGeom>
        </p:spPr>
      </p:pic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9436B94D-F05F-46B2-89B4-6EAD5EBB18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216947"/>
              </p:ext>
            </p:extLst>
          </p:nvPr>
        </p:nvGraphicFramePr>
        <p:xfrm>
          <a:off x="1193015" y="2557893"/>
          <a:ext cx="8128000" cy="1806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5793">
                  <a:extLst>
                    <a:ext uri="{9D8B030D-6E8A-4147-A177-3AD203B41FA5}">
                      <a16:colId xmlns:a16="http://schemas.microsoft.com/office/drawing/2014/main" val="3670045918"/>
                    </a:ext>
                  </a:extLst>
                </a:gridCol>
                <a:gridCol w="6012207">
                  <a:extLst>
                    <a:ext uri="{9D8B030D-6E8A-4147-A177-3AD203B41FA5}">
                      <a16:colId xmlns:a16="http://schemas.microsoft.com/office/drawing/2014/main" val="114429902"/>
                    </a:ext>
                  </a:extLst>
                </a:gridCol>
              </a:tblGrid>
              <a:tr h="637794">
                <a:tc>
                  <a:txBody>
                    <a:bodyPr/>
                    <a:lstStyle/>
                    <a:p>
                      <a:r>
                        <a:rPr lang="nl-BE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>
                          <a:solidFill>
                            <a:schemeClr val="tx1"/>
                          </a:solidFill>
                        </a:rPr>
                        <a:t>Central Heating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702849"/>
                  </a:ext>
                </a:extLst>
              </a:tr>
              <a:tr h="593888">
                <a:tc>
                  <a:txBody>
                    <a:bodyPr/>
                    <a:lstStyle/>
                    <a:p>
                      <a:r>
                        <a:rPr lang="nl-BE" sz="2800" b="1"/>
                        <a:t>Chapter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 b="1"/>
                        <a:t>Fuel Storage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906990"/>
                  </a:ext>
                </a:extLst>
              </a:tr>
              <a:tr h="575035">
                <a:tc>
                  <a:txBody>
                    <a:bodyPr/>
                    <a:lstStyle/>
                    <a:p>
                      <a:r>
                        <a:rPr lang="nl-BE" sz="2800" b="1"/>
                        <a:t>Subtitle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 b="1"/>
                        <a:t>Fuel Oil Tanks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570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5520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77537D-CE18-009B-4E57-93CC286F7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578133"/>
            <a:ext cx="4335468" cy="2875534"/>
          </a:xfrm>
        </p:spPr>
        <p:txBody>
          <a:bodyPr>
            <a:normAutofit/>
          </a:bodyPr>
          <a:lstStyle/>
          <a:p>
            <a:r>
              <a:rPr lang="nl-NL" dirty="0" err="1">
                <a:latin typeface="Arial" panose="020B0604020202020204" pitchFamily="34" charset="0"/>
                <a:ea typeface="Times New Roman" panose="02020603050405020304" pitchFamily="18" charset="0"/>
              </a:rPr>
              <a:t>F</a:t>
            </a:r>
            <a:r>
              <a:rPr lang="nl-NL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uel</a:t>
            </a:r>
            <a:r>
              <a:rPr lang="nl-N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nl-NL" dirty="0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lang="nl-N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il </a:t>
            </a:r>
            <a:r>
              <a:rPr lang="nl-NL" dirty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lang="nl-N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anks</a:t>
            </a:r>
            <a:br>
              <a:rPr lang="nl-N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A708C43-D702-A8C2-D645-533A3DD9D9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453667"/>
            <a:ext cx="4335468" cy="1096899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pic>
        <p:nvPicPr>
          <p:cNvPr id="4" name="Picture 705" descr="Afbeelding met cilinder, blauw&#10;&#10;Automatisch gegenereerde beschrijving">
            <a:extLst>
              <a:ext uri="{FF2B5EF4-FFF2-40B4-BE49-F238E27FC236}">
                <a16:creationId xmlns:a16="http://schemas.microsoft.com/office/drawing/2014/main" id="{6D36744F-2E41-5A13-0513-BE008859DF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095998" y="2392702"/>
            <a:ext cx="3280613" cy="234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1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5F9DA-E0CE-3D19-BD5A-93A83E133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800" dirty="0" err="1">
                <a:solidFill>
                  <a:srgbClr val="1F1F1F"/>
                </a:solidFill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lang="nl-NL" sz="4800" dirty="0" err="1">
                <a:solidFill>
                  <a:srgbClr val="1F1F1F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anner</a:t>
            </a:r>
            <a:r>
              <a:rPr lang="nl-NL" sz="4800" dirty="0">
                <a:solidFill>
                  <a:srgbClr val="1F1F1F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of storage</a:t>
            </a:r>
            <a:endParaRPr lang="nl-NL" sz="4800" dirty="0">
              <a:highlight>
                <a:srgbClr val="FFFF00"/>
              </a:highlight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E57E6E-A559-EE3D-FE1C-7F1B9A46C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4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nl-BE" sz="4400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BE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440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accessible</a:t>
            </a:r>
            <a:r>
              <a:rPr lang="nl-NL" sz="44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440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fuel</a:t>
            </a:r>
            <a:r>
              <a:rPr lang="nl-NL" sz="44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440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oil</a:t>
            </a:r>
            <a:r>
              <a:rPr lang="nl-NL" sz="44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tanks</a:t>
            </a:r>
          </a:p>
          <a:p>
            <a:endParaRPr lang="nl-NL" sz="4400" dirty="0">
              <a:solidFill>
                <a:srgbClr val="1F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44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nl-NL" sz="440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accessible</a:t>
            </a:r>
            <a:r>
              <a:rPr lang="nl-NL" sz="44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440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fuel</a:t>
            </a:r>
            <a:r>
              <a:rPr lang="nl-NL" sz="44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440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oil</a:t>
            </a:r>
            <a:r>
              <a:rPr lang="nl-NL" sz="44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tanks</a:t>
            </a:r>
            <a:endParaRPr lang="nl-N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480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003FD-0B90-2BF9-7501-C95333031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6" y="1261331"/>
            <a:ext cx="3179146" cy="27864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600" dirty="0"/>
              <a:t>not </a:t>
            </a:r>
            <a:r>
              <a:rPr lang="en-US" sz="4600" dirty="0">
                <a:effectLst/>
              </a:rPr>
              <a:t>accessible fuel oil tanks</a:t>
            </a:r>
            <a:endParaRPr lang="en-US" sz="460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87CCEF9-640F-5B97-092A-CBEF4C5D5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375" y="4047760"/>
            <a:ext cx="3179628" cy="15489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dirty="0">
                <a:latin typeface="Arial Black" panose="020B0A04020102020204" pitchFamily="34" charset="0"/>
              </a:rPr>
              <a:t>Reservoir in filled up pit</a:t>
            </a:r>
          </a:p>
          <a:p>
            <a:pPr algn="r"/>
            <a:endParaRPr lang="en-US" sz="1800" dirty="0">
              <a:latin typeface="Arial Black" panose="020B0A040201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15837FD-9B92-7257-A25A-FD66135FF9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" r="2778" b="-4"/>
          <a:stretch/>
        </p:blipFill>
        <p:spPr>
          <a:xfrm>
            <a:off x="888603" y="1261330"/>
            <a:ext cx="4973212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9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003FD-0B90-2BF9-7501-C95333031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1261331"/>
            <a:ext cx="3497565" cy="30026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not </a:t>
            </a:r>
            <a:r>
              <a:rPr lang="en-US" sz="44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accessible fuel oil tanks</a:t>
            </a:r>
            <a:endParaRPr lang="en-US" sz="44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87CCEF9-640F-5B97-092A-CBEF4C5D5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374" y="4263992"/>
            <a:ext cx="3498045" cy="13258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Reservoir directly buried</a:t>
            </a:r>
          </a:p>
          <a:p>
            <a:endParaRPr lang="en-US" sz="1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32335C2-699F-0903-DCD8-D98ADCD6A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95" y="1261330"/>
            <a:ext cx="4624362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8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003FD-0B90-2BF9-7501-C95333031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1261331"/>
            <a:ext cx="3497565" cy="30026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accessible fuel oil tanks</a:t>
            </a:r>
            <a:endParaRPr lang="en-US" sz="44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87CCEF9-640F-5B97-092A-CBEF4C5D5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374" y="4263992"/>
            <a:ext cx="3498045" cy="13258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Reservoir in open air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C14837-D240-0974-A3FE-CB39BEF72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03" y="1474058"/>
            <a:ext cx="4887354" cy="390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61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003FD-0B90-2BF9-7501-C95333031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6" y="1261331"/>
            <a:ext cx="3179146" cy="27864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600" dirty="0"/>
              <a:t> </a:t>
            </a:r>
            <a:r>
              <a:rPr lang="en-US" sz="4600" dirty="0">
                <a:effectLst/>
              </a:rPr>
              <a:t>accessible fuel oil tanks</a:t>
            </a:r>
            <a:endParaRPr lang="en-US" sz="460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87CCEF9-640F-5B97-092A-CBEF4C5D5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375" y="4047760"/>
            <a:ext cx="3179628" cy="154890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r"/>
            <a:r>
              <a:rPr lang="en-US" sz="3200" dirty="0">
                <a:latin typeface="Arial Black" panose="020B0A04020102020204" pitchFamily="34" charset="0"/>
              </a:rPr>
              <a:t>Reservoir in accessible pit</a:t>
            </a:r>
          </a:p>
          <a:p>
            <a:pPr algn="r"/>
            <a:endParaRPr lang="en-US" sz="1800" dirty="0"/>
          </a:p>
          <a:p>
            <a:pPr algn="r"/>
            <a:endParaRPr lang="en-US" sz="1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9E6BF8F-18A2-C7F1-37F1-A565B0F079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3" r="6646" b="-2"/>
          <a:stretch/>
        </p:blipFill>
        <p:spPr>
          <a:xfrm>
            <a:off x="888603" y="1261330"/>
            <a:ext cx="4973212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26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35DF4-DB3E-C2E2-A4E4-842D27952D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3950" y="1179151"/>
            <a:ext cx="3300646" cy="44638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dirty="0"/>
              <a:t>Materials for construction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9DDAA70-9C22-1C42-85CB-CC32BE368A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8918" y="1109145"/>
            <a:ext cx="6341016" cy="46039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Steel reservoir with 2 layers of anti-rust paint (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accesseble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)</a:t>
            </a: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Steel reservoir with a epoxy coating or polyurethane coating (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unaccessable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)</a:t>
            </a: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 reservoir (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accessseble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)</a:t>
            </a: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 reservoir with reinforcing ribs (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unaccessable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)</a:t>
            </a: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Stainless steel reservoir ( very expensive )</a:t>
            </a: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All reservoirs have to be double-walled</a:t>
            </a: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509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535DF4-DB3E-C2E2-A4E4-842D27952D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2" y="60960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600" dirty="0"/>
              <a:t>Identification plate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ndertitel 2">
            <a:extLst>
              <a:ext uri="{FF2B5EF4-FFF2-40B4-BE49-F238E27FC236}">
                <a16:creationId xmlns:a16="http://schemas.microsoft.com/office/drawing/2014/main" id="{39DDAA70-9C22-1C42-85CB-CC32BE368A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3502" y="2160590"/>
            <a:ext cx="8470898" cy="342926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Name and address of the constructor</a:t>
            </a: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Date and 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manufacturingnumber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Reference of the prototype inspection</a:t>
            </a: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norm of the reservoir</a:t>
            </a: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Volume and dimensions of the reservoir</a:t>
            </a:r>
          </a:p>
          <a:p>
            <a:pPr algn="l"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Proof in bar</a:t>
            </a: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3134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0A61547-2555-4DE2-A37F-A53E54917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C2447E0-8F0D-479C-94E4-82BC8EB68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F943397-DCDD-44CB-BBA9-9510B769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E2630ADC-31DB-4C48-AC4A-DAAE5A7B8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2CA5C44E-F54E-47E0-8989-4D8686B33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F54E15E-830B-4375-A239-4C51954DE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CB37E322-FF7E-4872-BD6B-50A48CBEA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710D0C1E-D2F8-45B2-AE14-1AC8E976F7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3216331B-17D0-4167-ABD2-B2198058C2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A53A7A96-3806-4BB3-91DE-6EED48AC7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F8C2B86C-EE71-466E-8991-503F9C9C1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F095446-753F-E52C-4131-6C7B3B84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21" y="4725579"/>
            <a:ext cx="7886990" cy="8125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Principle diagram of storage in a double-walled tank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DC3AE68C-6B2C-68DE-D963-9DE9890C59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92080" y="609600"/>
            <a:ext cx="2043039" cy="4094384"/>
          </a:xfrm>
          <a:prstGeom prst="rect">
            <a:avLst/>
          </a:prstGeom>
        </p:spPr>
      </p:pic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E034A325-54E1-B24C-ADBE-EDC8115F03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244284" y="1231938"/>
            <a:ext cx="5152509" cy="306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3278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0F7CC51546F2488443E90ADC5E87A2" ma:contentTypeVersion="22" ma:contentTypeDescription="Create a new document." ma:contentTypeScope="" ma:versionID="e45b4a8c5d98c5dd15a4708b7bea29ad">
  <xsd:schema xmlns:xsd="http://www.w3.org/2001/XMLSchema" xmlns:xs="http://www.w3.org/2001/XMLSchema" xmlns:p="http://schemas.microsoft.com/office/2006/metadata/properties" xmlns:ns3="9f750a5b-2930-4eed-8bf9-a9eb77d79841" xmlns:ns4="8635ee0b-c963-4dc1-a7c3-a70e62e79b7b" targetNamespace="http://schemas.microsoft.com/office/2006/metadata/properties" ma:root="true" ma:fieldsID="1bd4ac3a81d1b03347783f1a29a4d023" ns3:_="" ns4:_="">
    <xsd:import namespace="9f750a5b-2930-4eed-8bf9-a9eb77d79841"/>
    <xsd:import namespace="8635ee0b-c963-4dc1-a7c3-a70e62e79b7b"/>
    <xsd:element name="properties">
      <xsd:complexType>
        <xsd:sequence>
          <xsd:element name="documentManagement">
            <xsd:complexType>
              <xsd:all>
                <xsd:element ref="ns3:CloudMigratorOriginId" minOccurs="0"/>
                <xsd:element ref="ns3:FileHash" minOccurs="0"/>
                <xsd:element ref="ns3:CloudMigratorVersion" minOccurs="0"/>
                <xsd:element ref="ns3:UniqueSourceRef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50a5b-2930-4eed-8bf9-a9eb77d79841" elementFormDefault="qualified">
    <xsd:import namespace="http://schemas.microsoft.com/office/2006/documentManagement/types"/>
    <xsd:import namespace="http://schemas.microsoft.com/office/infopath/2007/PartnerControls"/>
    <xsd:element name="CloudMigratorOriginId" ma:index="8" nillable="true" ma:displayName="CloudMigratorOriginId" ma:internalName="CloudMigratorOriginId">
      <xsd:simpleType>
        <xsd:restriction base="dms:Note">
          <xsd:maxLength value="255"/>
        </xsd:restriction>
      </xsd:simpleType>
    </xsd:element>
    <xsd:element name="FileHash" ma:index="9" nillable="true" ma:displayName="FileHash" ma:internalName="FileHash">
      <xsd:simpleType>
        <xsd:restriction base="dms:Note">
          <xsd:maxLength value="255"/>
        </xsd:restriction>
      </xsd:simpleType>
    </xsd:element>
    <xsd:element name="CloudMigratorVersion" ma:index="10" nillable="true" ma:displayName="CloudMigratorVersion" ma:internalName="CloudMigratorVersion">
      <xsd:simpleType>
        <xsd:restriction base="dms:Note">
          <xsd:maxLength value="255"/>
        </xsd:restriction>
      </xsd:simpleType>
    </xsd:element>
    <xsd:element name="UniqueSourceRef" ma:index="11" nillable="true" ma:displayName="UniqueSourceRef" ma:internalName="UniqueSourceRef">
      <xsd:simpleType>
        <xsd:restriction base="dms:Note">
          <xsd:maxLength value="255"/>
        </xsd:restriction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5" nillable="true" ma:displayName="Location" ma:internalName="MediaServiceLocation" ma:readOnly="true">
      <xsd:simpleType>
        <xsd:restriction base="dms:Text"/>
      </xsd:simpleType>
    </xsd:element>
    <xsd:element name="_activity" ma:index="26" nillable="true" ma:displayName="_activity" ma:hidden="true" ma:internalName="_activity">
      <xsd:simpleType>
        <xsd:restriction base="dms:Note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35ee0b-c963-4dc1-a7c3-a70e62e79b7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loudMigratorVersion xmlns="9f750a5b-2930-4eed-8bf9-a9eb77d79841" xsi:nil="true"/>
    <UniqueSourceRef xmlns="9f750a5b-2930-4eed-8bf9-a9eb77d79841" xsi:nil="true"/>
    <FileHash xmlns="9f750a5b-2930-4eed-8bf9-a9eb77d79841" xsi:nil="true"/>
    <CloudMigratorOriginId xmlns="9f750a5b-2930-4eed-8bf9-a9eb77d79841" xsi:nil="true"/>
    <_activity xmlns="9f750a5b-2930-4eed-8bf9-a9eb77d79841" xsi:nil="true"/>
  </documentManagement>
</p:properties>
</file>

<file path=customXml/itemProps1.xml><?xml version="1.0" encoding="utf-8"?>
<ds:datastoreItem xmlns:ds="http://schemas.openxmlformats.org/officeDocument/2006/customXml" ds:itemID="{BCA900FC-A3FD-479C-B525-F5EE77C0EA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750a5b-2930-4eed-8bf9-a9eb77d79841"/>
    <ds:schemaRef ds:uri="8635ee0b-c963-4dc1-a7c3-a70e62e79b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C4187E-BB39-49A0-8F01-AFF0B445FE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34146B-A73D-488D-8691-13E8A76B3E82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8635ee0b-c963-4dc1-a7c3-a70e62e79b7b"/>
    <ds:schemaRef ds:uri="http://purl.org/dc/terms/"/>
    <ds:schemaRef ds:uri="http://schemas.microsoft.com/office/infopath/2007/PartnerControls"/>
    <ds:schemaRef ds:uri="9f750a5b-2930-4eed-8bf9-a9eb77d79841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182</TotalTime>
  <Words>156</Words>
  <Application>Microsoft Office PowerPoint</Application>
  <PresentationFormat>Breedbeeld</PresentationFormat>
  <Paragraphs>39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Times New Roman</vt:lpstr>
      <vt:lpstr>Trebuchet MS</vt:lpstr>
      <vt:lpstr>Wingdings 3</vt:lpstr>
      <vt:lpstr>Facet</vt:lpstr>
      <vt:lpstr>PowerPoint-presentatie</vt:lpstr>
      <vt:lpstr>Fuel Oil Tanks </vt:lpstr>
      <vt:lpstr>Manner of storage</vt:lpstr>
      <vt:lpstr>not accessible fuel oil tanks</vt:lpstr>
      <vt:lpstr>not accessible fuel oil tanks</vt:lpstr>
      <vt:lpstr> accessible fuel oil tanks</vt:lpstr>
      <vt:lpstr> accessible fuel oil tanks</vt:lpstr>
      <vt:lpstr>Materials for construction</vt:lpstr>
      <vt:lpstr>Identification plate</vt:lpstr>
      <vt:lpstr>Principle diagram of storage in a double-walled tank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Fuel Oil Tanks</dc:title>
  <dc:creator>Johan De Keyser</dc:creator>
  <cp:lastModifiedBy>Hugo Vernaeve</cp:lastModifiedBy>
  <cp:revision>7</cp:revision>
  <dcterms:created xsi:type="dcterms:W3CDTF">2024-04-17T13:12:06Z</dcterms:created>
  <dcterms:modified xsi:type="dcterms:W3CDTF">2024-05-12T23:43:08Z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0x010100B60F7CC51546F2488443E90ADC5E87A2</vt:lpwstr>
  </property>
</Properties>
</file>