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Sniglet"/>
      <p:regular r:id="rId19"/>
    </p:embeddedFont>
    <p:embeddedFont>
      <p:font typeface="Dosis"/>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22" roundtripDataSignature="AMtx7mic1MddHCRe2y8GPUfDx/FC8Yd/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7EC25C0-5C28-4377-80C4-DC56B06D3E0C}">
  <a:tblStyle styleId="{C7EC25C0-5C28-4377-80C4-DC56B06D3E0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osis-regular.fntdata"/><Relationship Id="rId11" Type="http://schemas.openxmlformats.org/officeDocument/2006/relationships/slide" Target="slides/slide5.xml"/><Relationship Id="rId22" Type="http://customschemas.google.com/relationships/presentationmetadata" Target="metadata"/><Relationship Id="rId10" Type="http://schemas.openxmlformats.org/officeDocument/2006/relationships/slide" Target="slides/slide4.xml"/><Relationship Id="rId21" Type="http://schemas.openxmlformats.org/officeDocument/2006/relationships/font" Target="fonts/Dosis-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Sniglet-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4"/>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4"/>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4"/>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4"/>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4"/>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4"/>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4"/>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4"/>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4"/>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4"/>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4"/>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4"/>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4"/>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4"/>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4"/>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4"/>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4"/>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4"/>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4"/>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4"/>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4"/>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4"/>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4"/>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4"/>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4"/>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4"/>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4"/>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4"/>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4"/>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4"/>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2" name="Shape 192"/>
        <p:cNvGrpSpPr/>
        <p:nvPr/>
      </p:nvGrpSpPr>
      <p:grpSpPr>
        <a:xfrm>
          <a:off x="0" y="0"/>
          <a:ext cx="0" cy="0"/>
          <a:chOff x="0" y="0"/>
          <a:chExt cx="0" cy="0"/>
        </a:xfrm>
      </p:grpSpPr>
      <p:sp>
        <p:nvSpPr>
          <p:cNvPr id="193" name="Google Shape;193;p15"/>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194" name="Google Shape;194;p15"/>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195" name="Google Shape;195;p15"/>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15"/>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15"/>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15"/>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15"/>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15"/>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15"/>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15"/>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15"/>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15"/>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15"/>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15"/>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15"/>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5"/>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5"/>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5"/>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5"/>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5"/>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5"/>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5"/>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5"/>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5"/>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5"/>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5"/>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5"/>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5"/>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5"/>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5"/>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5"/>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5"/>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5"/>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5"/>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5"/>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5"/>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5"/>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5"/>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5"/>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5"/>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5"/>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5"/>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5"/>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5"/>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5"/>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5"/>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46" name="Shape 246"/>
        <p:cNvGrpSpPr/>
        <p:nvPr/>
      </p:nvGrpSpPr>
      <p:grpSpPr>
        <a:xfrm>
          <a:off x="0" y="0"/>
          <a:ext cx="0" cy="0"/>
          <a:chOff x="0" y="0"/>
          <a:chExt cx="0" cy="0"/>
        </a:xfrm>
      </p:grpSpPr>
      <p:sp>
        <p:nvSpPr>
          <p:cNvPr id="247" name="Google Shape;247;p1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48" name="Google Shape;248;p16"/>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49" name="Google Shape;249;p16"/>
          <p:cNvGrpSpPr/>
          <p:nvPr/>
        </p:nvGrpSpPr>
        <p:grpSpPr>
          <a:xfrm>
            <a:off x="7442902" y="-91154"/>
            <a:ext cx="1796289" cy="5330574"/>
            <a:chOff x="6023725" y="842300"/>
            <a:chExt cx="1358150" cy="4030375"/>
          </a:xfrm>
        </p:grpSpPr>
        <p:sp>
          <p:nvSpPr>
            <p:cNvPr id="250" name="Google Shape;250;p1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79" name="Google Shape;279;p16"/>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80" name="Google Shape;280;p1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1" name="Shape 281"/>
        <p:cNvGrpSpPr/>
        <p:nvPr/>
      </p:nvGrpSpPr>
      <p:grpSpPr>
        <a:xfrm>
          <a:off x="0" y="0"/>
          <a:ext cx="0" cy="0"/>
          <a:chOff x="0" y="0"/>
          <a:chExt cx="0" cy="0"/>
        </a:xfrm>
      </p:grpSpPr>
      <p:sp>
        <p:nvSpPr>
          <p:cNvPr id="282" name="Google Shape;282;p17"/>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7"/>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7"/>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7"/>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7"/>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7"/>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7"/>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7"/>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7"/>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7"/>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7"/>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7"/>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7"/>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7"/>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7"/>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7"/>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7"/>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7"/>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7"/>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7"/>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7"/>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7"/>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7"/>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7"/>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7"/>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7"/>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7"/>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7"/>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7"/>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7"/>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7"/>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7"/>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7"/>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7"/>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7"/>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7"/>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7"/>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7"/>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7"/>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1" name="Google Shape;321;p17"/>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2" name="Google Shape;322;p17"/>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3" name="Google Shape;323;p17"/>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3"/>
          <p:cNvGrpSpPr/>
          <p:nvPr/>
        </p:nvGrpSpPr>
        <p:grpSpPr>
          <a:xfrm>
            <a:off x="-6" y="-23"/>
            <a:ext cx="9143797" cy="5143378"/>
            <a:chOff x="239950" y="872550"/>
            <a:chExt cx="7042900" cy="3961625"/>
          </a:xfrm>
        </p:grpSpPr>
        <p:sp>
          <p:nvSpPr>
            <p:cNvPr id="7" name="Google Shape;7;p13"/>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3"/>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3"/>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3"/>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3"/>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3"/>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3"/>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3"/>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3"/>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3"/>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3"/>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3"/>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3"/>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3"/>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3"/>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3"/>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3"/>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3"/>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3"/>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3"/>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3"/>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3"/>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3"/>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3"/>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3"/>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3"/>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3"/>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3"/>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3"/>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3"/>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3"/>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3"/>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3"/>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3"/>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3"/>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3"/>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3"/>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3"/>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3"/>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3"/>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3"/>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3"/>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3"/>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3"/>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3"/>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3"/>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3"/>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D:\DOWLODER\EU-Logo.jpg" id="328" name="Google Shape;328;p1"/>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29" name="Google Shape;329;p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graphicFrame>
        <p:nvGraphicFramePr>
          <p:cNvPr id="330" name="Google Shape;330;p1"/>
          <p:cNvGraphicFramePr/>
          <p:nvPr/>
        </p:nvGraphicFramePr>
        <p:xfrm>
          <a:off x="1546860" y="636270"/>
          <a:ext cx="3000000" cy="3000000"/>
        </p:xfrm>
        <a:graphic>
          <a:graphicData uri="http://schemas.openxmlformats.org/drawingml/2006/table">
            <a:tbl>
              <a:tblPr>
                <a:noFill/>
                <a:tableStyleId>{C7EC25C0-5C28-4377-80C4-DC56B06D3E0C}</a:tableStyleId>
              </a:tblPr>
              <a:tblGrid>
                <a:gridCol w="1889750"/>
                <a:gridCol w="4160525"/>
              </a:tblGrid>
              <a:tr h="708650">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Field</a:t>
                      </a:r>
                      <a:endParaRPr sz="1400" u="none" cap="none" strike="noStrike"/>
                    </a:p>
                  </a:txBody>
                  <a:tcPr marT="38100" marB="38100" marR="76200" marL="76200">
                    <a:lnL cap="flat" cmpd="sng" w="22850">
                      <a:solidFill>
                        <a:srgbClr val="3D4965"/>
                      </a:solidFill>
                      <a:prstDash val="solid"/>
                      <a:round/>
                      <a:headEnd len="sm" w="sm" type="none"/>
                      <a:tailEnd len="sm" w="sm" type="none"/>
                    </a:lnL>
                    <a:lnR cap="flat" cmpd="sng" w="10150">
                      <a:solidFill>
                        <a:srgbClr val="3D4965"/>
                      </a:solidFill>
                      <a:prstDash val="solid"/>
                      <a:round/>
                      <a:headEnd len="sm" w="sm" type="none"/>
                      <a:tailEnd len="sm" w="sm" type="none"/>
                    </a:lnR>
                    <a:lnT cap="flat" cmpd="sng" w="228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Automation and robotics </a:t>
                      </a:r>
                      <a:endParaRPr sz="1400" u="none" cap="none" strike="noStrike"/>
                    </a:p>
                  </a:txBody>
                  <a:tcPr marT="38100" marB="38100" marR="76200" marL="76200">
                    <a:lnL cap="flat" cmpd="sng" w="10150">
                      <a:solidFill>
                        <a:srgbClr val="3D4965"/>
                      </a:solidFill>
                      <a:prstDash val="solid"/>
                      <a:round/>
                      <a:headEnd len="sm" w="sm" type="none"/>
                      <a:tailEnd len="sm" w="sm" type="none"/>
                    </a:lnL>
                    <a:lnR cap="flat" cmpd="sng" w="22850">
                      <a:solidFill>
                        <a:srgbClr val="3D4965"/>
                      </a:solidFill>
                      <a:prstDash val="solid"/>
                      <a:round/>
                      <a:headEnd len="sm" w="sm" type="none"/>
                      <a:tailEnd len="sm" w="sm" type="none"/>
                    </a:lnR>
                    <a:lnT cap="flat" cmpd="sng" w="228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FFFF00"/>
                    </a:solidFill>
                  </a:tcPr>
                </a:tc>
              </a:tr>
              <a:tr h="1028700">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Chapter</a:t>
                      </a:r>
                      <a:endParaRPr sz="1400" u="none" cap="none" strike="noStrike"/>
                    </a:p>
                  </a:txBody>
                  <a:tcPr marT="38100" marB="38100" marR="76200" marL="76200">
                    <a:lnL cap="flat" cmpd="sng" w="22850">
                      <a:solidFill>
                        <a:srgbClr val="3D4965"/>
                      </a:solidFill>
                      <a:prstDash val="solid"/>
                      <a:round/>
                      <a:headEnd len="sm" w="sm" type="none"/>
                      <a:tailEnd len="sm" w="sm" type="none"/>
                    </a:lnL>
                    <a:lnR cap="flat" cmpd="sng" w="101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6611CC"/>
                    </a:solidFill>
                  </a:tcPr>
                </a:tc>
                <a:tc>
                  <a:txBody>
                    <a:bodyPr/>
                    <a:lstStyle/>
                    <a:p>
                      <a:pPr indent="0" lvl="0" marL="0" marR="0" rtl="0" algn="l">
                        <a:lnSpc>
                          <a:spcPct val="100000"/>
                        </a:lnSpc>
                        <a:spcBef>
                          <a:spcPts val="0"/>
                        </a:spcBef>
                        <a:spcAft>
                          <a:spcPts val="0"/>
                        </a:spcAft>
                        <a:buNone/>
                      </a:pPr>
                      <a:r>
                        <a:rPr b="1" i="1" lang="en-GB" sz="2800" u="none" cap="none" strike="noStrike">
                          <a:solidFill>
                            <a:srgbClr val="1E2432"/>
                          </a:solidFill>
                          <a:latin typeface="Arial"/>
                          <a:ea typeface="Arial"/>
                          <a:cs typeface="Arial"/>
                          <a:sym typeface="Arial"/>
                        </a:rPr>
                        <a:t>Types of equipment in mechanical transport operations</a:t>
                      </a:r>
                      <a:endParaRPr b="1" i="1" sz="1400" u="none" cap="none" strike="noStrike">
                        <a:solidFill>
                          <a:srgbClr val="1E2432"/>
                        </a:solidFill>
                        <a:latin typeface="Arial"/>
                        <a:ea typeface="Arial"/>
                        <a:cs typeface="Arial"/>
                        <a:sym typeface="Arial"/>
                      </a:endParaRPr>
                    </a:p>
                  </a:txBody>
                  <a:tcPr marT="38100" marB="38100" marR="76200" marL="76200">
                    <a:lnL cap="flat" cmpd="sng" w="10150">
                      <a:solidFill>
                        <a:srgbClr val="3D4965"/>
                      </a:solidFill>
                      <a:prstDash val="solid"/>
                      <a:round/>
                      <a:headEnd len="sm" w="sm" type="none"/>
                      <a:tailEnd len="sm" w="sm" type="none"/>
                    </a:lnL>
                    <a:lnR cap="flat" cmpd="sng" w="228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10150">
                      <a:solidFill>
                        <a:srgbClr val="3D4965"/>
                      </a:solidFill>
                      <a:prstDash val="solid"/>
                      <a:round/>
                      <a:headEnd len="sm" w="sm" type="none"/>
                      <a:tailEnd len="sm" w="sm" type="none"/>
                    </a:lnB>
                    <a:solidFill>
                      <a:srgbClr val="6611CC"/>
                    </a:solidFill>
                  </a:tcPr>
                </a:tc>
              </a:tr>
              <a:tr h="906775">
                <a:tc>
                  <a:txBody>
                    <a:bodyPr/>
                    <a:lstStyle/>
                    <a:p>
                      <a:pPr indent="0" lvl="0" marL="0" marR="0" rtl="0" algn="l">
                        <a:lnSpc>
                          <a:spcPct val="100000"/>
                        </a:lnSpc>
                        <a:spcBef>
                          <a:spcPts val="0"/>
                        </a:spcBef>
                        <a:spcAft>
                          <a:spcPts val="0"/>
                        </a:spcAft>
                        <a:buNone/>
                      </a:pPr>
                      <a:r>
                        <a:rPr b="1" i="1" lang="en-GB" sz="3200" u="none" cap="none" strike="noStrike">
                          <a:solidFill>
                            <a:srgbClr val="181818"/>
                          </a:solidFill>
                          <a:latin typeface="Arial"/>
                          <a:ea typeface="Arial"/>
                          <a:cs typeface="Arial"/>
                          <a:sym typeface="Arial"/>
                        </a:rPr>
                        <a:t>Subtitle</a:t>
                      </a:r>
                      <a:endParaRPr sz="1400" u="none" cap="none" strike="noStrike"/>
                    </a:p>
                  </a:txBody>
                  <a:tcPr marT="38100" marB="38100" marR="76200" marL="76200">
                    <a:lnL cap="flat" cmpd="sng" w="22850">
                      <a:solidFill>
                        <a:srgbClr val="3D4965"/>
                      </a:solidFill>
                      <a:prstDash val="solid"/>
                      <a:round/>
                      <a:headEnd len="sm" w="sm" type="none"/>
                      <a:tailEnd len="sm" w="sm" type="none"/>
                    </a:lnL>
                    <a:lnR cap="flat" cmpd="sng" w="101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22850">
                      <a:solidFill>
                        <a:srgbClr val="3D4965"/>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None/>
                      </a:pPr>
                      <a:r>
                        <a:rPr b="1" i="1" lang="en-GB" sz="2800" u="none" cap="none" strike="noStrike">
                          <a:solidFill>
                            <a:srgbClr val="1E2432"/>
                          </a:solidFill>
                        </a:rPr>
                        <a:t>Equipment in mechanical transport operations</a:t>
                      </a:r>
                      <a:endParaRPr b="1" i="1" sz="1400" u="none" cap="none" strike="noStrike">
                        <a:solidFill>
                          <a:srgbClr val="1E2432"/>
                        </a:solidFill>
                      </a:endParaRPr>
                    </a:p>
                  </a:txBody>
                  <a:tcPr marT="38100" marB="38100" marR="76200" marL="76200">
                    <a:lnL cap="flat" cmpd="sng" w="10150">
                      <a:solidFill>
                        <a:srgbClr val="3D4965"/>
                      </a:solidFill>
                      <a:prstDash val="solid"/>
                      <a:round/>
                      <a:headEnd len="sm" w="sm" type="none"/>
                      <a:tailEnd len="sm" w="sm" type="none"/>
                    </a:lnL>
                    <a:lnR cap="flat" cmpd="sng" w="22850">
                      <a:solidFill>
                        <a:srgbClr val="3D4965"/>
                      </a:solidFill>
                      <a:prstDash val="solid"/>
                      <a:round/>
                      <a:headEnd len="sm" w="sm" type="none"/>
                      <a:tailEnd len="sm" w="sm" type="none"/>
                    </a:lnR>
                    <a:lnT cap="flat" cmpd="sng" w="10150">
                      <a:solidFill>
                        <a:srgbClr val="3D4965"/>
                      </a:solidFill>
                      <a:prstDash val="solid"/>
                      <a:round/>
                      <a:headEnd len="sm" w="sm" type="none"/>
                      <a:tailEnd len="sm" w="sm" type="none"/>
                    </a:lnT>
                    <a:lnB cap="flat" cmpd="sng" w="22850">
                      <a:solidFill>
                        <a:srgbClr val="3D4965"/>
                      </a:solidFill>
                      <a:prstDash val="solid"/>
                      <a:round/>
                      <a:headEnd len="sm" w="sm" type="none"/>
                      <a:tailEnd len="sm" w="sm" type="none"/>
                    </a:lnB>
                    <a:solidFill>
                      <a:srgbClr val="FF9900"/>
                    </a:solidFill>
                  </a:tcPr>
                </a:tc>
              </a:tr>
            </a:tbl>
          </a:graphicData>
        </a:graphic>
      </p:graphicFrame>
      <p:sp>
        <p:nvSpPr>
          <p:cNvPr id="331" name="Google Shape;331;p1"/>
          <p:cNvSpPr/>
          <p:nvPr/>
        </p:nvSpPr>
        <p:spPr>
          <a:xfrm>
            <a:off x="0" y="0"/>
            <a:ext cx="9144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
          <p:cNvSpPr txBox="1"/>
          <p:nvPr>
            <p:ph type="ctrTitle"/>
          </p:nvPr>
        </p:nvSpPr>
        <p:spPr>
          <a:xfrm>
            <a:off x="228600" y="819150"/>
            <a:ext cx="8229500" cy="1501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4800"/>
              <a:buNone/>
            </a:pPr>
            <a:r>
              <a:rPr lang="en-GB" sz="4000"/>
              <a:t>Types of equipment in mechanical transport operations</a:t>
            </a:r>
            <a:endParaRPr sz="4000"/>
          </a:p>
        </p:txBody>
      </p:sp>
      <p:pic>
        <p:nvPicPr>
          <p:cNvPr descr="D:\DOWLODER\EU-Logo.jpg" id="337" name="Google Shape;337;p2"/>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38" name="Google Shape;338;p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
          <p:cNvSpPr txBox="1"/>
          <p:nvPr>
            <p:ph type="ctrTitle"/>
          </p:nvPr>
        </p:nvSpPr>
        <p:spPr>
          <a:xfrm>
            <a:off x="152400" y="209550"/>
            <a:ext cx="8839200" cy="3445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sz="3000"/>
              <a:t>Mechanical transport operations involve the movement of goods, materials, or people using various types of equipment. Here are some common types of equipment used in mechanical transport operations</a:t>
            </a:r>
            <a:endParaRPr sz="3000"/>
          </a:p>
        </p:txBody>
      </p:sp>
      <p:pic>
        <p:nvPicPr>
          <p:cNvPr descr="D:\DOWLODER\EU-Logo.jpg" id="344" name="Google Shape;344;p3"/>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45" name="Google Shape;345;p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Conveyor systems</a:t>
            </a:r>
            <a:endParaRPr/>
          </a:p>
        </p:txBody>
      </p:sp>
      <p:sp>
        <p:nvSpPr>
          <p:cNvPr id="351" name="Google Shape;351;p4"/>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Conveyor belts or systems are extensively used in production facilities to transport materials, components, or finished products between different stages of the production process. They help streamline the flow of materials and improve efficiency.</a:t>
            </a:r>
            <a:endParaRPr sz="2000"/>
          </a:p>
        </p:txBody>
      </p:sp>
      <p:sp>
        <p:nvSpPr>
          <p:cNvPr id="352" name="Google Shape;352;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53" name="Google Shape;353;p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54" name="Google Shape;354;p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logistics-852936_640-min.jpg" id="355" name="Google Shape;355;p4"/>
          <p:cNvPicPr preferRelativeResize="0"/>
          <p:nvPr/>
        </p:nvPicPr>
        <p:blipFill rotWithShape="1">
          <a:blip r:embed="rId5">
            <a:alphaModFix/>
          </a:blip>
          <a:srcRect b="0" l="0" r="0" t="0"/>
          <a:stretch/>
        </p:blipFill>
        <p:spPr>
          <a:xfrm>
            <a:off x="2971800" y="3181350"/>
            <a:ext cx="3200400" cy="1790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Forklifts</a:t>
            </a:r>
            <a:endParaRPr/>
          </a:p>
        </p:txBody>
      </p:sp>
      <p:sp>
        <p:nvSpPr>
          <p:cNvPr id="361" name="Google Shape;361;p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Forklifts are widely used in production plants to move raw materials, intermediate products, or finished goods within the facility. They are essential for loading and unloading materials from storage areas or delivery trucks.</a:t>
            </a:r>
            <a:endParaRPr sz="2000"/>
          </a:p>
        </p:txBody>
      </p:sp>
      <p:sp>
        <p:nvSpPr>
          <p:cNvPr id="362" name="Google Shape;362;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63" name="Google Shape;363;p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64" name="Google Shape;364;p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Forklift-rows-1-scaled.jpg" id="365" name="Google Shape;365;p5"/>
          <p:cNvPicPr preferRelativeResize="0"/>
          <p:nvPr/>
        </p:nvPicPr>
        <p:blipFill rotWithShape="1">
          <a:blip r:embed="rId5">
            <a:alphaModFix/>
          </a:blip>
          <a:srcRect b="0" l="0" r="0" t="0"/>
          <a:stretch/>
        </p:blipFill>
        <p:spPr>
          <a:xfrm>
            <a:off x="2971800" y="2800350"/>
            <a:ext cx="3200400" cy="213464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Pallet jacks</a:t>
            </a:r>
            <a:endParaRPr/>
          </a:p>
        </p:txBody>
      </p:sp>
      <p:sp>
        <p:nvSpPr>
          <p:cNvPr id="371" name="Google Shape;371;p6"/>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Trains are used for transporting large quantities of goods or passengers over long distances. They consist of locomotives that pull a series of interconnected cars or wagons.</a:t>
            </a:r>
            <a:endParaRPr sz="2000"/>
          </a:p>
        </p:txBody>
      </p:sp>
      <p:sp>
        <p:nvSpPr>
          <p:cNvPr id="372" name="Google Shape;372;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73" name="Google Shape;373;p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74" name="Google Shape;374;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stage-electric-pallet-trucks.jpg" id="375" name="Google Shape;375;p6"/>
          <p:cNvPicPr preferRelativeResize="0"/>
          <p:nvPr/>
        </p:nvPicPr>
        <p:blipFill rotWithShape="1">
          <a:blip r:embed="rId5">
            <a:alphaModFix/>
          </a:blip>
          <a:srcRect b="0" l="0" r="0" t="0"/>
          <a:stretch/>
        </p:blipFill>
        <p:spPr>
          <a:xfrm>
            <a:off x="2971800" y="2876550"/>
            <a:ext cx="3200400" cy="1516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Trolleys and carts</a:t>
            </a:r>
            <a:endParaRPr/>
          </a:p>
        </p:txBody>
      </p:sp>
      <p:sp>
        <p:nvSpPr>
          <p:cNvPr id="381" name="Google Shape;381;p7"/>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Trolleys and carts with wheels are used in production facilities to transport smaller loads or tools. They can be manually pushed or pulled and are suitable for moving items within a limited area.</a:t>
            </a:r>
            <a:endParaRPr sz="2000"/>
          </a:p>
        </p:txBody>
      </p:sp>
      <p:sp>
        <p:nvSpPr>
          <p:cNvPr id="382" name="Google Shape;382;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83" name="Google Shape;383;p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84" name="Google Shape;384;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download.jpg" id="385" name="Google Shape;385;p7"/>
          <p:cNvPicPr preferRelativeResize="0"/>
          <p:nvPr/>
        </p:nvPicPr>
        <p:blipFill rotWithShape="1">
          <a:blip r:embed="rId5">
            <a:alphaModFix/>
          </a:blip>
          <a:srcRect b="0" l="0" r="0" t="0"/>
          <a:stretch/>
        </p:blipFill>
        <p:spPr>
          <a:xfrm>
            <a:off x="3314700" y="2724150"/>
            <a:ext cx="2514600" cy="2133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Industrial robots</a:t>
            </a:r>
            <a:endParaRPr/>
          </a:p>
        </p:txBody>
      </p:sp>
      <p:sp>
        <p:nvSpPr>
          <p:cNvPr id="391" name="Google Shape;391;p8"/>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In automated production lines, industrial robots are used for material handling and transportation tasks. These robots can pick up, transport, and place objects with precision, improving productivity and efficiency.</a:t>
            </a:r>
            <a:endParaRPr sz="2000"/>
          </a:p>
        </p:txBody>
      </p:sp>
      <p:sp>
        <p:nvSpPr>
          <p:cNvPr id="392" name="Google Shape;392;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93" name="Google Shape;393;p8"/>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94" name="Google Shape;394;p8"/>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seit-amr-from-milvus-robotics-749347.png" id="395" name="Google Shape;395;p8"/>
          <p:cNvPicPr preferRelativeResize="0"/>
          <p:nvPr/>
        </p:nvPicPr>
        <p:blipFill rotWithShape="1">
          <a:blip r:embed="rId5">
            <a:alphaModFix/>
          </a:blip>
          <a:srcRect b="0" l="0" r="0" t="0"/>
          <a:stretch/>
        </p:blipFill>
        <p:spPr>
          <a:xfrm>
            <a:off x="2971800" y="2952750"/>
            <a:ext cx="3200400" cy="179410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Automated guided vehicles (AGVs)</a:t>
            </a:r>
            <a:endParaRPr/>
          </a:p>
        </p:txBody>
      </p:sp>
      <p:sp>
        <p:nvSpPr>
          <p:cNvPr id="401" name="Google Shape;401;p9"/>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AGVs are autonomous or semi-autonomous vehicles used to transport materials or products within production facilities. They follow pre-programmed routes and can navigate safely around obstacles.</a:t>
            </a:r>
            <a:endParaRPr sz="2000"/>
          </a:p>
        </p:txBody>
      </p:sp>
      <p:sp>
        <p:nvSpPr>
          <p:cNvPr id="402" name="Google Shape;402;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03" name="Google Shape;403;p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04" name="Google Shape;404;p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maxresdefault.jpg" id="405" name="Google Shape;405;p9"/>
          <p:cNvPicPr preferRelativeResize="0"/>
          <p:nvPr/>
        </p:nvPicPr>
        <p:blipFill rotWithShape="1">
          <a:blip r:embed="rId5">
            <a:alphaModFix/>
          </a:blip>
          <a:srcRect b="0" l="0" r="0" t="0"/>
          <a:stretch/>
        </p:blipFill>
        <p:spPr>
          <a:xfrm>
            <a:off x="2971800" y="2876550"/>
            <a:ext cx="3200400" cy="1800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Hoists and lifts</a:t>
            </a:r>
            <a:endParaRPr/>
          </a:p>
        </p:txBody>
      </p:sp>
      <p:sp>
        <p:nvSpPr>
          <p:cNvPr id="411" name="Google Shape;411;p10"/>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Hoists and lifts are utilized in production facilities for vertical material transport. They are commonly used to lift heavy loads, such as machinery components or finished products, to different levels within the facility.</a:t>
            </a:r>
            <a:endParaRPr sz="2000"/>
          </a:p>
        </p:txBody>
      </p:sp>
      <p:sp>
        <p:nvSpPr>
          <p:cNvPr id="412" name="Google Shape;412;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13" name="Google Shape;413;p1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14" name="Google Shape;414;p1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4.jpg" id="415" name="Google Shape;415;p10"/>
          <p:cNvPicPr preferRelativeResize="0"/>
          <p:nvPr/>
        </p:nvPicPr>
        <p:blipFill rotWithShape="1">
          <a:blip r:embed="rId5">
            <a:alphaModFix/>
          </a:blip>
          <a:srcRect b="0" l="0" r="0" t="0"/>
          <a:stretch/>
        </p:blipFill>
        <p:spPr>
          <a:xfrm>
            <a:off x="2971800" y="2876550"/>
            <a:ext cx="3200400" cy="213405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Tugger trains</a:t>
            </a:r>
            <a:endParaRPr/>
          </a:p>
        </p:txBody>
      </p:sp>
      <p:sp>
        <p:nvSpPr>
          <p:cNvPr id="421" name="Google Shape;421;p11"/>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Tugger trains consist of a powered tugger vehicle that pulls a series of carts or trailers. They are used in production facilities for batch transportation of materials or products between different workstations or assembly areas.</a:t>
            </a:r>
            <a:endParaRPr sz="2000"/>
          </a:p>
        </p:txBody>
      </p:sp>
      <p:sp>
        <p:nvSpPr>
          <p:cNvPr id="422" name="Google Shape;422;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423" name="Google Shape;423;p11"/>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24" name="Google Shape;424;p1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descr="flexqube-and-linde-tugger-3-800x507-pri2hb-1920x0-1.jpg" id="425" name="Google Shape;425;p11"/>
          <p:cNvPicPr preferRelativeResize="0"/>
          <p:nvPr/>
        </p:nvPicPr>
        <p:blipFill rotWithShape="1">
          <a:blip r:embed="rId5">
            <a:alphaModFix/>
          </a:blip>
          <a:srcRect b="0" l="0" r="0" t="0"/>
          <a:stretch/>
        </p:blipFill>
        <p:spPr>
          <a:xfrm>
            <a:off x="2971800" y="3105150"/>
            <a:ext cx="3200400" cy="1400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12"/>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31" name="Google Shape;431;p12"/>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GB" sz="3600"/>
              <a:t>Any questions?</a:t>
            </a:r>
            <a:endParaRPr/>
          </a:p>
        </p:txBody>
      </p:sp>
      <p:sp>
        <p:nvSpPr>
          <p:cNvPr id="432" name="Google Shape;432;p12"/>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33" name="Google Shape;433;p1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34" name="Google Shape;434;p1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35" name="Google Shape;435;p1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Aleksandar Cvetkovic</dc:creator>
</cp:coreProperties>
</file>