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Sniglet"/>
      <p:regular r:id="rId22"/>
    </p:embeddedFont>
    <p:embeddedFont>
      <p:font typeface="Dosis"/>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25" roundtripDataSignature="AMtx7mjmrnFIexv6P3c7HsRnn9Kcas7W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06A6A77-EC35-4254-A0D7-9323F569A5A6}">
  <a:tblStyle styleId="{206A6A77-EC35-4254-A0D7-9323F569A5A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Sniglet-regular.fntdata"/><Relationship Id="rId21" Type="http://schemas.openxmlformats.org/officeDocument/2006/relationships/slide" Target="slides/slide15.xml"/><Relationship Id="rId24" Type="http://schemas.openxmlformats.org/officeDocument/2006/relationships/font" Target="fonts/Dosis-bold.fntdata"/><Relationship Id="rId23" Type="http://schemas.openxmlformats.org/officeDocument/2006/relationships/font" Target="fonts/Dosi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4f7960fdc7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g24f7960fdc7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2" name="Google Shape;48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7"/>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7"/>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7"/>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7"/>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7"/>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7"/>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7"/>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7"/>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7"/>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7"/>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7"/>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7"/>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7"/>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7"/>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7"/>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7"/>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7"/>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7"/>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7"/>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7"/>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7"/>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7"/>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7"/>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7"/>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7"/>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7"/>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7"/>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7"/>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7"/>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7"/>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2" name="Shape 192"/>
        <p:cNvGrpSpPr/>
        <p:nvPr/>
      </p:nvGrpSpPr>
      <p:grpSpPr>
        <a:xfrm>
          <a:off x="0" y="0"/>
          <a:ext cx="0" cy="0"/>
          <a:chOff x="0" y="0"/>
          <a:chExt cx="0" cy="0"/>
        </a:xfrm>
      </p:grpSpPr>
      <p:sp>
        <p:nvSpPr>
          <p:cNvPr id="193" name="Google Shape;193;p18"/>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4" name="Google Shape;194;p18"/>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5" name="Google Shape;195;p18"/>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18"/>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18"/>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18"/>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18"/>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18"/>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18"/>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18"/>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18"/>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18"/>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18"/>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18"/>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18"/>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8"/>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8"/>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8"/>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8"/>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8"/>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8"/>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8"/>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8"/>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8"/>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8"/>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8"/>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8"/>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8"/>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8"/>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8"/>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8"/>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8"/>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8"/>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8"/>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8"/>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8"/>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8"/>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8"/>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8"/>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8"/>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8"/>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35" name="Shape 235"/>
        <p:cNvGrpSpPr/>
        <p:nvPr/>
      </p:nvGrpSpPr>
      <p:grpSpPr>
        <a:xfrm>
          <a:off x="0" y="0"/>
          <a:ext cx="0" cy="0"/>
          <a:chOff x="0" y="0"/>
          <a:chExt cx="0" cy="0"/>
        </a:xfrm>
      </p:grpSpPr>
      <p:sp>
        <p:nvSpPr>
          <p:cNvPr id="236" name="Google Shape;236;p19"/>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237" name="Google Shape;237;p19"/>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238" name="Google Shape;238;p19"/>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9"/>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9"/>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9"/>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9"/>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9"/>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9"/>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9"/>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9"/>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9"/>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9"/>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9"/>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9"/>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9"/>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9"/>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9"/>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9"/>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9"/>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9"/>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9"/>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9"/>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9"/>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9"/>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9"/>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9"/>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9"/>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9"/>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9"/>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9"/>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9"/>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9"/>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9"/>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9"/>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9"/>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9"/>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9"/>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9"/>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9"/>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89" name="Shape 289"/>
        <p:cNvGrpSpPr/>
        <p:nvPr/>
      </p:nvGrpSpPr>
      <p:grpSpPr>
        <a:xfrm>
          <a:off x="0" y="0"/>
          <a:ext cx="0" cy="0"/>
          <a:chOff x="0" y="0"/>
          <a:chExt cx="0" cy="0"/>
        </a:xfrm>
      </p:grpSpPr>
      <p:sp>
        <p:nvSpPr>
          <p:cNvPr id="290" name="Google Shape;290;p20"/>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lvl1pPr indent="-387350" lvl="0" marL="457200" algn="ctr">
              <a:lnSpc>
                <a:spcPct val="100000"/>
              </a:lnSpc>
              <a:spcBef>
                <a:spcPts val="600"/>
              </a:spcBef>
              <a:spcAft>
                <a:spcPts val="0"/>
              </a:spcAft>
              <a:buClr>
                <a:srgbClr val="1C4587"/>
              </a:buClr>
              <a:buSzPts val="2500"/>
              <a:buChar char="✘"/>
              <a:defRPr b="1" sz="2500">
                <a:solidFill>
                  <a:srgbClr val="1C4587"/>
                </a:solidFill>
              </a:defRPr>
            </a:lvl1pPr>
            <a:lvl2pPr indent="-387350" lvl="1" marL="914400" algn="ctr">
              <a:lnSpc>
                <a:spcPct val="100000"/>
              </a:lnSpc>
              <a:spcBef>
                <a:spcPts val="0"/>
              </a:spcBef>
              <a:spcAft>
                <a:spcPts val="0"/>
              </a:spcAft>
              <a:buClr>
                <a:srgbClr val="1C4587"/>
              </a:buClr>
              <a:buSzPts val="2500"/>
              <a:buChar char="✗"/>
              <a:defRPr b="1" sz="2500">
                <a:solidFill>
                  <a:srgbClr val="1C4587"/>
                </a:solidFill>
              </a:defRPr>
            </a:lvl2pPr>
            <a:lvl3pPr indent="-387350" lvl="2" marL="1371600" algn="ctr">
              <a:lnSpc>
                <a:spcPct val="100000"/>
              </a:lnSpc>
              <a:spcBef>
                <a:spcPts val="0"/>
              </a:spcBef>
              <a:spcAft>
                <a:spcPts val="0"/>
              </a:spcAft>
              <a:buClr>
                <a:srgbClr val="1C4587"/>
              </a:buClr>
              <a:buSzPts val="2500"/>
              <a:buChar char="■"/>
              <a:defRPr b="1" sz="2500">
                <a:solidFill>
                  <a:srgbClr val="1C4587"/>
                </a:solidFill>
              </a:defRPr>
            </a:lvl3pPr>
            <a:lvl4pPr indent="-387350" lvl="3" marL="1828800" algn="ctr">
              <a:lnSpc>
                <a:spcPct val="100000"/>
              </a:lnSpc>
              <a:spcBef>
                <a:spcPts val="0"/>
              </a:spcBef>
              <a:spcAft>
                <a:spcPts val="0"/>
              </a:spcAft>
              <a:buClr>
                <a:srgbClr val="1C4587"/>
              </a:buClr>
              <a:buSzPts val="2500"/>
              <a:buChar char="●"/>
              <a:defRPr b="1" sz="2500">
                <a:solidFill>
                  <a:srgbClr val="1C4587"/>
                </a:solidFill>
              </a:defRPr>
            </a:lvl4pPr>
            <a:lvl5pPr indent="-387350" lvl="4" marL="2286000" algn="ctr">
              <a:lnSpc>
                <a:spcPct val="100000"/>
              </a:lnSpc>
              <a:spcBef>
                <a:spcPts val="0"/>
              </a:spcBef>
              <a:spcAft>
                <a:spcPts val="0"/>
              </a:spcAft>
              <a:buClr>
                <a:srgbClr val="1C4587"/>
              </a:buClr>
              <a:buSzPts val="2500"/>
              <a:buChar char="○"/>
              <a:defRPr b="1" sz="2500">
                <a:solidFill>
                  <a:srgbClr val="1C4587"/>
                </a:solidFill>
              </a:defRPr>
            </a:lvl5pPr>
            <a:lvl6pPr indent="-387350" lvl="5" marL="2743200" algn="ctr">
              <a:lnSpc>
                <a:spcPct val="100000"/>
              </a:lnSpc>
              <a:spcBef>
                <a:spcPts val="0"/>
              </a:spcBef>
              <a:spcAft>
                <a:spcPts val="0"/>
              </a:spcAft>
              <a:buClr>
                <a:srgbClr val="1C4587"/>
              </a:buClr>
              <a:buSzPts val="2500"/>
              <a:buChar char="■"/>
              <a:defRPr b="1" sz="2500">
                <a:solidFill>
                  <a:srgbClr val="1C4587"/>
                </a:solidFill>
              </a:defRPr>
            </a:lvl6pPr>
            <a:lvl7pPr indent="-387350" lvl="6" marL="3200400" algn="ctr">
              <a:lnSpc>
                <a:spcPct val="100000"/>
              </a:lnSpc>
              <a:spcBef>
                <a:spcPts val="0"/>
              </a:spcBef>
              <a:spcAft>
                <a:spcPts val="0"/>
              </a:spcAft>
              <a:buClr>
                <a:srgbClr val="1C4587"/>
              </a:buClr>
              <a:buSzPts val="2500"/>
              <a:buChar char="●"/>
              <a:defRPr b="1" sz="2500">
                <a:solidFill>
                  <a:srgbClr val="1C4587"/>
                </a:solidFill>
              </a:defRPr>
            </a:lvl7pPr>
            <a:lvl8pPr indent="-387350" lvl="7" marL="3657600" algn="ctr">
              <a:lnSpc>
                <a:spcPct val="100000"/>
              </a:lnSpc>
              <a:spcBef>
                <a:spcPts val="0"/>
              </a:spcBef>
              <a:spcAft>
                <a:spcPts val="0"/>
              </a:spcAft>
              <a:buClr>
                <a:srgbClr val="1C4587"/>
              </a:buClr>
              <a:buSzPts val="2500"/>
              <a:buChar char="○"/>
              <a:defRPr b="1" sz="2500">
                <a:solidFill>
                  <a:srgbClr val="1C4587"/>
                </a:solidFill>
              </a:defRPr>
            </a:lvl8pPr>
            <a:lvl9pPr indent="-387350" lvl="8" marL="4114800" algn="ctr">
              <a:lnSpc>
                <a:spcPct val="100000"/>
              </a:lnSpc>
              <a:spcBef>
                <a:spcPts val="0"/>
              </a:spcBef>
              <a:spcAft>
                <a:spcPts val="0"/>
              </a:spcAft>
              <a:buClr>
                <a:srgbClr val="1C4587"/>
              </a:buClr>
              <a:buSzPts val="2500"/>
              <a:buChar char="■"/>
              <a:defRPr b="1" sz="2500">
                <a:solidFill>
                  <a:srgbClr val="1C4587"/>
                </a:solidFill>
              </a:defRPr>
            </a:lvl9pPr>
          </a:lstStyle>
          <a:p/>
        </p:txBody>
      </p:sp>
      <p:sp>
        <p:nvSpPr>
          <p:cNvPr id="291" name="Google Shape;291;p20"/>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20"/>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20"/>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2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20"/>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20"/>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2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20"/>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20"/>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2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2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2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20"/>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20"/>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2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20"/>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2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20"/>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20"/>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20"/>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20"/>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20"/>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2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20"/>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2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2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20"/>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20"/>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20"/>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20"/>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1" name="Google Shape;321;p20"/>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2" name="Google Shape;322;p20"/>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3" name="Google Shape;323;p2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20"/>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2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20"/>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20"/>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20"/>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20"/>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2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20"/>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20"/>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3" name="Shape 333"/>
        <p:cNvGrpSpPr/>
        <p:nvPr/>
      </p:nvGrpSpPr>
      <p:grpSpPr>
        <a:xfrm>
          <a:off x="0" y="0"/>
          <a:ext cx="0" cy="0"/>
          <a:chOff x="0" y="0"/>
          <a:chExt cx="0" cy="0"/>
        </a:xfrm>
      </p:grpSpPr>
      <p:sp>
        <p:nvSpPr>
          <p:cNvPr id="334" name="Google Shape;334;p2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35" name="Google Shape;335;p21"/>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336" name="Google Shape;336;p21"/>
          <p:cNvGrpSpPr/>
          <p:nvPr/>
        </p:nvGrpSpPr>
        <p:grpSpPr>
          <a:xfrm>
            <a:off x="7442902" y="-91154"/>
            <a:ext cx="1796289" cy="5330574"/>
            <a:chOff x="6023725" y="842300"/>
            <a:chExt cx="1358150" cy="4030375"/>
          </a:xfrm>
        </p:grpSpPr>
        <p:sp>
          <p:nvSpPr>
            <p:cNvPr id="337" name="Google Shape;337;p21"/>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21"/>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21"/>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21"/>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21"/>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21"/>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21"/>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21"/>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21"/>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21"/>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21"/>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21"/>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21"/>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21"/>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21"/>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21"/>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21"/>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21"/>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21"/>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21"/>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21"/>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21"/>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21"/>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21"/>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21"/>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21"/>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21"/>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4" name="Google Shape;364;p21"/>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65" name="Google Shape;365;p21"/>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366" name="Google Shape;366;p21"/>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367" name="Google Shape;367;p2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6"/>
          <p:cNvGrpSpPr/>
          <p:nvPr/>
        </p:nvGrpSpPr>
        <p:grpSpPr>
          <a:xfrm>
            <a:off x="-6" y="-23"/>
            <a:ext cx="9143797" cy="5143378"/>
            <a:chOff x="239950" y="872550"/>
            <a:chExt cx="7042900" cy="3961625"/>
          </a:xfrm>
        </p:grpSpPr>
        <p:sp>
          <p:nvSpPr>
            <p:cNvPr id="7" name="Google Shape;7;p16"/>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6"/>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6"/>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6"/>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6"/>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6"/>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6"/>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6"/>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6"/>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6"/>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6"/>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6"/>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6"/>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6"/>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6"/>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6"/>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6"/>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6"/>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6"/>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6"/>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6"/>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6"/>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6"/>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6"/>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6"/>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6"/>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6"/>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6"/>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6"/>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6"/>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6"/>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6"/>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6"/>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6"/>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6"/>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6"/>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6"/>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6"/>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6"/>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6"/>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6"/>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6"/>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6"/>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6"/>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6"/>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6"/>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6"/>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6"/>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6"/>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6"/>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6"/>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6"/>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6"/>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6"/>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6"/>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6"/>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6"/>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6"/>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6"/>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6"/>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6"/>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6"/>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6"/>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6"/>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6"/>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6"/>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6"/>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6"/>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6"/>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6"/>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6"/>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6"/>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6"/>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6"/>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6"/>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6"/>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6"/>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6"/>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6"/>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6"/>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6"/>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6"/>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6"/>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6"/>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6"/>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6"/>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6"/>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6"/>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6"/>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6"/>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6"/>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6"/>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6"/>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6"/>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6"/>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6"/>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6"/>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6"/>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6"/>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6"/>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6"/>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6"/>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6"/>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6"/>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6"/>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6"/>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6"/>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6"/>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6"/>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6"/>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6"/>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6"/>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6"/>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6"/>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6"/>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6"/>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6"/>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6"/>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6"/>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6"/>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6"/>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6"/>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6"/>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6"/>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6"/>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6"/>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6"/>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6"/>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6"/>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6"/>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6"/>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6"/>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6"/>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6"/>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6"/>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6"/>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6"/>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6"/>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6"/>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6"/>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6"/>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6"/>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6"/>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6"/>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6"/>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6"/>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6"/>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6"/>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6"/>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6"/>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6"/>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6"/>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6"/>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D:\DOWLODER\EU-Logo.jpg" id="372" name="Google Shape;372;p1"/>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73" name="Google Shape;373;p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graphicFrame>
        <p:nvGraphicFramePr>
          <p:cNvPr id="374" name="Google Shape;374;p1"/>
          <p:cNvGraphicFramePr/>
          <p:nvPr/>
        </p:nvGraphicFramePr>
        <p:xfrm>
          <a:off x="676126" y="1203815"/>
          <a:ext cx="3000000" cy="3000000"/>
        </p:xfrm>
        <a:graphic>
          <a:graphicData uri="http://schemas.openxmlformats.org/drawingml/2006/table">
            <a:tbl>
              <a:tblPr>
                <a:noFill/>
                <a:tableStyleId>{206A6A77-EC35-4254-A0D7-9323F569A5A6}</a:tableStyleId>
              </a:tblPr>
              <a:tblGrid>
                <a:gridCol w="2366100"/>
                <a:gridCol w="5205350"/>
              </a:tblGrid>
              <a:tr h="88380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r>
              <a:tr h="1287825">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c>
                  <a:txBody>
                    <a:bodyPr/>
                    <a:lstStyle/>
                    <a:p>
                      <a:pPr indent="0" lvl="0" marL="0" marR="0" rtl="0" algn="l">
                        <a:lnSpc>
                          <a:spcPct val="100000"/>
                        </a:lnSpc>
                        <a:spcBef>
                          <a:spcPts val="0"/>
                        </a:spcBef>
                        <a:spcAft>
                          <a:spcPts val="0"/>
                        </a:spcAft>
                        <a:buClr>
                          <a:srgbClr val="3D4965"/>
                        </a:buClr>
                        <a:buSzPts val="2800"/>
                        <a:buFont typeface="Arial"/>
                        <a:buNone/>
                      </a:pPr>
                      <a:r>
                        <a:rPr b="1" i="1" lang="en-GB" sz="2500" u="none" cap="none" strike="noStrike">
                          <a:solidFill>
                            <a:srgbClr val="181818"/>
                          </a:solidFill>
                          <a:latin typeface="Arial"/>
                          <a:ea typeface="Arial"/>
                          <a:cs typeface="Arial"/>
                          <a:sym typeface="Arial"/>
                        </a:rPr>
                        <a:t>Basic characteristics and importance of transport systems</a:t>
                      </a:r>
                      <a:endParaRPr b="1" i="1" sz="25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r>
              <a:tr h="113645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2500" u="none" cap="none" strike="noStrike">
                          <a:solidFill>
                            <a:srgbClr val="181818"/>
                          </a:solidFill>
                          <a:latin typeface="Arial"/>
                          <a:ea typeface="Arial"/>
                          <a:cs typeface="Arial"/>
                          <a:sym typeface="Arial"/>
                        </a:rPr>
                        <a:t>The role of transport systems</a:t>
                      </a:r>
                      <a:endParaRPr b="1" i="1" sz="2500" u="none" cap="none" strike="noStrike">
                        <a:solidFill>
                          <a:srgbClr val="181818"/>
                        </a:solidFill>
                        <a:latin typeface="Arial"/>
                        <a:ea typeface="Arial"/>
                        <a:cs typeface="Arial"/>
                        <a:sym typeface="Arial"/>
                      </a:endParaRPr>
                    </a:p>
                    <a:p>
                      <a:pPr indent="0" lvl="0" marL="0" marR="0" rtl="0" algn="l">
                        <a:lnSpc>
                          <a:spcPct val="100000"/>
                        </a:lnSpc>
                        <a:spcBef>
                          <a:spcPts val="0"/>
                        </a:spcBef>
                        <a:spcAft>
                          <a:spcPts val="0"/>
                        </a:spcAft>
                        <a:buClr>
                          <a:srgbClr val="3D4965"/>
                        </a:buClr>
                        <a:buSzPts val="3200"/>
                        <a:buFont typeface="Arial"/>
                        <a:buNone/>
                      </a:pPr>
                      <a:r>
                        <a:rPr b="1" i="1" lang="en-GB" sz="2500" u="none" cap="none" strike="noStrike">
                          <a:solidFill>
                            <a:srgbClr val="181818"/>
                          </a:solidFill>
                          <a:latin typeface="Arial"/>
                          <a:ea typeface="Arial"/>
                          <a:cs typeface="Arial"/>
                          <a:sym typeface="Arial"/>
                        </a:rPr>
                        <a:t>Division of transport systems</a:t>
                      </a:r>
                      <a:endParaRPr b="1" i="1" sz="25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g24f7960fdc7_1_0"/>
          <p:cNvSpPr txBox="1"/>
          <p:nvPr>
            <p:ph type="ctrTitle"/>
          </p:nvPr>
        </p:nvSpPr>
        <p:spPr>
          <a:xfrm>
            <a:off x="2362200" y="1352550"/>
            <a:ext cx="6153000" cy="11598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Clr>
                <a:schemeClr val="dk2"/>
              </a:buClr>
              <a:buSzPts val="4800"/>
              <a:buNone/>
            </a:pPr>
            <a:r>
              <a:rPr b="1" lang="en-GB"/>
              <a:t>Basic characteristics and importance of transport systems</a:t>
            </a:r>
            <a:endParaRPr/>
          </a:p>
        </p:txBody>
      </p:sp>
      <p:pic>
        <p:nvPicPr>
          <p:cNvPr descr="D:\DOWLODER\EU-Logo.jpg" id="380" name="Google Shape;380;g24f7960fdc7_1_0"/>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81" name="Google Shape;381;g24f7960fdc7_1_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
          <p:cNvSpPr txBox="1"/>
          <p:nvPr>
            <p:ph idx="4294967295" type="ctrTitle"/>
          </p:nvPr>
        </p:nvSpPr>
        <p:spPr>
          <a:xfrm>
            <a:off x="3019275" y="1073093"/>
            <a:ext cx="46413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Introduction</a:t>
            </a:r>
            <a:endParaRPr b="0" i="0" sz="6000" u="none" cap="none" strike="noStrike">
              <a:solidFill>
                <a:schemeClr val="accent1"/>
              </a:solidFill>
              <a:latin typeface="Sniglet"/>
              <a:ea typeface="Sniglet"/>
              <a:cs typeface="Sniglet"/>
              <a:sym typeface="Sniglet"/>
            </a:endParaRPr>
          </a:p>
        </p:txBody>
      </p:sp>
      <p:sp>
        <p:nvSpPr>
          <p:cNvPr id="387" name="Google Shape;387;p3"/>
          <p:cNvSpPr txBox="1"/>
          <p:nvPr>
            <p:ph idx="4294967295" type="body"/>
          </p:nvPr>
        </p:nvSpPr>
        <p:spPr>
          <a:xfrm>
            <a:off x="3019274" y="2119100"/>
            <a:ext cx="5515125" cy="2461500"/>
          </a:xfrm>
          <a:prstGeom prst="rect">
            <a:avLst/>
          </a:prstGeom>
          <a:noFill/>
          <a:ln>
            <a:noFill/>
          </a:ln>
        </p:spPr>
        <p:txBody>
          <a:bodyPr anchorCtr="0" anchor="t" bIns="91425" lIns="91425" spcFirstLastPara="1" rIns="91425" wrap="square" tIns="91425">
            <a:noAutofit/>
          </a:bodyPr>
          <a:lstStyle/>
          <a:p>
            <a:pPr indent="-393700" lvl="0" marL="457200" rtl="0" algn="l">
              <a:lnSpc>
                <a:spcPct val="100000"/>
              </a:lnSpc>
              <a:spcBef>
                <a:spcPts val="600"/>
              </a:spcBef>
              <a:spcAft>
                <a:spcPts val="0"/>
              </a:spcAft>
              <a:buSzPts val="2600"/>
              <a:buNone/>
            </a:pPr>
            <a:r>
              <a:rPr lang="en-GB" sz="2000"/>
              <a:t>	Transport systems are vital for the industry, as they enable the movement of products and materials between manufacturing facilities, warehouses, and sales locations. Here, we will explore the fundamental characteristics of transport systems and their significance for the industry.</a:t>
            </a:r>
            <a:endParaRPr sz="2000"/>
          </a:p>
        </p:txBody>
      </p:sp>
      <p:sp>
        <p:nvSpPr>
          <p:cNvPr id="388" name="Google Shape;388;p3"/>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5f1331756d7df-transportni-sistemi-trasing-modular-belt.jpg" id="389" name="Google Shape;389;p3"/>
          <p:cNvPicPr preferRelativeResize="0"/>
          <p:nvPr/>
        </p:nvPicPr>
        <p:blipFill rotWithShape="1">
          <a:blip r:embed="rId3">
            <a:alphaModFix/>
          </a:blip>
          <a:srcRect b="0" l="0" r="0" t="0"/>
          <a:stretch/>
        </p:blipFill>
        <p:spPr>
          <a:xfrm>
            <a:off x="533400" y="2038350"/>
            <a:ext cx="2736980" cy="1676400"/>
          </a:xfrm>
          <a:prstGeom prst="rect">
            <a:avLst/>
          </a:prstGeom>
          <a:noFill/>
          <a:ln>
            <a:noFill/>
          </a:ln>
        </p:spPr>
      </p:pic>
      <p:pic>
        <p:nvPicPr>
          <p:cNvPr descr="D:\DOWLODER\EU-Logo.jpg" id="390" name="Google Shape;390;p3"/>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91" name="Google Shape;391;p3"/>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a:t>Characteristics of Transport Systems</a:t>
            </a:r>
            <a:endParaRPr/>
          </a:p>
        </p:txBody>
      </p:sp>
      <p:pic>
        <p:nvPicPr>
          <p:cNvPr descr="D:\DOWLODER\EU-Logo.jpg" id="397" name="Google Shape;397;p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98" name="Google Shape;398;p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Transport systems can vary in terms of size, capacity, and function. Among the most common characteristics of transport systems are speed, reliability, flexibility, efficiency, and safety.</a:t>
            </a:r>
            <a:endParaRPr/>
          </a:p>
        </p:txBody>
      </p:sp>
      <p:sp>
        <p:nvSpPr>
          <p:cNvPr id="404" name="Google Shape;404;p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05" name="Google Shape;405;p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06" name="Google Shape;406;p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Speed is crucial in industrial processes as it allows for the quick movement of products and materials.</a:t>
            </a:r>
            <a:endParaRPr/>
          </a:p>
        </p:txBody>
      </p:sp>
      <p:sp>
        <p:nvSpPr>
          <p:cNvPr id="412" name="Google Shape;412;p6"/>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13" name="Google Shape;413;p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14" name="Google Shape;414;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7"/>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Reliability of transport systems is also key as the industry cannot afford losses due to system failures.</a:t>
            </a:r>
            <a:endParaRPr/>
          </a:p>
        </p:txBody>
      </p:sp>
      <p:sp>
        <p:nvSpPr>
          <p:cNvPr id="420" name="Google Shape;420;p7"/>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21" name="Google Shape;421;p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22" name="Google Shape;422;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8"/>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Flexibility of transport systems enables the movement of different products and materials without the need for system changes. </a:t>
            </a:r>
            <a:endParaRPr/>
          </a:p>
        </p:txBody>
      </p:sp>
      <p:sp>
        <p:nvSpPr>
          <p:cNvPr id="428" name="Google Shape;428;p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29" name="Google Shape;429;p8"/>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30" name="Google Shape;430;p8"/>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9"/>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Safety of transport systems is also vital as industrial processes can be hazardous and need protection against injuries and losses.</a:t>
            </a:r>
            <a:endParaRPr/>
          </a:p>
        </p:txBody>
      </p:sp>
      <p:sp>
        <p:nvSpPr>
          <p:cNvPr id="436" name="Google Shape;436;p9"/>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37" name="Google Shape;437;p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38" name="Google Shape;438;p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10"/>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a:t>Types of Transport Systems</a:t>
            </a:r>
            <a:endParaRPr/>
          </a:p>
        </p:txBody>
      </p:sp>
      <p:pic>
        <p:nvPicPr>
          <p:cNvPr descr="D:\DOWLODER\EU-Logo.jpg" id="444" name="Google Shape;444;p1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45" name="Google Shape;445;p1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11"/>
          <p:cNvSpPr txBox="1"/>
          <p:nvPr>
            <p:ph type="title"/>
          </p:nvPr>
        </p:nvSpPr>
        <p:spPr>
          <a:xfrm>
            <a:off x="762000" y="13525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Transport systems can be divided into several categories based on the method of moving products and materials. Some of the most common transport systems in the industry are:</a:t>
            </a:r>
            <a:endParaRPr/>
          </a:p>
        </p:txBody>
      </p:sp>
      <p:sp>
        <p:nvSpPr>
          <p:cNvPr id="451" name="Google Shape;451;p11"/>
          <p:cNvSpPr txBox="1"/>
          <p:nvPr>
            <p:ph idx="1" type="body"/>
          </p:nvPr>
        </p:nvSpPr>
        <p:spPr>
          <a:xfrm>
            <a:off x="685800" y="2114550"/>
            <a:ext cx="6140400" cy="18023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b="1" lang="en-GB"/>
              <a:t>Conveyors </a:t>
            </a:r>
            <a:endParaRPr/>
          </a:p>
          <a:p>
            <a:pPr indent="-387350" lvl="0" marL="457200" rtl="0" algn="l">
              <a:lnSpc>
                <a:spcPct val="100000"/>
              </a:lnSpc>
              <a:spcBef>
                <a:spcPts val="600"/>
              </a:spcBef>
              <a:spcAft>
                <a:spcPts val="0"/>
              </a:spcAft>
              <a:buSzPts val="2500"/>
              <a:buChar char="✘"/>
            </a:pPr>
            <a:r>
              <a:rPr b="1" lang="en-GB"/>
              <a:t>Elevators </a:t>
            </a:r>
            <a:endParaRPr/>
          </a:p>
          <a:p>
            <a:pPr indent="-387350" lvl="0" marL="457200" rtl="0" algn="l">
              <a:lnSpc>
                <a:spcPct val="100000"/>
              </a:lnSpc>
              <a:spcBef>
                <a:spcPts val="600"/>
              </a:spcBef>
              <a:spcAft>
                <a:spcPts val="0"/>
              </a:spcAft>
              <a:buSzPts val="2500"/>
              <a:buChar char="✘"/>
            </a:pPr>
            <a:r>
              <a:rPr b="1" lang="en-GB"/>
              <a:t>Trolley-based Transport Systems</a:t>
            </a:r>
            <a:endParaRPr/>
          </a:p>
          <a:p>
            <a:pPr indent="-387350" lvl="0" marL="457200" rtl="0" algn="l">
              <a:lnSpc>
                <a:spcPct val="100000"/>
              </a:lnSpc>
              <a:spcBef>
                <a:spcPts val="600"/>
              </a:spcBef>
              <a:spcAft>
                <a:spcPts val="0"/>
              </a:spcAft>
              <a:buSzPts val="2500"/>
              <a:buChar char="✘"/>
            </a:pPr>
            <a:r>
              <a:rPr b="1" lang="en-GB"/>
              <a:t>Hydraulic Transport Systems</a:t>
            </a:r>
            <a:endParaRPr/>
          </a:p>
          <a:p>
            <a:pPr indent="-387350" lvl="0" marL="457200" rtl="0" algn="l">
              <a:lnSpc>
                <a:spcPct val="100000"/>
              </a:lnSpc>
              <a:spcBef>
                <a:spcPts val="600"/>
              </a:spcBef>
              <a:spcAft>
                <a:spcPts val="0"/>
              </a:spcAft>
              <a:buSzPts val="2500"/>
              <a:buChar char="✘"/>
            </a:pPr>
            <a:r>
              <a:rPr b="1" lang="en-GB"/>
              <a:t>Pneumatic Transport Systems</a:t>
            </a:r>
            <a:endParaRPr/>
          </a:p>
        </p:txBody>
      </p:sp>
      <p:sp>
        <p:nvSpPr>
          <p:cNvPr id="452" name="Google Shape;452;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53" name="Google Shape;453;p11"/>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54" name="Google Shape;454;p1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12"/>
          <p:cNvSpPr txBox="1"/>
          <p:nvPr>
            <p:ph idx="4294967295" type="ctrTitle"/>
          </p:nvPr>
        </p:nvSpPr>
        <p:spPr>
          <a:xfrm>
            <a:off x="3048000" y="742950"/>
            <a:ext cx="46413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1" i="0" lang="en-GB" sz="2000" u="none" cap="none" strike="noStrike">
                <a:solidFill>
                  <a:schemeClr val="accent1"/>
                </a:solidFill>
                <a:latin typeface="Sniglet"/>
                <a:ea typeface="Sniglet"/>
                <a:cs typeface="Sniglet"/>
                <a:sym typeface="Sniglet"/>
              </a:rPr>
              <a:t>The Importance of Transport Systems for the Industry</a:t>
            </a:r>
            <a:endParaRPr b="0" i="0" sz="2000" u="none" cap="none" strike="noStrike">
              <a:solidFill>
                <a:schemeClr val="accent1"/>
              </a:solidFill>
              <a:latin typeface="Sniglet"/>
              <a:ea typeface="Sniglet"/>
              <a:cs typeface="Sniglet"/>
              <a:sym typeface="Sniglet"/>
            </a:endParaRPr>
          </a:p>
        </p:txBody>
      </p:sp>
      <p:sp>
        <p:nvSpPr>
          <p:cNvPr id="460" name="Google Shape;460;p12"/>
          <p:cNvSpPr txBox="1"/>
          <p:nvPr>
            <p:ph idx="4294967295" type="body"/>
          </p:nvPr>
        </p:nvSpPr>
        <p:spPr>
          <a:xfrm>
            <a:off x="914400" y="1962150"/>
            <a:ext cx="7619999" cy="2461500"/>
          </a:xfrm>
          <a:prstGeom prst="rect">
            <a:avLst/>
          </a:prstGeom>
          <a:noFill/>
          <a:ln>
            <a:noFill/>
          </a:ln>
        </p:spPr>
        <p:txBody>
          <a:bodyPr anchorCtr="0" anchor="t" bIns="91425" lIns="91425" spcFirstLastPara="1" rIns="91425" wrap="square" tIns="91425">
            <a:noAutofit/>
          </a:bodyPr>
          <a:lstStyle/>
          <a:p>
            <a:pPr indent="-393700" lvl="0" marL="457200" rtl="0" algn="l">
              <a:lnSpc>
                <a:spcPct val="100000"/>
              </a:lnSpc>
              <a:spcBef>
                <a:spcPts val="600"/>
              </a:spcBef>
              <a:spcAft>
                <a:spcPts val="0"/>
              </a:spcAft>
              <a:buSzPts val="2600"/>
              <a:buNone/>
            </a:pPr>
            <a:r>
              <a:rPr lang="en-GB" sz="1700"/>
              <a:t>	Transport systems are crucial for the industry for several reasons. Firstly, transport systems enable the movement of products and materials between different points in the production process, allowing for faster and more efficient manufacturing. Secondly, transport systems facilitate the storage and transportation of finished products to sales locations, enabling faster and more efficient distribution to customers. Thirdly, transport systems can be used to handle heavy and hazardous materials, reducing the risk of worker injuries.</a:t>
            </a:r>
            <a:endParaRPr sz="1700"/>
          </a:p>
        </p:txBody>
      </p:sp>
      <p:sp>
        <p:nvSpPr>
          <p:cNvPr id="461" name="Google Shape;461;p1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62" name="Google Shape;462;p1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63" name="Google Shape;463;p1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13"/>
          <p:cNvSpPr txBox="1"/>
          <p:nvPr>
            <p:ph idx="4294967295" type="ctrTitle"/>
          </p:nvPr>
        </p:nvSpPr>
        <p:spPr>
          <a:xfrm>
            <a:off x="685800" y="1428750"/>
            <a:ext cx="7772400" cy="11598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chemeClr val="accent1"/>
              </a:buClr>
              <a:buSzPts val="1800"/>
              <a:buFont typeface="Sniglet"/>
              <a:buNone/>
            </a:pPr>
            <a:r>
              <a:rPr b="1" i="0" lang="en-GB" sz="6000" u="none" cap="none" strike="noStrike">
                <a:solidFill>
                  <a:schemeClr val="accent1"/>
                </a:solidFill>
                <a:latin typeface="Sniglet"/>
                <a:ea typeface="Sniglet"/>
                <a:cs typeface="Sniglet"/>
                <a:sym typeface="Sniglet"/>
              </a:rPr>
              <a:t>Conclusion</a:t>
            </a:r>
            <a:endParaRPr b="0" i="0" sz="6000" u="none" cap="none" strike="noStrike">
              <a:solidFill>
                <a:schemeClr val="accent1"/>
              </a:solidFill>
              <a:latin typeface="Sniglet"/>
              <a:ea typeface="Sniglet"/>
              <a:cs typeface="Sniglet"/>
              <a:sym typeface="Sniglet"/>
            </a:endParaRPr>
          </a:p>
        </p:txBody>
      </p:sp>
      <p:sp>
        <p:nvSpPr>
          <p:cNvPr id="469" name="Google Shape;469;p13"/>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70" name="Google Shape;470;p13"/>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71" name="Google Shape;471;p1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14"/>
          <p:cNvSpPr txBox="1"/>
          <p:nvPr>
            <p:ph idx="1" type="body"/>
          </p:nvPr>
        </p:nvSpPr>
        <p:spPr>
          <a:xfrm>
            <a:off x="914400" y="2161800"/>
            <a:ext cx="7086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sz="1700"/>
              <a:t>	Transport systems are of vital importance to the industry as they enable the movement of products and materials between different points in the production process. Here, we have explored the fundamental characteristics of transport systems and their significance for the industry. Different types of transport systems are utilized depending on the specific needs of the industry, and speed, reliability, flexibility, efficiency, and safety are some of the key characteristics to consider when choosing a transport system.</a:t>
            </a:r>
            <a:endParaRPr sz="1700"/>
          </a:p>
        </p:txBody>
      </p:sp>
      <p:sp>
        <p:nvSpPr>
          <p:cNvPr id="477" name="Google Shape;477;p1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78" name="Google Shape;478;p1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79" name="Google Shape;479;p1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15"/>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85" name="Google Shape;485;p15"/>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GB" sz="3600"/>
              <a:t>Any questions?</a:t>
            </a:r>
            <a:endParaRPr/>
          </a:p>
        </p:txBody>
      </p:sp>
      <p:sp>
        <p:nvSpPr>
          <p:cNvPr id="486" name="Google Shape;486;p15"/>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87" name="Google Shape;487;p1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88" name="Google Shape;488;p1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89" name="Google Shape;489;p1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Aleksandar Cvetkovic</dc:creator>
</cp:coreProperties>
</file>