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embeddedFontLst>
    <p:embeddedFont>
      <p:font typeface="Sniglet"/>
      <p:regular r:id="rId20"/>
    </p:embeddedFont>
    <p:embeddedFont>
      <p:font typeface="Dosis"/>
      <p:regular r:id="rId21"/>
      <p:bold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23" roundtripDataSignature="AMtx7mhUgvjHyaHjfgRVhmgbvaxhqujc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9DAAE5C-B355-4115-B2E2-45AA6A91368F}">
  <a:tblStyle styleId="{29DAAE5C-B355-4115-B2E2-45AA6A91368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niglet-regular.fntdata"/><Relationship Id="rId11" Type="http://schemas.openxmlformats.org/officeDocument/2006/relationships/slide" Target="slides/slide5.xml"/><Relationship Id="rId22" Type="http://schemas.openxmlformats.org/officeDocument/2006/relationships/font" Target="fonts/Dosis-bold.fntdata"/><Relationship Id="rId10" Type="http://schemas.openxmlformats.org/officeDocument/2006/relationships/slide" Target="slides/slide4.xml"/><Relationship Id="rId21" Type="http://schemas.openxmlformats.org/officeDocument/2006/relationships/font" Target="fonts/Dosis-regular.fntdata"/><Relationship Id="rId13" Type="http://schemas.openxmlformats.org/officeDocument/2006/relationships/slide" Target="slides/slide7.xml"/><Relationship Id="rId12" Type="http://schemas.openxmlformats.org/officeDocument/2006/relationships/slide" Target="slides/slide6.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23" name="Google Shape;32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4" name="Google Shape;34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3" name="Google Shape;35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2" name="Google Shape;36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9" name="Google Shape;39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1" name="Google Shape;42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3" name="Google Shape;43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4"/>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4"/>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4"/>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4"/>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4"/>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4"/>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4"/>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4"/>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4"/>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4"/>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4"/>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4"/>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4"/>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4"/>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4"/>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4"/>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4"/>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4"/>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4"/>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4"/>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4"/>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4"/>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4"/>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4"/>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4"/>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4"/>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4"/>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4"/>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4"/>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4"/>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92" name="Shape 192"/>
        <p:cNvGrpSpPr/>
        <p:nvPr/>
      </p:nvGrpSpPr>
      <p:grpSpPr>
        <a:xfrm>
          <a:off x="0" y="0"/>
          <a:ext cx="0" cy="0"/>
          <a:chOff x="0" y="0"/>
          <a:chExt cx="0" cy="0"/>
        </a:xfrm>
      </p:grpSpPr>
      <p:sp>
        <p:nvSpPr>
          <p:cNvPr id="193" name="Google Shape;193;p1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94" name="Google Shape;194;p16"/>
          <p:cNvSpPr txBox="1"/>
          <p:nvPr>
            <p:ph idx="1" type="body"/>
          </p:nvPr>
        </p:nvSpPr>
        <p:spPr>
          <a:xfrm>
            <a:off x="747925"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sp>
        <p:nvSpPr>
          <p:cNvPr id="195" name="Google Shape;195;p16"/>
          <p:cNvSpPr txBox="1"/>
          <p:nvPr>
            <p:ph idx="2" type="body"/>
          </p:nvPr>
        </p:nvSpPr>
        <p:spPr>
          <a:xfrm>
            <a:off x="4097098"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grpSp>
        <p:nvGrpSpPr>
          <p:cNvPr id="196" name="Google Shape;196;p16"/>
          <p:cNvGrpSpPr/>
          <p:nvPr/>
        </p:nvGrpSpPr>
        <p:grpSpPr>
          <a:xfrm>
            <a:off x="7442902" y="-91154"/>
            <a:ext cx="1796289" cy="5330574"/>
            <a:chOff x="6023725" y="842300"/>
            <a:chExt cx="1358150" cy="4030375"/>
          </a:xfrm>
        </p:grpSpPr>
        <p:sp>
          <p:nvSpPr>
            <p:cNvPr id="197" name="Google Shape;197;p1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1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1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1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1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1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1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1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1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1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1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1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1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1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1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1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1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1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1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1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1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226" name="Google Shape;226;p16"/>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27" name="Google Shape;227;p1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28" name="Shape 228"/>
        <p:cNvGrpSpPr/>
        <p:nvPr/>
      </p:nvGrpSpPr>
      <p:grpSpPr>
        <a:xfrm>
          <a:off x="0" y="0"/>
          <a:ext cx="0" cy="0"/>
          <a:chOff x="0" y="0"/>
          <a:chExt cx="0" cy="0"/>
        </a:xfrm>
      </p:grpSpPr>
      <p:sp>
        <p:nvSpPr>
          <p:cNvPr id="229" name="Google Shape;229;p1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30" name="Google Shape;230;p15"/>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231" name="Google Shape;231;p15"/>
          <p:cNvGrpSpPr/>
          <p:nvPr/>
        </p:nvGrpSpPr>
        <p:grpSpPr>
          <a:xfrm>
            <a:off x="7442902" y="-91154"/>
            <a:ext cx="1796289" cy="5330574"/>
            <a:chOff x="6023725" y="842300"/>
            <a:chExt cx="1358150" cy="4030375"/>
          </a:xfrm>
        </p:grpSpPr>
        <p:sp>
          <p:nvSpPr>
            <p:cNvPr id="232" name="Google Shape;232;p1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1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1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1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261" name="Google Shape;261;p15"/>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62" name="Google Shape;262;p1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3" name="Shape 263"/>
        <p:cNvGrpSpPr/>
        <p:nvPr/>
      </p:nvGrpSpPr>
      <p:grpSpPr>
        <a:xfrm>
          <a:off x="0" y="0"/>
          <a:ext cx="0" cy="0"/>
          <a:chOff x="0" y="0"/>
          <a:chExt cx="0" cy="0"/>
        </a:xfrm>
      </p:grpSpPr>
      <p:sp>
        <p:nvSpPr>
          <p:cNvPr id="264" name="Google Shape;264;p17"/>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7"/>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7"/>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7"/>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7"/>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7"/>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7"/>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7"/>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7"/>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7"/>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7"/>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7"/>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7"/>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7"/>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7"/>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17"/>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17"/>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7"/>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7"/>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7"/>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7"/>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7"/>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7"/>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7"/>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7"/>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7"/>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7"/>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7"/>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7"/>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7"/>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7"/>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7"/>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7"/>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7"/>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7"/>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7"/>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7"/>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7"/>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7"/>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7"/>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7"/>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7"/>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3"/>
          <p:cNvGrpSpPr/>
          <p:nvPr/>
        </p:nvGrpSpPr>
        <p:grpSpPr>
          <a:xfrm>
            <a:off x="-6" y="-23"/>
            <a:ext cx="9143797" cy="5143378"/>
            <a:chOff x="239950" y="872550"/>
            <a:chExt cx="7042900" cy="3961625"/>
          </a:xfrm>
        </p:grpSpPr>
        <p:sp>
          <p:nvSpPr>
            <p:cNvPr id="7" name="Google Shape;7;p13"/>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3"/>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3"/>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3"/>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3"/>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3"/>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3"/>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3"/>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3"/>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3"/>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3"/>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3"/>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3"/>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3"/>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3"/>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3"/>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3"/>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3"/>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3"/>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3"/>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3"/>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3"/>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3"/>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3"/>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3"/>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3"/>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3"/>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3"/>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3"/>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3"/>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3"/>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3"/>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3"/>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3"/>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3"/>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3"/>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3"/>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3"/>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3"/>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3"/>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3"/>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3"/>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3"/>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3"/>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3"/>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3"/>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3"/>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3"/>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3"/>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3"/>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3"/>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3"/>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3"/>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3"/>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3"/>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3"/>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3"/>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3"/>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3"/>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3"/>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3"/>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3"/>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3"/>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3"/>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3"/>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3"/>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3"/>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3"/>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3"/>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3"/>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3"/>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3"/>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3"/>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3"/>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3"/>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3"/>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3"/>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3"/>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3"/>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3"/>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3"/>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3"/>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3"/>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3"/>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3"/>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3"/>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3"/>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3"/>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3"/>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3"/>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3"/>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3"/>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3"/>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3"/>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3"/>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3"/>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3"/>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3"/>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3"/>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3"/>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3"/>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3"/>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3"/>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3"/>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3"/>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3"/>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3"/>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3"/>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3"/>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3"/>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3"/>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3"/>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3"/>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3"/>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3"/>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3"/>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3"/>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3"/>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3"/>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3"/>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3"/>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3"/>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3"/>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3"/>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3"/>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3"/>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3"/>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3"/>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3"/>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3"/>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3"/>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3"/>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3"/>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3"/>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3"/>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3"/>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3"/>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3"/>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3"/>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3"/>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3"/>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3"/>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3"/>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3"/>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3"/>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3"/>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3"/>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3"/>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3"/>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3"/>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2.jp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2.jpg"/><Relationship Id="rId5" Type="http://schemas.openxmlformats.org/officeDocument/2006/relationships/image" Target="../media/image12.png"/><Relationship Id="rId6"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2.jpg"/><Relationship Id="rId5" Type="http://schemas.openxmlformats.org/officeDocument/2006/relationships/image" Target="../media/image9.png"/><Relationship Id="rId6"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2.jpg"/><Relationship Id="rId5"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2.jpg"/><Relationship Id="rId5"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
          <p:cNvSpPr txBox="1"/>
          <p:nvPr>
            <p:ph type="ctrTitle"/>
          </p:nvPr>
        </p:nvSpPr>
        <p:spPr>
          <a:xfrm>
            <a:off x="1600200" y="1352550"/>
            <a:ext cx="6153000" cy="115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b="1" lang="en-US">
                <a:latin typeface="Dosis"/>
                <a:ea typeface="Dosis"/>
                <a:cs typeface="Dosis"/>
                <a:sym typeface="Dosis"/>
              </a:rPr>
              <a:t>Digital inputs</a:t>
            </a:r>
            <a:br>
              <a:rPr b="1" lang="en-US">
                <a:latin typeface="Dosis"/>
                <a:ea typeface="Dosis"/>
                <a:cs typeface="Dosis"/>
                <a:sym typeface="Dosis"/>
              </a:rPr>
            </a:br>
            <a:r>
              <a:rPr b="1" lang="en-US">
                <a:latin typeface="Dosis"/>
                <a:ea typeface="Dosis"/>
                <a:cs typeface="Dosis"/>
                <a:sym typeface="Dosis"/>
              </a:rPr>
              <a:t> modules PLC</a:t>
            </a:r>
            <a:endParaRPr b="1">
              <a:latin typeface="Dosis"/>
              <a:ea typeface="Dosis"/>
              <a:cs typeface="Dosis"/>
              <a:sym typeface="Dosis"/>
            </a:endParaRPr>
          </a:p>
        </p:txBody>
      </p:sp>
      <p:pic>
        <p:nvPicPr>
          <p:cNvPr descr="D:\DOWLODER\EU-Logo.jpg" id="311" name="Google Shape;311;p1"/>
          <p:cNvPicPr preferRelativeResize="0"/>
          <p:nvPr/>
        </p:nvPicPr>
        <p:blipFill rotWithShape="1">
          <a:blip r:embed="rId3">
            <a:alphaModFix/>
          </a:blip>
          <a:srcRect b="0" l="0" r="0" t="0"/>
          <a:stretch/>
        </p:blipFill>
        <p:spPr>
          <a:xfrm>
            <a:off x="0" y="0"/>
            <a:ext cx="3057525" cy="873231"/>
          </a:xfrm>
          <a:prstGeom prst="rect">
            <a:avLst/>
          </a:prstGeom>
          <a:noFill/>
          <a:ln>
            <a:noFill/>
          </a:ln>
        </p:spPr>
      </p:pic>
      <p:pic>
        <p:nvPicPr>
          <p:cNvPr descr="D:\DOWLODER\Projlog-DLP-lesspixels.png" id="312" name="Google Shape;312;p1"/>
          <p:cNvPicPr preferRelativeResize="0"/>
          <p:nvPr/>
        </p:nvPicPr>
        <p:blipFill rotWithShape="1">
          <a:blip r:embed="rId4">
            <a:alphaModFix/>
          </a:blip>
          <a:srcRect b="0" l="0" r="0" t="0"/>
          <a:stretch/>
        </p:blipFill>
        <p:spPr>
          <a:xfrm>
            <a:off x="5257800" y="209550"/>
            <a:ext cx="3214392" cy="70643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graphicFrame>
        <p:nvGraphicFramePr>
          <p:cNvPr id="318" name="Google Shape;318;p18"/>
          <p:cNvGraphicFramePr/>
          <p:nvPr/>
        </p:nvGraphicFramePr>
        <p:xfrm>
          <a:off x="838200" y="1200150"/>
          <a:ext cx="3000000" cy="3000000"/>
        </p:xfrm>
        <a:graphic>
          <a:graphicData uri="http://schemas.openxmlformats.org/drawingml/2006/table">
            <a:tbl>
              <a:tblPr>
                <a:noFill/>
                <a:tableStyleId>{29DAAE5C-B355-4115-B2E2-45AA6A91368F}</a:tableStyleId>
              </a:tblPr>
              <a:tblGrid>
                <a:gridCol w="1738325"/>
                <a:gridCol w="3824300"/>
              </a:tblGrid>
              <a:tr h="12245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r h="12554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2800"/>
                        <a:buFont typeface="Arial"/>
                        <a:buNone/>
                      </a:pPr>
                      <a:r>
                        <a:rPr b="1" i="1" lang="en-US" sz="3200" u="none" cap="none" strike="noStrike">
                          <a:solidFill>
                            <a:srgbClr val="181818"/>
                          </a:solidFill>
                        </a:rPr>
                        <a:t>Digital inputs</a:t>
                      </a:r>
                      <a:br>
                        <a:rPr b="1" i="1" lang="en-US" sz="3200" u="none" cap="none" strike="noStrike">
                          <a:solidFill>
                            <a:srgbClr val="181818"/>
                          </a:solidFill>
                        </a:rPr>
                      </a:br>
                      <a:r>
                        <a:rPr b="1" i="1" lang="en-US" sz="3200" u="none" cap="none" strike="noStrike">
                          <a:solidFill>
                            <a:srgbClr val="181818"/>
                          </a:solidFill>
                        </a:rPr>
                        <a:t> modules PLC</a:t>
                      </a:r>
                      <a:endParaRPr i="1" sz="32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r>
              <a:tr h="12539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General</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r>
            </a:tbl>
          </a:graphicData>
        </a:graphic>
      </p:graphicFrame>
      <p:pic>
        <p:nvPicPr>
          <p:cNvPr descr="D:\DOWLODER\EU-Logo.jpg" id="319" name="Google Shape;319;p18"/>
          <p:cNvPicPr preferRelativeResize="0"/>
          <p:nvPr/>
        </p:nvPicPr>
        <p:blipFill rotWithShape="1">
          <a:blip r:embed="rId3">
            <a:alphaModFix/>
          </a:blip>
          <a:srcRect b="0" l="0" r="0" t="0"/>
          <a:stretch/>
        </p:blipFill>
        <p:spPr>
          <a:xfrm>
            <a:off x="152400" y="133350"/>
            <a:ext cx="3057525" cy="873231"/>
          </a:xfrm>
          <a:prstGeom prst="rect">
            <a:avLst/>
          </a:prstGeom>
          <a:noFill/>
          <a:ln>
            <a:noFill/>
          </a:ln>
        </p:spPr>
      </p:pic>
      <p:pic>
        <p:nvPicPr>
          <p:cNvPr descr="D:\DOWLODER\Projlog-DLP-lesspixels.png" id="320" name="Google Shape;320;p18"/>
          <p:cNvPicPr preferRelativeResize="0"/>
          <p:nvPr/>
        </p:nvPicPr>
        <p:blipFill rotWithShape="1">
          <a:blip r:embed="rId4">
            <a:alphaModFix/>
          </a:blip>
          <a:srcRect b="0" l="0" r="0" t="0"/>
          <a:stretch/>
        </p:blipFill>
        <p:spPr>
          <a:xfrm>
            <a:off x="4191000" y="361950"/>
            <a:ext cx="3120485" cy="685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2"/>
          <p:cNvSpPr txBox="1"/>
          <p:nvPr>
            <p:ph type="title"/>
          </p:nvPr>
        </p:nvSpPr>
        <p:spPr>
          <a:xfrm>
            <a:off x="762000" y="2665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a:latin typeface="Dosis"/>
                <a:ea typeface="Dosis"/>
                <a:cs typeface="Dosis"/>
                <a:sym typeface="Dosis"/>
              </a:rPr>
              <a:t>Programmable logic controller  ( </a:t>
            </a:r>
            <a:r>
              <a:rPr b="1" lang="en-US">
                <a:latin typeface="Dosis"/>
                <a:ea typeface="Dosis"/>
                <a:cs typeface="Dosis"/>
                <a:sym typeface="Dosis"/>
              </a:rPr>
              <a:t>PLC)</a:t>
            </a:r>
            <a:endParaRPr/>
          </a:p>
        </p:txBody>
      </p:sp>
      <p:sp>
        <p:nvSpPr>
          <p:cNvPr id="326" name="Google Shape;326;p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27" name="Google Shape;327;p2"/>
          <p:cNvSpPr txBox="1"/>
          <p:nvPr>
            <p:ph idx="1" type="body"/>
          </p:nvPr>
        </p:nvSpPr>
        <p:spPr>
          <a:xfrm>
            <a:off x="457200" y="1123950"/>
            <a:ext cx="6248400" cy="3124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sz="1400"/>
              <a:t>The input module of the PLC controller performs the following two basic tasks:</a:t>
            </a:r>
            <a:endParaRPr/>
          </a:p>
          <a:p>
            <a:pPr indent="-387350" lvl="0" marL="457200" rtl="0" algn="l">
              <a:lnSpc>
                <a:spcPct val="100000"/>
              </a:lnSpc>
              <a:spcBef>
                <a:spcPts val="600"/>
              </a:spcBef>
              <a:spcAft>
                <a:spcPts val="0"/>
              </a:spcAft>
              <a:buSzPts val="2500"/>
              <a:buNone/>
            </a:pPr>
            <a:r>
              <a:t/>
            </a:r>
            <a:endParaRPr sz="1400"/>
          </a:p>
          <a:p>
            <a:pPr indent="-387350" lvl="0" marL="457200" rtl="0" algn="l">
              <a:lnSpc>
                <a:spcPct val="100000"/>
              </a:lnSpc>
              <a:spcBef>
                <a:spcPts val="600"/>
              </a:spcBef>
              <a:spcAft>
                <a:spcPts val="0"/>
              </a:spcAft>
              <a:buSzPts val="2500"/>
              <a:buFont typeface="Noto Sans Symbols"/>
              <a:buChar char="⮚"/>
            </a:pPr>
            <a:r>
              <a:rPr lang="en-US" sz="1400"/>
              <a:t>they accept incoming signals from the outside world</a:t>
            </a:r>
            <a:endParaRPr/>
          </a:p>
          <a:p>
            <a:pPr indent="-387350" lvl="0" marL="457200" rtl="0" algn="l">
              <a:lnSpc>
                <a:spcPct val="100000"/>
              </a:lnSpc>
              <a:spcBef>
                <a:spcPts val="600"/>
              </a:spcBef>
              <a:spcAft>
                <a:spcPts val="0"/>
              </a:spcAft>
              <a:buSzPts val="2500"/>
              <a:buFont typeface="Noto Sans Symbols"/>
              <a:buChar char="⮚"/>
            </a:pPr>
            <a:r>
              <a:rPr lang="en-US" sz="1400"/>
              <a:t>they protect the logical unit from the outside world</a:t>
            </a:r>
            <a:endParaRPr/>
          </a:p>
          <a:p>
            <a:pPr indent="-387350" lvl="0" marL="457200" rtl="0" algn="l">
              <a:lnSpc>
                <a:spcPct val="100000"/>
              </a:lnSpc>
              <a:spcBef>
                <a:spcPts val="600"/>
              </a:spcBef>
              <a:spcAft>
                <a:spcPts val="0"/>
              </a:spcAft>
              <a:buSzPts val="2500"/>
              <a:buNone/>
            </a:pPr>
            <a:r>
              <a:t/>
            </a:r>
            <a:endParaRPr sz="1400"/>
          </a:p>
          <a:p>
            <a:pPr indent="-387350" lvl="0" marL="457200" rtl="0" algn="l">
              <a:lnSpc>
                <a:spcPct val="100000"/>
              </a:lnSpc>
              <a:spcBef>
                <a:spcPts val="600"/>
              </a:spcBef>
              <a:spcAft>
                <a:spcPts val="0"/>
              </a:spcAft>
              <a:buSzPts val="2500"/>
              <a:buNone/>
            </a:pPr>
            <a:r>
              <a:rPr lang="en-US" sz="1400"/>
              <a:t>          The input module converts the logic voltage levels from the outside world into the logic levels required by the logic unit. </a:t>
            </a:r>
            <a:endParaRPr/>
          </a:p>
          <a:p>
            <a:pPr indent="-387350" lvl="0" marL="457200" rtl="0" algn="l">
              <a:lnSpc>
                <a:spcPct val="100000"/>
              </a:lnSpc>
              <a:spcBef>
                <a:spcPts val="600"/>
              </a:spcBef>
              <a:spcAft>
                <a:spcPts val="0"/>
              </a:spcAft>
              <a:buSzPts val="2500"/>
              <a:buNone/>
            </a:pPr>
            <a:r>
              <a:t/>
            </a:r>
            <a:endParaRPr sz="1400"/>
          </a:p>
          <a:p>
            <a:pPr indent="-387350" lvl="0" marL="457200" rtl="0" algn="l">
              <a:lnSpc>
                <a:spcPct val="100000"/>
              </a:lnSpc>
              <a:spcBef>
                <a:spcPts val="600"/>
              </a:spcBef>
              <a:spcAft>
                <a:spcPts val="0"/>
              </a:spcAft>
              <a:buSzPts val="2500"/>
              <a:buNone/>
            </a:pPr>
            <a:r>
              <a:t/>
            </a:r>
            <a:endParaRPr sz="1400"/>
          </a:p>
        </p:txBody>
      </p:sp>
      <p:pic>
        <p:nvPicPr>
          <p:cNvPr descr="D:\DOWLODER\Projlog-DLP-lesspixels.png" id="328" name="Google Shape;328;p2"/>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29" name="Google Shape;329;p2"/>
          <p:cNvPicPr preferRelativeResize="0"/>
          <p:nvPr/>
        </p:nvPicPr>
        <p:blipFill rotWithShape="1">
          <a:blip r:embed="rId4">
            <a:alphaModFix/>
          </a:blip>
          <a:srcRect b="0" l="0" r="0" t="0"/>
          <a:stretch/>
        </p:blipFill>
        <p:spPr>
          <a:xfrm>
            <a:off x="609600" y="4171950"/>
            <a:ext cx="3057525" cy="87323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
          <p:cNvSpPr txBox="1"/>
          <p:nvPr>
            <p:ph type="title"/>
          </p:nvPr>
        </p:nvSpPr>
        <p:spPr>
          <a:xfrm>
            <a:off x="762000" y="3427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7000"/>
              </a:lnSpc>
              <a:spcBef>
                <a:spcPts val="0"/>
              </a:spcBef>
              <a:spcAft>
                <a:spcPts val="800"/>
              </a:spcAft>
              <a:buSzPts val="1800"/>
              <a:buNone/>
            </a:pPr>
            <a:r>
              <a:rPr b="1" i="1" lang="en-US">
                <a:latin typeface="Dosis"/>
                <a:ea typeface="Dosis"/>
                <a:cs typeface="Dosis"/>
                <a:sym typeface="Dosis"/>
              </a:rPr>
              <a:t>Opto-coupler</a:t>
            </a:r>
            <a:endParaRPr b="1" i="1">
              <a:latin typeface="Dosis"/>
              <a:ea typeface="Dosis"/>
              <a:cs typeface="Dosis"/>
              <a:sym typeface="Dosis"/>
            </a:endParaRPr>
          </a:p>
        </p:txBody>
      </p:sp>
      <p:sp>
        <p:nvSpPr>
          <p:cNvPr id="335" name="Google Shape;335;p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36" name="Google Shape;336;p3"/>
          <p:cNvSpPr/>
          <p:nvPr/>
        </p:nvSpPr>
        <p:spPr>
          <a:xfrm>
            <a:off x="762000" y="1200150"/>
            <a:ext cx="6248400" cy="111697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Opto-isolation (abbreviated from optical isolation) is most often used to protect the logic unit. The principle of opto-isolation is illustrated in Figure 1. There is no electrical connection between the external connection of the input module and the logic unit.</a:t>
            </a:r>
            <a:endParaRPr b="0" i="0" sz="1400" u="none" cap="none" strike="noStrike">
              <a:solidFill>
                <a:srgbClr val="000000"/>
              </a:solidFill>
              <a:latin typeface="Arial"/>
              <a:ea typeface="Arial"/>
              <a:cs typeface="Arial"/>
              <a:sym typeface="Arial"/>
            </a:endParaRPr>
          </a:p>
          <a:p>
            <a:pPr indent="0" lvl="0" marL="0" marR="0" rtl="0" algn="l">
              <a:lnSpc>
                <a:spcPct val="107000"/>
              </a:lnSpc>
              <a:spcBef>
                <a:spcPts val="80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a:t>
            </a:r>
            <a:endParaRPr b="0" i="0" sz="1400" u="none" cap="none" strike="noStrike">
              <a:solidFill>
                <a:srgbClr val="000000"/>
              </a:solidFill>
              <a:latin typeface="Dosis"/>
              <a:ea typeface="Dosis"/>
              <a:cs typeface="Dosis"/>
              <a:sym typeface="Dosis"/>
            </a:endParaRPr>
          </a:p>
        </p:txBody>
      </p:sp>
      <p:pic>
        <p:nvPicPr>
          <p:cNvPr descr="D:\DOWLODER\Projlog-DLP-lesspixels.png" id="337" name="Google Shape;337;p3"/>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38" name="Google Shape;338;p3"/>
          <p:cNvPicPr preferRelativeResize="0"/>
          <p:nvPr/>
        </p:nvPicPr>
        <p:blipFill rotWithShape="1">
          <a:blip r:embed="rId4">
            <a:alphaModFix/>
          </a:blip>
          <a:srcRect b="0" l="0" r="0" t="0"/>
          <a:stretch/>
        </p:blipFill>
        <p:spPr>
          <a:xfrm>
            <a:off x="685800" y="4270269"/>
            <a:ext cx="3057525" cy="873231"/>
          </a:xfrm>
          <a:prstGeom prst="rect">
            <a:avLst/>
          </a:prstGeom>
          <a:noFill/>
          <a:ln>
            <a:noFill/>
          </a:ln>
        </p:spPr>
      </p:pic>
      <p:sp>
        <p:nvSpPr>
          <p:cNvPr id="339" name="Google Shape;339;p3"/>
          <p:cNvSpPr txBox="1"/>
          <p:nvPr/>
        </p:nvSpPr>
        <p:spPr>
          <a:xfrm>
            <a:off x="838200" y="2190750"/>
            <a:ext cx="2819400" cy="22467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The signal present at the input of the module is converted into light. The light illuminates the photo-conductor, which turns on under the influence of light. Components that are used for opto-isolation and combine in one sealed housing a photo-transmitter (LED) and a photo-receiver (phototransistor) are called opto-couplers.</a:t>
            </a:r>
            <a:endParaRPr b="0" i="0" sz="1400" u="none" cap="none" strike="noStrike">
              <a:solidFill>
                <a:srgbClr val="000000"/>
              </a:solidFill>
              <a:latin typeface="Dosis"/>
              <a:ea typeface="Dosis"/>
              <a:cs typeface="Dosis"/>
              <a:sym typeface="Dosis"/>
            </a:endParaRPr>
          </a:p>
        </p:txBody>
      </p:sp>
      <p:sp>
        <p:nvSpPr>
          <p:cNvPr id="340" name="Google Shape;340;p3"/>
          <p:cNvSpPr txBox="1"/>
          <p:nvPr/>
        </p:nvSpPr>
        <p:spPr>
          <a:xfrm>
            <a:off x="4267200" y="3790950"/>
            <a:ext cx="37338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Dosis"/>
                <a:ea typeface="Dosis"/>
                <a:cs typeface="Dosis"/>
                <a:sym typeface="Dosis"/>
              </a:rPr>
              <a:t>Figure 1. Principle of opto-isolation</a:t>
            </a:r>
            <a:endParaRPr b="0" i="1" sz="1400" u="none" cap="none" strike="noStrike">
              <a:solidFill>
                <a:srgbClr val="000000"/>
              </a:solidFill>
              <a:latin typeface="Dosis"/>
              <a:ea typeface="Dosis"/>
              <a:cs typeface="Dosis"/>
              <a:sym typeface="Dosis"/>
            </a:endParaRPr>
          </a:p>
        </p:txBody>
      </p:sp>
      <p:pic>
        <p:nvPicPr>
          <p:cNvPr descr="D:\DOWLODER\HUGO-2021\Avgust-Hugo 2022\Screenshot_2.bmp" id="341" name="Google Shape;341;p3"/>
          <p:cNvPicPr preferRelativeResize="0"/>
          <p:nvPr/>
        </p:nvPicPr>
        <p:blipFill rotWithShape="1">
          <a:blip r:embed="rId5">
            <a:alphaModFix/>
          </a:blip>
          <a:srcRect b="0" l="4179" r="3881" t="0"/>
          <a:stretch/>
        </p:blipFill>
        <p:spPr>
          <a:xfrm>
            <a:off x="3733799" y="1962150"/>
            <a:ext cx="3501401" cy="179546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
          <p:cNvSpPr txBox="1"/>
          <p:nvPr>
            <p:ph type="title"/>
          </p:nvPr>
        </p:nvSpPr>
        <p:spPr>
          <a:xfrm>
            <a:off x="762000" y="3427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7000"/>
              </a:lnSpc>
              <a:spcBef>
                <a:spcPts val="0"/>
              </a:spcBef>
              <a:spcAft>
                <a:spcPts val="800"/>
              </a:spcAft>
              <a:buSzPts val="1800"/>
              <a:buNone/>
            </a:pPr>
            <a:r>
              <a:rPr b="1" i="1" lang="en-US">
                <a:latin typeface="Dosis"/>
                <a:ea typeface="Dosis"/>
                <a:cs typeface="Dosis"/>
                <a:sym typeface="Dosis"/>
              </a:rPr>
              <a:t>Flickering contact</a:t>
            </a:r>
            <a:endParaRPr b="1" i="1">
              <a:latin typeface="Dosis"/>
              <a:ea typeface="Dosis"/>
              <a:cs typeface="Dosis"/>
              <a:sym typeface="Dosis"/>
            </a:endParaRPr>
          </a:p>
        </p:txBody>
      </p:sp>
      <p:sp>
        <p:nvSpPr>
          <p:cNvPr id="347" name="Google Shape;347;p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48" name="Google Shape;348;p4"/>
          <p:cNvSpPr/>
          <p:nvPr/>
        </p:nvSpPr>
        <p:spPr>
          <a:xfrm>
            <a:off x="762000" y="1200150"/>
            <a:ext cx="6248400" cy="33239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Discrete input modules contain built-in circuitry to eliminate input signal flicker. Many input devices are mechanical components and have contacts. When opening 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when the contact is closed, the electrical connection is not broken, that is, it is not established, it is already established a transitional mode occurs during which the connection is established/disconnected a large number of times before establishing  a final state. This phenomenon is called contact flicker and can have unwanted effects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consequences if it is not eliminated, given that the logical unit can blink every time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interpret as a new activation of the input signal.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In addition to simple mechanical switches, sensors are often used as input devices.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There are a number of different types of sensors used to: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object presence detection,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product counting,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temperature measurement,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pressure etc.</a:t>
            </a:r>
            <a:endParaRPr b="0" i="0" sz="1400" u="none" cap="none" strike="noStrike">
              <a:solidFill>
                <a:srgbClr val="000000"/>
              </a:solidFill>
              <a:latin typeface="Dosis"/>
              <a:ea typeface="Dosis"/>
              <a:cs typeface="Dosis"/>
              <a:sym typeface="Dosis"/>
            </a:endParaRPr>
          </a:p>
        </p:txBody>
      </p:sp>
      <p:pic>
        <p:nvPicPr>
          <p:cNvPr descr="D:\DOWLODER\Projlog-DLP-lesspixels.png" id="349" name="Google Shape;349;p4"/>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50" name="Google Shape;350;p4"/>
          <p:cNvPicPr preferRelativeResize="0"/>
          <p:nvPr/>
        </p:nvPicPr>
        <p:blipFill rotWithShape="1">
          <a:blip r:embed="rId4">
            <a:alphaModFix/>
          </a:blip>
          <a:srcRect b="0" l="0" r="0" t="0"/>
          <a:stretch/>
        </p:blipFill>
        <p:spPr>
          <a:xfrm>
            <a:off x="3962400" y="4095750"/>
            <a:ext cx="3057525" cy="87323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a:latin typeface="Dosis"/>
                <a:ea typeface="Dosis"/>
                <a:cs typeface="Dosis"/>
                <a:sym typeface="Dosis"/>
              </a:rPr>
              <a:t>I</a:t>
            </a:r>
            <a:r>
              <a:rPr b="1" i="1" lang="en-US" sz="1800">
                <a:latin typeface="Dosis"/>
                <a:ea typeface="Dosis"/>
                <a:cs typeface="Dosis"/>
                <a:sym typeface="Dosis"/>
              </a:rPr>
              <a:t>nputs - outputs PLC</a:t>
            </a:r>
            <a:endParaRPr b="1" i="1">
              <a:latin typeface="Dosis"/>
              <a:ea typeface="Dosis"/>
              <a:cs typeface="Dosis"/>
              <a:sym typeface="Dosis"/>
            </a:endParaRPr>
          </a:p>
        </p:txBody>
      </p:sp>
      <p:sp>
        <p:nvSpPr>
          <p:cNvPr id="356" name="Google Shape;356;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57" name="Google Shape;357;p5"/>
          <p:cNvSpPr/>
          <p:nvPr/>
        </p:nvSpPr>
        <p:spPr>
          <a:xfrm>
            <a:off x="762000" y="1200150"/>
            <a:ext cx="4724400" cy="289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The PLC controller exchanges simple, digital, on/off signals with other smart devices such 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robots,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computers,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vision systems, etc.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These signals are used to align the common operation of independent parts of the system. For example, a robot can send a signal to the PLC controller at a moment's notice when he finished some operation. Upon receipt of this signal PLC can activate some other device that continues processing the product. This way of coordination,  when devices give each other permission to perform some operations, is called…</a:t>
            </a:r>
            <a:endParaRPr b="0" i="0" sz="1400" u="none" cap="none" strike="noStrike">
              <a:solidFill>
                <a:srgbClr val="000000"/>
              </a:solidFill>
              <a:latin typeface="Dosis"/>
              <a:ea typeface="Dosis"/>
              <a:cs typeface="Dosis"/>
              <a:sym typeface="Dosis"/>
            </a:endParaRPr>
          </a:p>
        </p:txBody>
      </p:sp>
      <p:pic>
        <p:nvPicPr>
          <p:cNvPr descr="D:\DOWLODER\Projlog-DLP-lesspixels.png" id="358" name="Google Shape;358;p5"/>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59" name="Google Shape;359;p5"/>
          <p:cNvPicPr preferRelativeResize="0"/>
          <p:nvPr/>
        </p:nvPicPr>
        <p:blipFill rotWithShape="1">
          <a:blip r:embed="rId4">
            <a:alphaModFix/>
          </a:blip>
          <a:srcRect b="0" l="0" r="0" t="0"/>
          <a:stretch/>
        </p:blipFill>
        <p:spPr>
          <a:xfrm>
            <a:off x="4419600" y="4095750"/>
            <a:ext cx="3057525" cy="87323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a:latin typeface="Dosis"/>
                <a:ea typeface="Dosis"/>
                <a:cs typeface="Dosis"/>
                <a:sym typeface="Dosis"/>
              </a:rPr>
              <a:t>I</a:t>
            </a:r>
            <a:r>
              <a:rPr b="1" i="1" lang="en-US" sz="1800">
                <a:latin typeface="Dosis"/>
                <a:ea typeface="Dosis"/>
                <a:cs typeface="Dosis"/>
                <a:sym typeface="Dosis"/>
              </a:rPr>
              <a:t>nputs - outputs PLC</a:t>
            </a:r>
            <a:endParaRPr b="1" i="1">
              <a:latin typeface="Dosis"/>
              <a:ea typeface="Dosis"/>
              <a:cs typeface="Dosis"/>
              <a:sym typeface="Dosis"/>
            </a:endParaRPr>
          </a:p>
        </p:txBody>
      </p:sp>
      <p:sp>
        <p:nvSpPr>
          <p:cNvPr id="365" name="Google Shape;365;p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66" name="Google Shape;366;p6"/>
          <p:cNvSpPr/>
          <p:nvPr/>
        </p:nvSpPr>
        <p:spPr>
          <a:xfrm>
            <a:off x="762000" y="1200150"/>
            <a:ext cx="2819400" cy="24622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Ways of connecting input modules with external power supply are shown in the picture. Most input modules have a group of inputs that share a common return path - COMMON (or COM).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Some input modules have more than one group with a common power connector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a:t>
            </a:r>
            <a:endParaRPr b="0" i="0" sz="1400" u="none" cap="none" strike="noStrike">
              <a:solidFill>
                <a:srgbClr val="000000"/>
              </a:solidFill>
              <a:latin typeface="Dosis"/>
              <a:ea typeface="Dosis"/>
              <a:cs typeface="Dosis"/>
              <a:sym typeface="Dosis"/>
            </a:endParaRPr>
          </a:p>
        </p:txBody>
      </p:sp>
      <p:pic>
        <p:nvPicPr>
          <p:cNvPr descr="D:\DOWLODER\Projlog-DLP-lesspixels.png" id="367" name="Google Shape;367;p6"/>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68" name="Google Shape;368;p6"/>
          <p:cNvPicPr preferRelativeResize="0"/>
          <p:nvPr/>
        </p:nvPicPr>
        <p:blipFill rotWithShape="1">
          <a:blip r:embed="rId4">
            <a:alphaModFix/>
          </a:blip>
          <a:srcRect b="0" l="0" r="0" t="0"/>
          <a:stretch/>
        </p:blipFill>
        <p:spPr>
          <a:xfrm>
            <a:off x="4191000" y="4095750"/>
            <a:ext cx="3057525" cy="873231"/>
          </a:xfrm>
          <a:prstGeom prst="rect">
            <a:avLst/>
          </a:prstGeom>
          <a:noFill/>
          <a:ln>
            <a:noFill/>
          </a:ln>
        </p:spPr>
      </p:pic>
      <p:pic>
        <p:nvPicPr>
          <p:cNvPr descr="D:\DOWLODER\HUGO-2021\Avgust-Hugo 2022\Screenshot_1.bmp" id="369" name="Google Shape;369;p6"/>
          <p:cNvPicPr preferRelativeResize="0"/>
          <p:nvPr/>
        </p:nvPicPr>
        <p:blipFill rotWithShape="1">
          <a:blip r:embed="rId5">
            <a:alphaModFix/>
          </a:blip>
          <a:srcRect b="0" l="0" r="0" t="0"/>
          <a:stretch/>
        </p:blipFill>
        <p:spPr>
          <a:xfrm>
            <a:off x="4267200" y="1123950"/>
            <a:ext cx="2709543" cy="2209800"/>
          </a:xfrm>
          <a:prstGeom prst="rect">
            <a:avLst/>
          </a:prstGeom>
          <a:noFill/>
          <a:ln>
            <a:noFill/>
          </a:ln>
        </p:spPr>
      </p:pic>
      <p:pic>
        <p:nvPicPr>
          <p:cNvPr descr="D:\DOWLODER\HUGO-2021\Avgust-Hugo 2022\Screenshot_3.bmp" id="370" name="Google Shape;370;p6"/>
          <p:cNvPicPr preferRelativeResize="0"/>
          <p:nvPr/>
        </p:nvPicPr>
        <p:blipFill rotWithShape="1">
          <a:blip r:embed="rId6">
            <a:alphaModFix/>
          </a:blip>
          <a:srcRect b="0" l="0" r="0" t="0"/>
          <a:stretch/>
        </p:blipFill>
        <p:spPr>
          <a:xfrm>
            <a:off x="1981200" y="2800350"/>
            <a:ext cx="2104121" cy="1981200"/>
          </a:xfrm>
          <a:prstGeom prst="rect">
            <a:avLst/>
          </a:prstGeom>
          <a:noFill/>
          <a:ln>
            <a:noFill/>
          </a:ln>
        </p:spPr>
      </p:pic>
      <p:sp>
        <p:nvSpPr>
          <p:cNvPr id="371" name="Google Shape;371;p6"/>
          <p:cNvSpPr txBox="1"/>
          <p:nvPr/>
        </p:nvSpPr>
        <p:spPr>
          <a:xfrm>
            <a:off x="533400" y="4705350"/>
            <a:ext cx="45720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Dosis"/>
                <a:ea typeface="Dosis"/>
                <a:cs typeface="Dosis"/>
                <a:sym typeface="Dosis"/>
              </a:rPr>
              <a:t>Figure 3. Input module with two separate connections</a:t>
            </a:r>
            <a:endParaRPr b="0" i="1" sz="1400" u="none" cap="none" strike="noStrike">
              <a:solidFill>
                <a:srgbClr val="000000"/>
              </a:solidFill>
              <a:latin typeface="Dosis"/>
              <a:ea typeface="Dosis"/>
              <a:cs typeface="Dosis"/>
              <a:sym typeface="Dosis"/>
            </a:endParaRPr>
          </a:p>
        </p:txBody>
      </p:sp>
      <p:sp>
        <p:nvSpPr>
          <p:cNvPr id="372" name="Google Shape;372;p6"/>
          <p:cNvSpPr txBox="1"/>
          <p:nvPr/>
        </p:nvSpPr>
        <p:spPr>
          <a:xfrm>
            <a:off x="4038600" y="3486150"/>
            <a:ext cx="37338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Dosis"/>
                <a:ea typeface="Dosis"/>
                <a:cs typeface="Dosis"/>
                <a:sym typeface="Dosis"/>
              </a:rPr>
              <a:t>Figure 2.  Input module with common connection</a:t>
            </a:r>
            <a:endParaRPr b="0" i="1" sz="1400" u="none" cap="none" strike="noStrike">
              <a:solidFill>
                <a:srgbClr val="000000"/>
              </a:solidFill>
              <a:latin typeface="Dosis"/>
              <a:ea typeface="Dosis"/>
              <a:cs typeface="Dosis"/>
              <a:sym typeface="Dosi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a:latin typeface="Dosis"/>
                <a:ea typeface="Dosis"/>
                <a:cs typeface="Dosis"/>
                <a:sym typeface="Dosis"/>
              </a:rPr>
              <a:t>I</a:t>
            </a:r>
            <a:r>
              <a:rPr b="1" i="1" lang="en-US" sz="1800">
                <a:latin typeface="Dosis"/>
                <a:ea typeface="Dosis"/>
                <a:cs typeface="Dosis"/>
                <a:sym typeface="Dosis"/>
              </a:rPr>
              <a:t>nputs - outputs PLC</a:t>
            </a:r>
            <a:endParaRPr b="1" i="1">
              <a:latin typeface="Dosis"/>
              <a:ea typeface="Dosis"/>
              <a:cs typeface="Dosis"/>
              <a:sym typeface="Dosis"/>
            </a:endParaRPr>
          </a:p>
        </p:txBody>
      </p:sp>
      <p:sp>
        <p:nvSpPr>
          <p:cNvPr id="378" name="Google Shape;378;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79" name="Google Shape;379;p7"/>
          <p:cNvSpPr/>
          <p:nvPr/>
        </p:nvSpPr>
        <p:spPr>
          <a:xfrm>
            <a:off x="762000" y="1200150"/>
            <a:ext cx="7086600" cy="16004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Digital sensors/switches are available in two variants: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with normally-closed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normally-opened output contacts.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The term normal refers to the state of the sensor/switch when it does not detect the presence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of an object, i.e. when it is not pressed.</a:t>
            </a:r>
            <a:endParaRPr b="0" i="0" sz="1400" u="none" cap="none" strike="noStrike">
              <a:solidFill>
                <a:srgbClr val="000000"/>
              </a:solidFill>
              <a:latin typeface="Dosis"/>
              <a:ea typeface="Dosis"/>
              <a:cs typeface="Dosis"/>
              <a:sym typeface="Dosis"/>
            </a:endParaRPr>
          </a:p>
        </p:txBody>
      </p:sp>
      <p:pic>
        <p:nvPicPr>
          <p:cNvPr descr="D:\DOWLODER\Projlog-DLP-lesspixels.png" id="380" name="Google Shape;380;p7"/>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81" name="Google Shape;381;p7"/>
          <p:cNvPicPr preferRelativeResize="0"/>
          <p:nvPr/>
        </p:nvPicPr>
        <p:blipFill rotWithShape="1">
          <a:blip r:embed="rId4">
            <a:alphaModFix/>
          </a:blip>
          <a:srcRect b="0" l="0" r="0" t="0"/>
          <a:stretch/>
        </p:blipFill>
        <p:spPr>
          <a:xfrm>
            <a:off x="4191000" y="4095750"/>
            <a:ext cx="3057525" cy="873231"/>
          </a:xfrm>
          <a:prstGeom prst="rect">
            <a:avLst/>
          </a:prstGeom>
          <a:noFill/>
          <a:ln>
            <a:noFill/>
          </a:ln>
        </p:spPr>
      </p:pic>
      <p:pic>
        <p:nvPicPr>
          <p:cNvPr descr="D:\DOWLODER\HUGO-2021\Avgust-Hugo 2022\Screenshot_5.bmp" id="382" name="Google Shape;382;p7"/>
          <p:cNvPicPr preferRelativeResize="0"/>
          <p:nvPr/>
        </p:nvPicPr>
        <p:blipFill rotWithShape="1">
          <a:blip r:embed="rId5">
            <a:alphaModFix/>
          </a:blip>
          <a:srcRect b="0" l="0" r="0" t="0"/>
          <a:stretch/>
        </p:blipFill>
        <p:spPr>
          <a:xfrm>
            <a:off x="4114800" y="3028950"/>
            <a:ext cx="2505075" cy="1095375"/>
          </a:xfrm>
          <a:prstGeom prst="rect">
            <a:avLst/>
          </a:prstGeom>
          <a:noFill/>
          <a:ln>
            <a:noFill/>
          </a:ln>
        </p:spPr>
      </p:pic>
      <p:pic>
        <p:nvPicPr>
          <p:cNvPr descr="D:\DOWLODER\HUGO-2021\Avgust-Hugo 2022\Screenshot_4.bmp" id="383" name="Google Shape;383;p7"/>
          <p:cNvPicPr preferRelativeResize="0"/>
          <p:nvPr/>
        </p:nvPicPr>
        <p:blipFill rotWithShape="1">
          <a:blip r:embed="rId6">
            <a:alphaModFix/>
          </a:blip>
          <a:srcRect b="0" l="0" r="0" t="0"/>
          <a:stretch/>
        </p:blipFill>
        <p:spPr>
          <a:xfrm>
            <a:off x="685800" y="2800350"/>
            <a:ext cx="2628900" cy="1428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8"/>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a:latin typeface="Dosis"/>
                <a:ea typeface="Dosis"/>
                <a:cs typeface="Dosis"/>
                <a:sym typeface="Dosis"/>
              </a:rPr>
              <a:t>I</a:t>
            </a:r>
            <a:r>
              <a:rPr b="1" i="1" lang="en-US" sz="1800">
                <a:latin typeface="Dosis"/>
                <a:ea typeface="Dosis"/>
                <a:cs typeface="Dosis"/>
                <a:sym typeface="Dosis"/>
              </a:rPr>
              <a:t>nputs - outputs PLC</a:t>
            </a:r>
            <a:endParaRPr b="1" i="1">
              <a:latin typeface="Dosis"/>
              <a:ea typeface="Dosis"/>
              <a:cs typeface="Dosis"/>
              <a:sym typeface="Dosis"/>
            </a:endParaRPr>
          </a:p>
        </p:txBody>
      </p:sp>
      <p:sp>
        <p:nvSpPr>
          <p:cNvPr id="389" name="Google Shape;389;p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90" name="Google Shape;390;p8"/>
          <p:cNvSpPr/>
          <p:nvPr/>
        </p:nvSpPr>
        <p:spPr>
          <a:xfrm>
            <a:off x="762000" y="1200150"/>
            <a:ext cx="70866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The terms closed and opened refer to the state of the sensor/switch output.</a:t>
            </a:r>
            <a:endParaRPr b="0" i="0" sz="1400" u="none" cap="none" strike="noStrike">
              <a:solidFill>
                <a:srgbClr val="000000"/>
              </a:solidFill>
              <a:latin typeface="Arial"/>
              <a:ea typeface="Arial"/>
              <a:cs typeface="Arial"/>
              <a:sym typeface="Arial"/>
            </a:endParaRPr>
          </a:p>
        </p:txBody>
      </p:sp>
      <p:pic>
        <p:nvPicPr>
          <p:cNvPr descr="D:\DOWLODER\Projlog-DLP-lesspixels.png" id="391" name="Google Shape;391;p8"/>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92" name="Google Shape;392;p8"/>
          <p:cNvPicPr preferRelativeResize="0"/>
          <p:nvPr/>
        </p:nvPicPr>
        <p:blipFill rotWithShape="1">
          <a:blip r:embed="rId4">
            <a:alphaModFix/>
          </a:blip>
          <a:srcRect b="0" l="0" r="0" t="0"/>
          <a:stretch/>
        </p:blipFill>
        <p:spPr>
          <a:xfrm>
            <a:off x="4191000" y="4095750"/>
            <a:ext cx="3057525" cy="873231"/>
          </a:xfrm>
          <a:prstGeom prst="rect">
            <a:avLst/>
          </a:prstGeom>
          <a:noFill/>
          <a:ln>
            <a:noFill/>
          </a:ln>
        </p:spPr>
      </p:pic>
      <p:sp>
        <p:nvSpPr>
          <p:cNvPr id="393" name="Google Shape;393;p8"/>
          <p:cNvSpPr txBox="1"/>
          <p:nvPr/>
        </p:nvSpPr>
        <p:spPr>
          <a:xfrm>
            <a:off x="1981200" y="1733550"/>
            <a:ext cx="3048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8"/>
          <p:cNvSpPr txBox="1"/>
          <p:nvPr/>
        </p:nvSpPr>
        <p:spPr>
          <a:xfrm>
            <a:off x="762000" y="1504950"/>
            <a:ext cx="2590800" cy="166199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a:t>
            </a:r>
            <a:r>
              <a:rPr b="1" i="1" lang="en-US" sz="1800" u="none" cap="none" strike="noStrike">
                <a:solidFill>
                  <a:schemeClr val="dk2"/>
                </a:solidFill>
                <a:latin typeface="Dosis"/>
                <a:ea typeface="Dosis"/>
                <a:cs typeface="Dosis"/>
                <a:sym typeface="Dosis"/>
              </a:rPr>
              <a:t>OFF</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The sensor/switch with normally open contacts is in the OFF state for the entire time until the sensor detects the presence of an object, i.e. until the switch is pressed.</a:t>
            </a:r>
            <a:endParaRPr b="0" i="0" sz="1400" u="none" cap="none" strike="noStrike">
              <a:solidFill>
                <a:srgbClr val="000000"/>
              </a:solidFill>
              <a:latin typeface="Dosis"/>
              <a:ea typeface="Dosis"/>
              <a:cs typeface="Dosis"/>
              <a:sym typeface="Dosis"/>
            </a:endParaRPr>
          </a:p>
        </p:txBody>
      </p:sp>
      <p:sp>
        <p:nvSpPr>
          <p:cNvPr id="395" name="Google Shape;395;p8"/>
          <p:cNvSpPr txBox="1"/>
          <p:nvPr/>
        </p:nvSpPr>
        <p:spPr>
          <a:xfrm>
            <a:off x="4495800" y="1733550"/>
            <a:ext cx="1981200" cy="123110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1" lang="en-US" sz="1800" u="none" cap="none" strike="noStrike">
                <a:solidFill>
                  <a:schemeClr val="dk2"/>
                </a:solidFill>
                <a:latin typeface="Dosis"/>
                <a:ea typeface="Dosis"/>
                <a:cs typeface="Dosis"/>
                <a:sym typeface="Dosis"/>
              </a:rPr>
              <a:t>              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A switches to the ON state when the sensor detects an object, i.e. when the switch is pressed.</a:t>
            </a:r>
            <a:endParaRPr b="0" i="0" sz="1400" u="none" cap="none" strike="noStrike">
              <a:solidFill>
                <a:srgbClr val="000000"/>
              </a:solidFill>
              <a:latin typeface="Dosis"/>
              <a:ea typeface="Dosis"/>
              <a:cs typeface="Dosis"/>
              <a:sym typeface="Dosis"/>
            </a:endParaRPr>
          </a:p>
        </p:txBody>
      </p:sp>
      <p:sp>
        <p:nvSpPr>
          <p:cNvPr id="396" name="Google Shape;396;p8"/>
          <p:cNvSpPr txBox="1"/>
          <p:nvPr/>
        </p:nvSpPr>
        <p:spPr>
          <a:xfrm>
            <a:off x="838200" y="3562350"/>
            <a:ext cx="548640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The opposite is true for </a:t>
            </a:r>
            <a:r>
              <a:rPr b="1" i="1" lang="en-US" sz="1800" u="none" cap="none" strike="noStrike">
                <a:solidFill>
                  <a:schemeClr val="dk2"/>
                </a:solidFill>
                <a:latin typeface="Dosis"/>
                <a:ea typeface="Dosis"/>
                <a:cs typeface="Dosis"/>
                <a:sym typeface="Dosis"/>
              </a:rPr>
              <a:t>sensors/switches </a:t>
            </a:r>
            <a:r>
              <a:rPr b="0" i="0" lang="en-US" sz="1400" u="none" cap="none" strike="noStrike">
                <a:solidFill>
                  <a:srgbClr val="000000"/>
                </a:solidFill>
                <a:latin typeface="Dosis"/>
                <a:ea typeface="Dosis"/>
                <a:cs typeface="Dosis"/>
                <a:sym typeface="Dosis"/>
              </a:rPr>
              <a:t>with normally-closed contacts.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9"/>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a:latin typeface="Dosis"/>
                <a:ea typeface="Dosis"/>
                <a:cs typeface="Dosis"/>
                <a:sym typeface="Dosis"/>
              </a:rPr>
              <a:t>I</a:t>
            </a:r>
            <a:r>
              <a:rPr b="1" i="1" lang="en-US" sz="1800">
                <a:latin typeface="Dosis"/>
                <a:ea typeface="Dosis"/>
                <a:cs typeface="Dosis"/>
                <a:sym typeface="Dosis"/>
              </a:rPr>
              <a:t>nputs - outputs PLC</a:t>
            </a:r>
            <a:endParaRPr b="1" i="1">
              <a:latin typeface="Dosis"/>
              <a:ea typeface="Dosis"/>
              <a:cs typeface="Dosis"/>
              <a:sym typeface="Dosis"/>
            </a:endParaRPr>
          </a:p>
        </p:txBody>
      </p:sp>
      <p:sp>
        <p:nvSpPr>
          <p:cNvPr id="402" name="Google Shape;402;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403" name="Google Shape;403;p9"/>
          <p:cNvSpPr/>
          <p:nvPr/>
        </p:nvSpPr>
        <p:spPr>
          <a:xfrm>
            <a:off x="762000" y="1200150"/>
            <a:ext cx="6248400" cy="141577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In addition to sensors with two output connections, (which are less often used and where leakage current must be taken into account), sensors with three connections are also in use. One of the connections is intended for power supply (+V), the other is (GND), while the remaining connection is the output contact of the sensor.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There are two types of sensors with three connections: </a:t>
            </a:r>
            <a:r>
              <a:rPr b="1" i="1" lang="en-US" sz="1600" u="none" cap="none" strike="noStrike">
                <a:solidFill>
                  <a:schemeClr val="dk2"/>
                </a:solidFill>
                <a:latin typeface="Dosis"/>
                <a:ea typeface="Dosis"/>
                <a:cs typeface="Dosis"/>
                <a:sym typeface="Dosis"/>
              </a:rPr>
              <a:t>NPN and PNP.</a:t>
            </a:r>
            <a:endParaRPr b="1" i="1" sz="1600" u="none" cap="none" strike="noStrike">
              <a:solidFill>
                <a:schemeClr val="dk2"/>
              </a:solidFill>
              <a:latin typeface="Dosis"/>
              <a:ea typeface="Dosis"/>
              <a:cs typeface="Dosis"/>
              <a:sym typeface="Dosis"/>
            </a:endParaRPr>
          </a:p>
        </p:txBody>
      </p:sp>
      <p:pic>
        <p:nvPicPr>
          <p:cNvPr descr="D:\DOWLODER\Projlog-DLP-lesspixels.png" id="404" name="Google Shape;404;p9"/>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405" name="Google Shape;405;p9"/>
          <p:cNvPicPr preferRelativeResize="0"/>
          <p:nvPr/>
        </p:nvPicPr>
        <p:blipFill rotWithShape="1">
          <a:blip r:embed="rId4">
            <a:alphaModFix/>
          </a:blip>
          <a:srcRect b="0" l="0" r="0" t="0"/>
          <a:stretch/>
        </p:blipFill>
        <p:spPr>
          <a:xfrm>
            <a:off x="4191000" y="4095750"/>
            <a:ext cx="3057525" cy="873231"/>
          </a:xfrm>
          <a:prstGeom prst="rect">
            <a:avLst/>
          </a:prstGeom>
          <a:noFill/>
          <a:ln>
            <a:noFill/>
          </a:ln>
        </p:spPr>
      </p:pic>
      <p:sp>
        <p:nvSpPr>
          <p:cNvPr id="406" name="Google Shape;406;p9"/>
          <p:cNvSpPr txBox="1"/>
          <p:nvPr/>
        </p:nvSpPr>
        <p:spPr>
          <a:xfrm>
            <a:off x="1981200" y="1733550"/>
            <a:ext cx="3048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10"/>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a:latin typeface="Dosis"/>
                <a:ea typeface="Dosis"/>
                <a:cs typeface="Dosis"/>
                <a:sym typeface="Dosis"/>
              </a:rPr>
              <a:t>NPN sensor type</a:t>
            </a:r>
            <a:endParaRPr b="1" i="1">
              <a:latin typeface="Dosis"/>
              <a:ea typeface="Dosis"/>
              <a:cs typeface="Dosis"/>
              <a:sym typeface="Dosis"/>
            </a:endParaRPr>
          </a:p>
        </p:txBody>
      </p:sp>
      <p:sp>
        <p:nvSpPr>
          <p:cNvPr id="412" name="Google Shape;412;p1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413" name="Google Shape;413;p10"/>
          <p:cNvSpPr/>
          <p:nvPr/>
        </p:nvSpPr>
        <p:spPr>
          <a:xfrm>
            <a:off x="762000" y="1200150"/>
            <a:ext cx="2514600" cy="16004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       An NPN-type sensor can be represented as in Fig. 4. As can be seen, at the sensor NPN type, the current exits from the input port of the PLC module (sourcing type) and enters the sensor through sensor output connection.</a:t>
            </a:r>
            <a:endParaRPr b="0" i="0" sz="1400" u="none" cap="none" strike="noStrike">
              <a:solidFill>
                <a:srgbClr val="000000"/>
              </a:solidFill>
              <a:latin typeface="Dosis"/>
              <a:ea typeface="Dosis"/>
              <a:cs typeface="Dosis"/>
              <a:sym typeface="Dosis"/>
            </a:endParaRPr>
          </a:p>
        </p:txBody>
      </p:sp>
      <p:pic>
        <p:nvPicPr>
          <p:cNvPr descr="D:\DOWLODER\Projlog-DLP-lesspixels.png" id="414" name="Google Shape;414;p10"/>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415" name="Google Shape;415;p10"/>
          <p:cNvPicPr preferRelativeResize="0"/>
          <p:nvPr/>
        </p:nvPicPr>
        <p:blipFill rotWithShape="1">
          <a:blip r:embed="rId4">
            <a:alphaModFix/>
          </a:blip>
          <a:srcRect b="0" l="0" r="0" t="0"/>
          <a:stretch/>
        </p:blipFill>
        <p:spPr>
          <a:xfrm>
            <a:off x="4191000" y="4095750"/>
            <a:ext cx="3057525" cy="873231"/>
          </a:xfrm>
          <a:prstGeom prst="rect">
            <a:avLst/>
          </a:prstGeom>
          <a:noFill/>
          <a:ln>
            <a:noFill/>
          </a:ln>
        </p:spPr>
      </p:pic>
      <p:sp>
        <p:nvSpPr>
          <p:cNvPr id="416" name="Google Shape;416;p10"/>
          <p:cNvSpPr txBox="1"/>
          <p:nvPr/>
        </p:nvSpPr>
        <p:spPr>
          <a:xfrm>
            <a:off x="1981200" y="1733550"/>
            <a:ext cx="3048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10"/>
          <p:cNvSpPr txBox="1"/>
          <p:nvPr/>
        </p:nvSpPr>
        <p:spPr>
          <a:xfrm>
            <a:off x="2743200" y="3562350"/>
            <a:ext cx="48006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Dosis"/>
                <a:ea typeface="Dosis"/>
                <a:cs typeface="Dosis"/>
                <a:sym typeface="Dosis"/>
              </a:rPr>
              <a:t>Figure  4.  Connecting the NPN type sensor to the PLC input module</a:t>
            </a:r>
            <a:endParaRPr b="0" i="1" sz="1400" u="none" cap="none" strike="noStrike">
              <a:solidFill>
                <a:srgbClr val="000000"/>
              </a:solidFill>
              <a:latin typeface="Dosis"/>
              <a:ea typeface="Dosis"/>
              <a:cs typeface="Dosis"/>
              <a:sym typeface="Dosis"/>
            </a:endParaRPr>
          </a:p>
        </p:txBody>
      </p:sp>
      <p:pic>
        <p:nvPicPr>
          <p:cNvPr descr="D:\DOWLODER\HUGO-2021\Avgust-Hugo 2022\Screenshot_66.bmp" id="418" name="Google Shape;418;p10"/>
          <p:cNvPicPr preferRelativeResize="0"/>
          <p:nvPr/>
        </p:nvPicPr>
        <p:blipFill rotWithShape="1">
          <a:blip r:embed="rId5">
            <a:alphaModFix/>
          </a:blip>
          <a:srcRect b="0" l="0" r="0" t="0"/>
          <a:stretch/>
        </p:blipFill>
        <p:spPr>
          <a:xfrm>
            <a:off x="3276600" y="1200150"/>
            <a:ext cx="4010025" cy="23907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11"/>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a:latin typeface="Dosis"/>
                <a:ea typeface="Dosis"/>
                <a:cs typeface="Dosis"/>
                <a:sym typeface="Dosis"/>
              </a:rPr>
              <a:t>PNP sensor type</a:t>
            </a:r>
            <a:endParaRPr b="1" i="1">
              <a:latin typeface="Dosis"/>
              <a:ea typeface="Dosis"/>
              <a:cs typeface="Dosis"/>
              <a:sym typeface="Dosis"/>
            </a:endParaRPr>
          </a:p>
        </p:txBody>
      </p:sp>
      <p:sp>
        <p:nvSpPr>
          <p:cNvPr id="424" name="Google Shape;424;p1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425" name="Google Shape;425;p11"/>
          <p:cNvSpPr/>
          <p:nvPr/>
        </p:nvSpPr>
        <p:spPr>
          <a:xfrm>
            <a:off x="762000" y="1200150"/>
            <a:ext cx="2743200" cy="16004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osis"/>
                <a:ea typeface="Dosis"/>
                <a:cs typeface="Dosis"/>
                <a:sym typeface="Dosis"/>
              </a:rPr>
              <a:t>The coupling of the PNP type sensor with the PLC module is shown in Fig. 5. In this case, the current flows from the output port of the sensor (that's why it is said that the sensor is of the sourcing type) into the input port of the PLC module</a:t>
            </a:r>
            <a:endParaRPr b="0" i="0" sz="1400" u="none" cap="none" strike="noStrike">
              <a:solidFill>
                <a:srgbClr val="000000"/>
              </a:solidFill>
              <a:latin typeface="Dosis"/>
              <a:ea typeface="Dosis"/>
              <a:cs typeface="Dosis"/>
              <a:sym typeface="Dosis"/>
            </a:endParaRPr>
          </a:p>
        </p:txBody>
      </p:sp>
      <p:pic>
        <p:nvPicPr>
          <p:cNvPr descr="D:\DOWLODER\Projlog-DLP-lesspixels.png" id="426" name="Google Shape;426;p11"/>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427" name="Google Shape;427;p11"/>
          <p:cNvPicPr preferRelativeResize="0"/>
          <p:nvPr/>
        </p:nvPicPr>
        <p:blipFill rotWithShape="1">
          <a:blip r:embed="rId4">
            <a:alphaModFix/>
          </a:blip>
          <a:srcRect b="0" l="0" r="0" t="0"/>
          <a:stretch/>
        </p:blipFill>
        <p:spPr>
          <a:xfrm>
            <a:off x="4191000" y="4095750"/>
            <a:ext cx="3057525" cy="873231"/>
          </a:xfrm>
          <a:prstGeom prst="rect">
            <a:avLst/>
          </a:prstGeom>
          <a:noFill/>
          <a:ln>
            <a:noFill/>
          </a:ln>
        </p:spPr>
      </p:pic>
      <p:sp>
        <p:nvSpPr>
          <p:cNvPr id="428" name="Google Shape;428;p11"/>
          <p:cNvSpPr txBox="1"/>
          <p:nvPr/>
        </p:nvSpPr>
        <p:spPr>
          <a:xfrm>
            <a:off x="1981200" y="1733550"/>
            <a:ext cx="3048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11"/>
          <p:cNvSpPr txBox="1"/>
          <p:nvPr/>
        </p:nvSpPr>
        <p:spPr>
          <a:xfrm>
            <a:off x="3124200" y="3714750"/>
            <a:ext cx="46482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Dosis"/>
                <a:ea typeface="Dosis"/>
                <a:cs typeface="Dosis"/>
                <a:sym typeface="Dosis"/>
              </a:rPr>
              <a:t>Figure 5. Connecting the PNP type sensor to the PLC input module</a:t>
            </a:r>
            <a:endParaRPr b="0" i="1" sz="1400" u="none" cap="none" strike="noStrike">
              <a:solidFill>
                <a:srgbClr val="000000"/>
              </a:solidFill>
              <a:latin typeface="Dosis"/>
              <a:ea typeface="Dosis"/>
              <a:cs typeface="Dosis"/>
              <a:sym typeface="Dosis"/>
            </a:endParaRPr>
          </a:p>
        </p:txBody>
      </p:sp>
      <p:pic>
        <p:nvPicPr>
          <p:cNvPr descr="D:\DOWLODER\HUGO-2021\Avgust-Hugo 2022\Screenshot_77.bmp" id="430" name="Google Shape;430;p11"/>
          <p:cNvPicPr preferRelativeResize="0"/>
          <p:nvPr/>
        </p:nvPicPr>
        <p:blipFill rotWithShape="1">
          <a:blip r:embed="rId5">
            <a:alphaModFix/>
          </a:blip>
          <a:srcRect b="0" l="0" r="0" t="0"/>
          <a:stretch/>
        </p:blipFill>
        <p:spPr>
          <a:xfrm>
            <a:off x="3352800" y="1276350"/>
            <a:ext cx="4067175" cy="2305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12"/>
          <p:cNvSpPr txBox="1"/>
          <p:nvPr>
            <p:ph idx="4294967295" type="ctrTitle"/>
          </p:nvPr>
        </p:nvSpPr>
        <p:spPr>
          <a:xfrm>
            <a:off x="3657038" y="1073100"/>
            <a:ext cx="32292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US" sz="6000" u="none" cap="none" strike="noStrike">
                <a:solidFill>
                  <a:schemeClr val="accent1"/>
                </a:solidFill>
                <a:latin typeface="Sniglet"/>
                <a:ea typeface="Sniglet"/>
                <a:cs typeface="Sniglet"/>
                <a:sym typeface="Sniglet"/>
              </a:rPr>
              <a:t>THANKS!</a:t>
            </a:r>
            <a:endParaRPr b="0" i="0" sz="6000" u="none" cap="none" strike="noStrike">
              <a:solidFill>
                <a:schemeClr val="accent1"/>
              </a:solidFill>
              <a:latin typeface="Sniglet"/>
              <a:ea typeface="Sniglet"/>
              <a:cs typeface="Sniglet"/>
              <a:sym typeface="Sniglet"/>
            </a:endParaRPr>
          </a:p>
        </p:txBody>
      </p:sp>
      <p:sp>
        <p:nvSpPr>
          <p:cNvPr id="436" name="Google Shape;436;p12"/>
          <p:cNvSpPr txBox="1"/>
          <p:nvPr>
            <p:ph idx="4294967295" type="body"/>
          </p:nvPr>
        </p:nvSpPr>
        <p:spPr>
          <a:xfrm>
            <a:off x="3657038" y="2119105"/>
            <a:ext cx="3229200" cy="246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600"/>
              <a:buNone/>
            </a:pPr>
            <a:r>
              <a:rPr b="1" lang="en-US" sz="3600"/>
              <a:t>Any questions?</a:t>
            </a:r>
            <a:endParaRPr/>
          </a:p>
        </p:txBody>
      </p:sp>
      <p:sp>
        <p:nvSpPr>
          <p:cNvPr id="437" name="Google Shape;437;p12"/>
          <p:cNvSpPr/>
          <p:nvPr/>
        </p:nvSpPr>
        <p:spPr>
          <a:xfrm>
            <a:off x="2257757" y="1402659"/>
            <a:ext cx="1180108" cy="1089975"/>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C78D8"/>
              </a:solidFill>
              <a:latin typeface="Arial"/>
              <a:ea typeface="Arial"/>
              <a:cs typeface="Arial"/>
              <a:sym typeface="Arial"/>
            </a:endParaRPr>
          </a:p>
        </p:txBody>
      </p:sp>
      <p:sp>
        <p:nvSpPr>
          <p:cNvPr id="438" name="Google Shape;438;p12"/>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439" name="Google Shape;439;p12"/>
          <p:cNvPicPr preferRelativeResize="0"/>
          <p:nvPr/>
        </p:nvPicPr>
        <p:blipFill rotWithShape="1">
          <a:blip r:embed="rId3">
            <a:alphaModFix/>
          </a:blip>
          <a:srcRect b="0" l="0" r="0" t="0"/>
          <a:stretch/>
        </p:blipFill>
        <p:spPr>
          <a:xfrm>
            <a:off x="3276599" y="361950"/>
            <a:ext cx="3120491" cy="685800"/>
          </a:xfrm>
          <a:prstGeom prst="rect">
            <a:avLst/>
          </a:prstGeom>
          <a:noFill/>
          <a:ln>
            <a:noFill/>
          </a:ln>
        </p:spPr>
      </p:pic>
      <p:pic>
        <p:nvPicPr>
          <p:cNvPr descr="D:\DOWLODER\EU-Logo.jpg" id="440" name="Google Shape;440;p12"/>
          <p:cNvPicPr preferRelativeResize="0"/>
          <p:nvPr/>
        </p:nvPicPr>
        <p:blipFill rotWithShape="1">
          <a:blip r:embed="rId4">
            <a:alphaModFix/>
          </a:blip>
          <a:srcRect b="0" l="0" r="0" t="0"/>
          <a:stretch/>
        </p:blipFill>
        <p:spPr>
          <a:xfrm>
            <a:off x="2971800" y="3790950"/>
            <a:ext cx="3057525" cy="87323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ILIC</dc:creator>
</cp:coreProperties>
</file>