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Sniglet"/>
      <p:regular r:id="rId18"/>
    </p:embeddedFont>
    <p:embeddedFont>
      <p:font typeface="Dosis"/>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21" roundtripDataSignature="AMtx7mg5GJivNgzqvKhKEsP3EiFgNYDOe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F92C858-244A-44EA-9187-B638723D63D6}">
  <a:tblStyle styleId="{AF92C858-244A-44EA-9187-B638723D63D6}"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Dosis-bold.fntdata"/><Relationship Id="rId11" Type="http://schemas.openxmlformats.org/officeDocument/2006/relationships/slide" Target="slides/slide5.xml"/><Relationship Id="rId10" Type="http://schemas.openxmlformats.org/officeDocument/2006/relationships/slide" Target="slides/slide4.xml"/><Relationship Id="rId21"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font" Target="fonts/Dosis-regular.fntdata"/><Relationship Id="rId6" Type="http://schemas.openxmlformats.org/officeDocument/2006/relationships/notesMaster" Target="notesMasters/notesMaster1.xml"/><Relationship Id="rId18" Type="http://schemas.openxmlformats.org/officeDocument/2006/relationships/font" Target="fonts/Sniglet-regular.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1" name="Google Shape;40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13"/>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800"/>
              <a:buNone/>
              <a:defRPr b="0" sz="4800">
                <a:solidFill>
                  <a:schemeClr val="dk2"/>
                </a:solidFill>
              </a:defRPr>
            </a:lvl1pPr>
            <a:lvl2pPr lvl="1" algn="r">
              <a:lnSpc>
                <a:spcPct val="100000"/>
              </a:lnSpc>
              <a:spcBef>
                <a:spcPts val="0"/>
              </a:spcBef>
              <a:spcAft>
                <a:spcPts val="0"/>
              </a:spcAft>
              <a:buClr>
                <a:schemeClr val="dk2"/>
              </a:buClr>
              <a:buSzPts val="4800"/>
              <a:buNone/>
              <a:defRPr b="0" sz="4800">
                <a:solidFill>
                  <a:schemeClr val="dk2"/>
                </a:solidFill>
              </a:defRPr>
            </a:lvl2pPr>
            <a:lvl3pPr lvl="2" algn="r">
              <a:lnSpc>
                <a:spcPct val="100000"/>
              </a:lnSpc>
              <a:spcBef>
                <a:spcPts val="0"/>
              </a:spcBef>
              <a:spcAft>
                <a:spcPts val="0"/>
              </a:spcAft>
              <a:buClr>
                <a:schemeClr val="dk2"/>
              </a:buClr>
              <a:buSzPts val="4800"/>
              <a:buNone/>
              <a:defRPr b="0" sz="4800">
                <a:solidFill>
                  <a:schemeClr val="dk2"/>
                </a:solidFill>
              </a:defRPr>
            </a:lvl3pPr>
            <a:lvl4pPr lvl="3" algn="r">
              <a:lnSpc>
                <a:spcPct val="100000"/>
              </a:lnSpc>
              <a:spcBef>
                <a:spcPts val="0"/>
              </a:spcBef>
              <a:spcAft>
                <a:spcPts val="0"/>
              </a:spcAft>
              <a:buClr>
                <a:schemeClr val="dk2"/>
              </a:buClr>
              <a:buSzPts val="4800"/>
              <a:buNone/>
              <a:defRPr b="0" sz="4800">
                <a:solidFill>
                  <a:schemeClr val="dk2"/>
                </a:solidFill>
              </a:defRPr>
            </a:lvl4pPr>
            <a:lvl5pPr lvl="4" algn="r">
              <a:lnSpc>
                <a:spcPct val="100000"/>
              </a:lnSpc>
              <a:spcBef>
                <a:spcPts val="0"/>
              </a:spcBef>
              <a:spcAft>
                <a:spcPts val="0"/>
              </a:spcAft>
              <a:buClr>
                <a:schemeClr val="dk2"/>
              </a:buClr>
              <a:buSzPts val="4800"/>
              <a:buNone/>
              <a:defRPr b="0" sz="4800">
                <a:solidFill>
                  <a:schemeClr val="dk2"/>
                </a:solidFill>
              </a:defRPr>
            </a:lvl5pPr>
            <a:lvl6pPr lvl="5" algn="r">
              <a:lnSpc>
                <a:spcPct val="100000"/>
              </a:lnSpc>
              <a:spcBef>
                <a:spcPts val="0"/>
              </a:spcBef>
              <a:spcAft>
                <a:spcPts val="0"/>
              </a:spcAft>
              <a:buClr>
                <a:schemeClr val="dk2"/>
              </a:buClr>
              <a:buSzPts val="4800"/>
              <a:buNone/>
              <a:defRPr b="0" sz="4800">
                <a:solidFill>
                  <a:schemeClr val="dk2"/>
                </a:solidFill>
              </a:defRPr>
            </a:lvl6pPr>
            <a:lvl7pPr lvl="6" algn="r">
              <a:lnSpc>
                <a:spcPct val="100000"/>
              </a:lnSpc>
              <a:spcBef>
                <a:spcPts val="0"/>
              </a:spcBef>
              <a:spcAft>
                <a:spcPts val="0"/>
              </a:spcAft>
              <a:buClr>
                <a:schemeClr val="dk2"/>
              </a:buClr>
              <a:buSzPts val="4800"/>
              <a:buNone/>
              <a:defRPr b="0" sz="4800">
                <a:solidFill>
                  <a:schemeClr val="dk2"/>
                </a:solidFill>
              </a:defRPr>
            </a:lvl7pPr>
            <a:lvl8pPr lvl="7" algn="r">
              <a:lnSpc>
                <a:spcPct val="100000"/>
              </a:lnSpc>
              <a:spcBef>
                <a:spcPts val="0"/>
              </a:spcBef>
              <a:spcAft>
                <a:spcPts val="0"/>
              </a:spcAft>
              <a:buClr>
                <a:schemeClr val="dk2"/>
              </a:buClr>
              <a:buSzPts val="4800"/>
              <a:buNone/>
              <a:defRPr b="0" sz="4800">
                <a:solidFill>
                  <a:schemeClr val="dk2"/>
                </a:solidFill>
              </a:defRPr>
            </a:lvl8pPr>
            <a:lvl9pPr lvl="8" algn="r">
              <a:lnSpc>
                <a:spcPct val="100000"/>
              </a:lnSpc>
              <a:spcBef>
                <a:spcPts val="0"/>
              </a:spcBef>
              <a:spcAft>
                <a:spcPts val="0"/>
              </a:spcAft>
              <a:buClr>
                <a:schemeClr val="dk2"/>
              </a:buClr>
              <a:buSzPts val="4800"/>
              <a:buNone/>
              <a:defRPr b="0" sz="4800">
                <a:solidFill>
                  <a:schemeClr val="dk2"/>
                </a:solidFill>
              </a:defRPr>
            </a:lvl9pPr>
          </a:lstStyle>
          <a:p/>
        </p:txBody>
      </p:sp>
      <p:sp>
        <p:nvSpPr>
          <p:cNvPr id="163" name="Google Shape;163;p13"/>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13"/>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13"/>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13"/>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13"/>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13"/>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13"/>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13"/>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13"/>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13"/>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13"/>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13"/>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13"/>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13"/>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13"/>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13"/>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13"/>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13"/>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13"/>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13"/>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13"/>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13"/>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13"/>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13"/>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13"/>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13"/>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13"/>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13"/>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1" name="Google Shape;191;p13"/>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92" name="Shape 192"/>
        <p:cNvGrpSpPr/>
        <p:nvPr/>
      </p:nvGrpSpPr>
      <p:grpSpPr>
        <a:xfrm>
          <a:off x="0" y="0"/>
          <a:ext cx="0" cy="0"/>
          <a:chOff x="0" y="0"/>
          <a:chExt cx="0" cy="0"/>
        </a:xfrm>
      </p:grpSpPr>
      <p:sp>
        <p:nvSpPr>
          <p:cNvPr id="193" name="Google Shape;193;p14"/>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94" name="Google Shape;194;p14"/>
          <p:cNvSpPr txBox="1"/>
          <p:nvPr>
            <p:ph idx="1" type="body"/>
          </p:nvPr>
        </p:nvSpPr>
        <p:spPr>
          <a:xfrm>
            <a:off x="747925"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sp>
        <p:nvSpPr>
          <p:cNvPr id="195" name="Google Shape;195;p14"/>
          <p:cNvSpPr txBox="1"/>
          <p:nvPr>
            <p:ph idx="2" type="body"/>
          </p:nvPr>
        </p:nvSpPr>
        <p:spPr>
          <a:xfrm>
            <a:off x="4097098"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grpSp>
        <p:nvGrpSpPr>
          <p:cNvPr id="196" name="Google Shape;196;p14"/>
          <p:cNvGrpSpPr/>
          <p:nvPr/>
        </p:nvGrpSpPr>
        <p:grpSpPr>
          <a:xfrm>
            <a:off x="7442902" y="-91154"/>
            <a:ext cx="1796289" cy="5330574"/>
            <a:chOff x="6023725" y="842300"/>
            <a:chExt cx="1358150" cy="4030375"/>
          </a:xfrm>
        </p:grpSpPr>
        <p:sp>
          <p:nvSpPr>
            <p:cNvPr id="197" name="Google Shape;197;p14"/>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4"/>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4"/>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4"/>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4"/>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4"/>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14"/>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14"/>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14"/>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14"/>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14"/>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14"/>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14"/>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14"/>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14"/>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14"/>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14"/>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14"/>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14"/>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14"/>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14"/>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14"/>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14"/>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14"/>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14"/>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14"/>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14"/>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14"/>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14"/>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226" name="Google Shape;226;p14"/>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27" name="Google Shape;227;p1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28" name="Shape 228"/>
        <p:cNvGrpSpPr/>
        <p:nvPr/>
      </p:nvGrpSpPr>
      <p:grpSpPr>
        <a:xfrm>
          <a:off x="0" y="0"/>
          <a:ext cx="0" cy="0"/>
          <a:chOff x="0" y="0"/>
          <a:chExt cx="0" cy="0"/>
        </a:xfrm>
      </p:grpSpPr>
      <p:sp>
        <p:nvSpPr>
          <p:cNvPr id="229" name="Google Shape;229;p1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230" name="Google Shape;230;p15"/>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lvl1pPr indent="-387350" lvl="0" marL="457200" algn="l">
              <a:lnSpc>
                <a:spcPct val="100000"/>
              </a:lnSpc>
              <a:spcBef>
                <a:spcPts val="600"/>
              </a:spcBef>
              <a:spcAft>
                <a:spcPts val="0"/>
              </a:spcAft>
              <a:buSzPts val="2500"/>
              <a:buChar char="✘"/>
              <a:defRPr sz="2500"/>
            </a:lvl1pPr>
            <a:lvl2pPr indent="-355600" lvl="1" marL="914400" algn="l">
              <a:lnSpc>
                <a:spcPct val="100000"/>
              </a:lnSpc>
              <a:spcBef>
                <a:spcPts val="0"/>
              </a:spcBef>
              <a:spcAft>
                <a:spcPts val="0"/>
              </a:spcAft>
              <a:buSzPts val="2000"/>
              <a:buChar char="✗"/>
              <a:defRPr/>
            </a:lvl2pPr>
            <a:lvl3pPr indent="-355600" lvl="2" marL="1371600" algn="l">
              <a:lnSpc>
                <a:spcPct val="100000"/>
              </a:lnSpc>
              <a:spcBef>
                <a:spcPts val="0"/>
              </a:spcBef>
              <a:spcAft>
                <a:spcPts val="0"/>
              </a:spcAft>
              <a:buSzPts val="20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grpSp>
        <p:nvGrpSpPr>
          <p:cNvPr id="231" name="Google Shape;231;p15"/>
          <p:cNvGrpSpPr/>
          <p:nvPr/>
        </p:nvGrpSpPr>
        <p:grpSpPr>
          <a:xfrm>
            <a:off x="7442902" y="-91154"/>
            <a:ext cx="1796289" cy="5330574"/>
            <a:chOff x="6023725" y="842300"/>
            <a:chExt cx="1358150" cy="4030375"/>
          </a:xfrm>
        </p:grpSpPr>
        <p:sp>
          <p:nvSpPr>
            <p:cNvPr id="232" name="Google Shape;232;p15"/>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15"/>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15"/>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15"/>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6" name="Google Shape;236;p15"/>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7" name="Google Shape;237;p15"/>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8" name="Google Shape;238;p15"/>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15"/>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15"/>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15"/>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15"/>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15"/>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15"/>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15"/>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15"/>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15"/>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15"/>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15"/>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15"/>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15"/>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15"/>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15"/>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15"/>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15"/>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15"/>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15"/>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15"/>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15"/>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15"/>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grpSp>
      <p:cxnSp>
        <p:nvCxnSpPr>
          <p:cNvPr id="261" name="Google Shape;261;p15"/>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62" name="Google Shape;262;p1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3" name="Shape 263"/>
        <p:cNvGrpSpPr/>
        <p:nvPr/>
      </p:nvGrpSpPr>
      <p:grpSpPr>
        <a:xfrm>
          <a:off x="0" y="0"/>
          <a:ext cx="0" cy="0"/>
          <a:chOff x="0" y="0"/>
          <a:chExt cx="0" cy="0"/>
        </a:xfrm>
      </p:grpSpPr>
      <p:sp>
        <p:nvSpPr>
          <p:cNvPr id="264" name="Google Shape;264;p16"/>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16"/>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16"/>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16"/>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16"/>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16"/>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16"/>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16"/>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16"/>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16"/>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16"/>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16"/>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16"/>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16"/>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16"/>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9" name="Google Shape;279;p16"/>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0" name="Google Shape;280;p16"/>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16"/>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16"/>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16"/>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16"/>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16"/>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16"/>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16"/>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16"/>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16"/>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16"/>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16"/>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16"/>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16"/>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16"/>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16"/>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16"/>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16"/>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16"/>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16"/>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16"/>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16"/>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16"/>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16"/>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16"/>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16"/>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2"/>
          <p:cNvGrpSpPr/>
          <p:nvPr/>
        </p:nvGrpSpPr>
        <p:grpSpPr>
          <a:xfrm>
            <a:off x="-6" y="-23"/>
            <a:ext cx="9143797" cy="5143378"/>
            <a:chOff x="239950" y="872550"/>
            <a:chExt cx="7042900" cy="3961625"/>
          </a:xfrm>
        </p:grpSpPr>
        <p:sp>
          <p:nvSpPr>
            <p:cNvPr id="7" name="Google Shape;7;p12"/>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2"/>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2"/>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2"/>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2"/>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2"/>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2"/>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2"/>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2"/>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2"/>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2"/>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2"/>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2"/>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2"/>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2"/>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2"/>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2"/>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12"/>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2"/>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2"/>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2"/>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2"/>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2"/>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2"/>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2"/>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2"/>
            <p:cNvSpPr/>
            <p:nvPr/>
          </p:nvSpPr>
          <p:spPr>
            <a:xfrm>
              <a:off x="239950" y="3033100"/>
              <a:ext cx="7042900" cy="0"/>
            </a:xfrm>
            <a:custGeom>
              <a:rect b="b" l="l" r="r" t="t"/>
              <a:pathLst>
                <a:path extrusionOk="0" fill="none" h="12000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2"/>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2"/>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2"/>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2"/>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2"/>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2"/>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2"/>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2"/>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2"/>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2"/>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2"/>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2"/>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2"/>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2"/>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2"/>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2"/>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2"/>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2"/>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2"/>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2"/>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2"/>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2"/>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2"/>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2"/>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2"/>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2"/>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2"/>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2"/>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2"/>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2"/>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2"/>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2"/>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2"/>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2"/>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2"/>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2"/>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2"/>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2"/>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2"/>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2"/>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2"/>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2"/>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2"/>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2"/>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2"/>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2"/>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2"/>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2"/>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2"/>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2"/>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2"/>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2"/>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2"/>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2"/>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2"/>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2"/>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2"/>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2"/>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2"/>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2"/>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2"/>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2"/>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2"/>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2"/>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2"/>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2"/>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2"/>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2"/>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2"/>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2"/>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2"/>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2"/>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2"/>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2"/>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2"/>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2"/>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2"/>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2"/>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2"/>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2"/>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2"/>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2"/>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2"/>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2"/>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2"/>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2"/>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2"/>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2"/>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2"/>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2"/>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2"/>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2"/>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2"/>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2"/>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2"/>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2"/>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2"/>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2"/>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2"/>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2"/>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2"/>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2"/>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2"/>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2"/>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2"/>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2"/>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2"/>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2"/>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2"/>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2"/>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2"/>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2"/>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2"/>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2"/>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2"/>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2"/>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2"/>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2"/>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2"/>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2"/>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2"/>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2"/>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2"/>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2"/>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2"/>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12"/>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1pPr>
            <a:lvl2pPr lvl="1"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2pPr>
            <a:lvl3pPr lvl="2"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3pPr>
            <a:lvl4pPr lvl="3"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4pPr>
            <a:lvl5pPr lvl="4"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5pPr>
            <a:lvl6pPr lvl="5"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6pPr>
            <a:lvl7pPr lvl="6"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7pPr>
            <a:lvl8pPr lvl="7"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8pPr>
            <a:lvl9pPr lvl="8"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9pPr>
          </a:lstStyle>
          <a:p/>
        </p:txBody>
      </p:sp>
      <p:sp>
        <p:nvSpPr>
          <p:cNvPr id="159" name="Google Shape;159;p12"/>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chemeClr val="dk1"/>
              </a:buClr>
              <a:buSzPts val="2600"/>
              <a:buFont typeface="Dosis"/>
              <a:buChar char="✘"/>
              <a:defRPr b="0" i="0" sz="2600" u="none" cap="none" strike="noStrike">
                <a:solidFill>
                  <a:schemeClr val="dk1"/>
                </a:solidFill>
                <a:latin typeface="Dosis"/>
                <a:ea typeface="Dosis"/>
                <a:cs typeface="Dosis"/>
                <a:sym typeface="Dosis"/>
              </a:defRPr>
            </a:lvl1pPr>
            <a:lvl2pPr indent="-355600" lvl="1" marL="9144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2pPr>
            <a:lvl3pPr indent="-355600" lvl="2" marL="13716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3pPr>
            <a:lvl4pPr indent="-342900" lvl="3" marL="1828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4pPr>
            <a:lvl5pPr indent="-342900" lvl="4" marL="22860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5pPr>
            <a:lvl6pPr indent="-342900" lvl="5" marL="27432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6pPr>
            <a:lvl7pPr indent="-342900" lvl="6" marL="32004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7pPr>
            <a:lvl8pPr indent="-342900" lvl="7" marL="36576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8pPr>
            <a:lvl9pPr indent="-342900" lvl="8" marL="4114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9pPr>
          </a:lstStyle>
          <a:p/>
        </p:txBody>
      </p:sp>
      <p:sp>
        <p:nvSpPr>
          <p:cNvPr id="160" name="Google Shape;160;p1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6.jp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6.jpg"/><Relationship Id="rId5"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6.jpg"/><Relationship Id="rId5"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6.jpg"/><Relationship Id="rId5"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6.jpg"/><Relationship Id="rId5"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jp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
          <p:cNvSpPr txBox="1"/>
          <p:nvPr>
            <p:ph type="ctrTitle"/>
          </p:nvPr>
        </p:nvSpPr>
        <p:spPr>
          <a:xfrm>
            <a:off x="1600200" y="1200150"/>
            <a:ext cx="6153000" cy="1159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rPr lang="en-US"/>
              <a:t>Scan cycle and data processing</a:t>
            </a:r>
            <a:endParaRPr/>
          </a:p>
        </p:txBody>
      </p:sp>
      <p:pic>
        <p:nvPicPr>
          <p:cNvPr descr="D:\DOWLODER\EU-Logo.jpg" id="311" name="Google Shape;311;p1"/>
          <p:cNvPicPr preferRelativeResize="0"/>
          <p:nvPr/>
        </p:nvPicPr>
        <p:blipFill rotWithShape="1">
          <a:blip r:embed="rId3">
            <a:alphaModFix/>
          </a:blip>
          <a:srcRect b="0" l="0" r="0" t="0"/>
          <a:stretch/>
        </p:blipFill>
        <p:spPr>
          <a:xfrm>
            <a:off x="0" y="209550"/>
            <a:ext cx="3057525" cy="873231"/>
          </a:xfrm>
          <a:prstGeom prst="rect">
            <a:avLst/>
          </a:prstGeom>
          <a:noFill/>
          <a:ln>
            <a:noFill/>
          </a:ln>
        </p:spPr>
      </p:pic>
      <p:pic>
        <p:nvPicPr>
          <p:cNvPr descr="D:\DOWLODER\Projlog-DLP-lesspixels.png" id="312" name="Google Shape;312;p1"/>
          <p:cNvPicPr preferRelativeResize="0"/>
          <p:nvPr/>
        </p:nvPicPr>
        <p:blipFill rotWithShape="1">
          <a:blip r:embed="rId4">
            <a:alphaModFix/>
          </a:blip>
          <a:srcRect b="0" l="0" r="0" t="0"/>
          <a:stretch/>
        </p:blipFill>
        <p:spPr>
          <a:xfrm>
            <a:off x="5257800" y="209550"/>
            <a:ext cx="3214392" cy="70643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graphicFrame>
        <p:nvGraphicFramePr>
          <p:cNvPr id="318" name="Google Shape;318;p2"/>
          <p:cNvGraphicFramePr/>
          <p:nvPr/>
        </p:nvGraphicFramePr>
        <p:xfrm>
          <a:off x="838200" y="1200150"/>
          <a:ext cx="3000000" cy="3000000"/>
        </p:xfrm>
        <a:graphic>
          <a:graphicData uri="http://schemas.openxmlformats.org/drawingml/2006/table">
            <a:tbl>
              <a:tblPr>
                <a:noFill/>
                <a:tableStyleId>{AF92C858-244A-44EA-9187-B638723D63D6}</a:tableStyleId>
              </a:tblPr>
              <a:tblGrid>
                <a:gridCol w="1738325"/>
                <a:gridCol w="3824300"/>
              </a:tblGrid>
              <a:tr h="12245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Field</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Automation and robotics </a:t>
                      </a:r>
                      <a:endParaRPr sz="14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r h="12554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Chapter</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c>
                  <a:txBody>
                    <a:bodyPr/>
                    <a:lstStyle/>
                    <a:p>
                      <a:pPr indent="0" lvl="0" marL="0" marR="0" rtl="0" algn="l">
                        <a:lnSpc>
                          <a:spcPct val="100000"/>
                        </a:lnSpc>
                        <a:spcBef>
                          <a:spcPts val="0"/>
                        </a:spcBef>
                        <a:spcAft>
                          <a:spcPts val="0"/>
                        </a:spcAft>
                        <a:buClr>
                          <a:schemeClr val="dk1"/>
                        </a:buClr>
                        <a:buSzPts val="2800"/>
                        <a:buFont typeface="Arial"/>
                        <a:buNone/>
                      </a:pPr>
                      <a:r>
                        <a:rPr b="1" i="1" lang="en-US" sz="3200" u="none" cap="none" strike="noStrike">
                          <a:solidFill>
                            <a:srgbClr val="181818"/>
                          </a:solidFill>
                        </a:rPr>
                        <a:t>Scan cycle and data processing</a:t>
                      </a:r>
                      <a:endParaRPr i="1" sz="32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r>
              <a:tr h="12539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Subtitle</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General</a:t>
                      </a:r>
                      <a:endParaRPr sz="14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r>
            </a:tbl>
          </a:graphicData>
        </a:graphic>
      </p:graphicFrame>
      <p:pic>
        <p:nvPicPr>
          <p:cNvPr descr="D:\DOWLODER\EU-Logo.jpg" id="319" name="Google Shape;319;p2"/>
          <p:cNvPicPr preferRelativeResize="0"/>
          <p:nvPr/>
        </p:nvPicPr>
        <p:blipFill rotWithShape="1">
          <a:blip r:embed="rId3">
            <a:alphaModFix/>
          </a:blip>
          <a:srcRect b="0" l="0" r="0" t="0"/>
          <a:stretch/>
        </p:blipFill>
        <p:spPr>
          <a:xfrm>
            <a:off x="152400" y="133350"/>
            <a:ext cx="3057525" cy="873231"/>
          </a:xfrm>
          <a:prstGeom prst="rect">
            <a:avLst/>
          </a:prstGeom>
          <a:noFill/>
          <a:ln>
            <a:noFill/>
          </a:ln>
        </p:spPr>
      </p:pic>
      <p:pic>
        <p:nvPicPr>
          <p:cNvPr descr="D:\DOWLODER\Projlog-DLP-lesspixels.png" id="320" name="Google Shape;320;p2"/>
          <p:cNvPicPr preferRelativeResize="0"/>
          <p:nvPr/>
        </p:nvPicPr>
        <p:blipFill rotWithShape="1">
          <a:blip r:embed="rId4">
            <a:alphaModFix/>
          </a:blip>
          <a:srcRect b="0" l="0" r="0" t="0"/>
          <a:stretch/>
        </p:blipFill>
        <p:spPr>
          <a:xfrm>
            <a:off x="4191000" y="361950"/>
            <a:ext cx="3120485" cy="685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i="1" lang="en-US"/>
              <a:t>Programmable logic controller  ( </a:t>
            </a:r>
            <a:r>
              <a:rPr lang="en-US"/>
              <a:t>PLC)</a:t>
            </a:r>
            <a:endParaRPr/>
          </a:p>
        </p:txBody>
      </p:sp>
      <p:sp>
        <p:nvSpPr>
          <p:cNvPr id="326" name="Google Shape;326;p3"/>
          <p:cNvSpPr txBox="1"/>
          <p:nvPr>
            <p:ph idx="1" type="body"/>
          </p:nvPr>
        </p:nvSpPr>
        <p:spPr>
          <a:xfrm>
            <a:off x="304801" y="1047750"/>
            <a:ext cx="7086599" cy="3886199"/>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US" sz="1800"/>
              <a:t>        </a:t>
            </a:r>
            <a:r>
              <a:rPr i="1" lang="en-US" sz="1800"/>
              <a:t>The operating system of the PLC controller is designed precisely for a specific type of application. The PLC maps the signals from the sensors into the signals that are transmitted to the actuators. The PLC is expected to:</a:t>
            </a:r>
            <a:endParaRPr/>
          </a:p>
          <a:p>
            <a:pPr indent="-387350" lvl="0" marL="457200" rtl="0" algn="l">
              <a:lnSpc>
                <a:spcPct val="100000"/>
              </a:lnSpc>
              <a:spcBef>
                <a:spcPts val="600"/>
              </a:spcBef>
              <a:spcAft>
                <a:spcPts val="0"/>
              </a:spcAft>
              <a:buSzPts val="2500"/>
              <a:buFont typeface="Noto Sans Symbols"/>
              <a:buChar char="⮚"/>
            </a:pPr>
            <a:r>
              <a:rPr i="1" lang="en-US" sz="1800"/>
              <a:t>periodically read (enter) signals from sensors </a:t>
            </a:r>
            <a:endParaRPr/>
          </a:p>
          <a:p>
            <a:pPr indent="-387350" lvl="0" marL="457200" rtl="0" algn="l">
              <a:lnSpc>
                <a:spcPct val="100000"/>
              </a:lnSpc>
              <a:spcBef>
                <a:spcPts val="600"/>
              </a:spcBef>
              <a:spcAft>
                <a:spcPts val="0"/>
              </a:spcAft>
              <a:buSzPts val="2500"/>
              <a:buFont typeface="Noto Sans Symbols"/>
              <a:buChar char="⮚"/>
            </a:pPr>
            <a:r>
              <a:rPr i="1" lang="en-US" sz="1800"/>
              <a:t>perform a certain number of arithmetic-logical operations</a:t>
            </a:r>
            <a:endParaRPr/>
          </a:p>
          <a:p>
            <a:pPr indent="-387350" lvl="0" marL="457200" rtl="0" algn="l">
              <a:lnSpc>
                <a:spcPct val="100000"/>
              </a:lnSpc>
              <a:spcBef>
                <a:spcPts val="600"/>
              </a:spcBef>
              <a:spcAft>
                <a:spcPts val="0"/>
              </a:spcAft>
              <a:buSzPts val="2500"/>
              <a:buFont typeface="Noto Sans Symbols"/>
              <a:buChar char="⮚"/>
            </a:pPr>
            <a:r>
              <a:rPr i="1" lang="en-US" sz="1800"/>
              <a:t>transmit the results to the executive authorities </a:t>
            </a:r>
            <a:endParaRPr/>
          </a:p>
          <a:p>
            <a:pPr indent="-387350" lvl="0" marL="457200" rtl="0" algn="l">
              <a:lnSpc>
                <a:spcPct val="100000"/>
              </a:lnSpc>
              <a:spcBef>
                <a:spcPts val="600"/>
              </a:spcBef>
              <a:spcAft>
                <a:spcPts val="0"/>
              </a:spcAft>
              <a:buSzPts val="2500"/>
              <a:buFont typeface="Noto Sans Symbols"/>
              <a:buChar char="⮚"/>
            </a:pPr>
            <a:r>
              <a:rPr i="1" lang="en-US" sz="1800"/>
              <a:t>maintain communication (exchange data)</a:t>
            </a:r>
            <a:endParaRPr sz="1800"/>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p:txBody>
      </p:sp>
      <p:sp>
        <p:nvSpPr>
          <p:cNvPr id="327" name="Google Shape;327;p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328" name="Google Shape;328;p3"/>
          <p:cNvPicPr preferRelativeResize="0"/>
          <p:nvPr/>
        </p:nvPicPr>
        <p:blipFill rotWithShape="1">
          <a:blip r:embed="rId3">
            <a:alphaModFix/>
          </a:blip>
          <a:srcRect b="0" l="0" r="0" t="0"/>
          <a:stretch/>
        </p:blipFill>
        <p:spPr>
          <a:xfrm>
            <a:off x="5257800" y="209550"/>
            <a:ext cx="3214392" cy="706437"/>
          </a:xfrm>
          <a:prstGeom prst="rect">
            <a:avLst/>
          </a:prstGeom>
          <a:noFill/>
          <a:ln>
            <a:noFill/>
          </a:ln>
        </p:spPr>
      </p:pic>
      <p:pic>
        <p:nvPicPr>
          <p:cNvPr descr="D:\DOWLODER\EU-Logo.jpg" id="329" name="Google Shape;329;p3"/>
          <p:cNvPicPr preferRelativeResize="0"/>
          <p:nvPr/>
        </p:nvPicPr>
        <p:blipFill rotWithShape="1">
          <a:blip r:embed="rId4">
            <a:alphaModFix/>
          </a:blip>
          <a:srcRect b="0" l="0" r="0" t="0"/>
          <a:stretch/>
        </p:blipFill>
        <p:spPr>
          <a:xfrm>
            <a:off x="470875" y="4060725"/>
            <a:ext cx="3057526" cy="87323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i="1" lang="en-US"/>
              <a:t>Programmable logic controller  ( </a:t>
            </a:r>
            <a:r>
              <a:rPr lang="en-US"/>
              <a:t>PLC)</a:t>
            </a:r>
            <a:endParaRPr/>
          </a:p>
        </p:txBody>
      </p:sp>
      <p:sp>
        <p:nvSpPr>
          <p:cNvPr id="335" name="Google Shape;335;p4"/>
          <p:cNvSpPr txBox="1"/>
          <p:nvPr>
            <p:ph idx="1" type="body"/>
          </p:nvPr>
        </p:nvSpPr>
        <p:spPr>
          <a:xfrm>
            <a:off x="304801" y="1047750"/>
            <a:ext cx="3276599" cy="3886199"/>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US" sz="1800"/>
              <a:t>            The PLC of the controller is designed so that, during the operation of the system, it automatically ensures the cyclical repetition of the mentioned activities (Scan cycle) as illustrated in the figure</a:t>
            </a:r>
            <a:endParaRPr/>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p:txBody>
      </p:sp>
      <p:sp>
        <p:nvSpPr>
          <p:cNvPr id="336" name="Google Shape;336;p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337" name="Google Shape;337;p4"/>
          <p:cNvPicPr preferRelativeResize="0"/>
          <p:nvPr/>
        </p:nvPicPr>
        <p:blipFill rotWithShape="1">
          <a:blip r:embed="rId3">
            <a:alphaModFix/>
          </a:blip>
          <a:srcRect b="0" l="0" r="0" t="0"/>
          <a:stretch/>
        </p:blipFill>
        <p:spPr>
          <a:xfrm>
            <a:off x="4724400" y="285750"/>
            <a:ext cx="3214392" cy="706437"/>
          </a:xfrm>
          <a:prstGeom prst="rect">
            <a:avLst/>
          </a:prstGeom>
          <a:noFill/>
          <a:ln>
            <a:noFill/>
          </a:ln>
        </p:spPr>
      </p:pic>
      <p:pic>
        <p:nvPicPr>
          <p:cNvPr descr="D:\DOWLODER\EU-Logo.jpg" id="338" name="Google Shape;338;p4"/>
          <p:cNvPicPr preferRelativeResize="0"/>
          <p:nvPr/>
        </p:nvPicPr>
        <p:blipFill rotWithShape="1">
          <a:blip r:embed="rId4">
            <a:alphaModFix/>
          </a:blip>
          <a:srcRect b="0" l="0" r="0" t="0"/>
          <a:stretch/>
        </p:blipFill>
        <p:spPr>
          <a:xfrm>
            <a:off x="533400" y="3638550"/>
            <a:ext cx="3057525" cy="873231"/>
          </a:xfrm>
          <a:prstGeom prst="rect">
            <a:avLst/>
          </a:prstGeom>
          <a:noFill/>
          <a:ln>
            <a:noFill/>
          </a:ln>
        </p:spPr>
      </p:pic>
      <p:pic>
        <p:nvPicPr>
          <p:cNvPr descr="D:\DOWLODER\HUGO-2021\Maj-Hugo 2022\Screenshot_11.bmp" id="339" name="Google Shape;339;p4"/>
          <p:cNvPicPr preferRelativeResize="0"/>
          <p:nvPr/>
        </p:nvPicPr>
        <p:blipFill rotWithShape="1">
          <a:blip r:embed="rId5">
            <a:alphaModFix/>
          </a:blip>
          <a:srcRect b="0" l="0" r="0" t="0"/>
          <a:stretch/>
        </p:blipFill>
        <p:spPr>
          <a:xfrm>
            <a:off x="4114800" y="1200150"/>
            <a:ext cx="3077151" cy="325278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i="1" lang="en-US"/>
              <a:t>Scan cycle of PLC devices</a:t>
            </a:r>
            <a:endParaRPr/>
          </a:p>
        </p:txBody>
      </p:sp>
      <p:sp>
        <p:nvSpPr>
          <p:cNvPr id="345" name="Google Shape;345;p5"/>
          <p:cNvSpPr txBox="1"/>
          <p:nvPr>
            <p:ph idx="1" type="body"/>
          </p:nvPr>
        </p:nvSpPr>
        <p:spPr>
          <a:xfrm>
            <a:off x="304801" y="1047750"/>
            <a:ext cx="3733799" cy="3886199"/>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US" sz="1800"/>
              <a:t> 	The scan cycle begins with an </a:t>
            </a:r>
            <a:r>
              <a:rPr b="1" i="1" lang="en-US" sz="1800"/>
              <a:t>input scan</a:t>
            </a:r>
            <a:r>
              <a:rPr lang="en-US" sz="1800"/>
              <a:t> in which the PLC reads the content of the input lines (input module registers). The read data is transferred to a specific memory area - the input image.</a:t>
            </a:r>
            <a:endParaRPr/>
          </a:p>
          <a:p>
            <a:pPr indent="-387350" lvl="0" marL="457200" rtl="0" algn="l">
              <a:lnSpc>
                <a:spcPct val="100000"/>
              </a:lnSpc>
              <a:spcBef>
                <a:spcPts val="600"/>
              </a:spcBef>
              <a:spcAft>
                <a:spcPts val="0"/>
              </a:spcAft>
              <a:buSzPts val="2500"/>
              <a:buNone/>
            </a:pPr>
            <a:r>
              <a:t/>
            </a:r>
            <a:endParaRPr sz="1800"/>
          </a:p>
        </p:txBody>
      </p:sp>
      <p:sp>
        <p:nvSpPr>
          <p:cNvPr id="346" name="Google Shape;346;p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347" name="Google Shape;347;p5"/>
          <p:cNvPicPr preferRelativeResize="0"/>
          <p:nvPr/>
        </p:nvPicPr>
        <p:blipFill rotWithShape="1">
          <a:blip r:embed="rId3">
            <a:alphaModFix/>
          </a:blip>
          <a:srcRect b="0" l="0" r="0" t="0"/>
          <a:stretch/>
        </p:blipFill>
        <p:spPr>
          <a:xfrm>
            <a:off x="4114800" y="209550"/>
            <a:ext cx="3214392" cy="706437"/>
          </a:xfrm>
          <a:prstGeom prst="rect">
            <a:avLst/>
          </a:prstGeom>
          <a:noFill/>
          <a:ln>
            <a:noFill/>
          </a:ln>
        </p:spPr>
      </p:pic>
      <p:pic>
        <p:nvPicPr>
          <p:cNvPr descr="D:\DOWLODER\EU-Logo.jpg" id="348" name="Google Shape;348;p5"/>
          <p:cNvPicPr preferRelativeResize="0"/>
          <p:nvPr/>
        </p:nvPicPr>
        <p:blipFill rotWithShape="1">
          <a:blip r:embed="rId4">
            <a:alphaModFix/>
          </a:blip>
          <a:srcRect b="0" l="0" r="0" t="0"/>
          <a:stretch/>
        </p:blipFill>
        <p:spPr>
          <a:xfrm>
            <a:off x="533400" y="3714750"/>
            <a:ext cx="3057525" cy="873231"/>
          </a:xfrm>
          <a:prstGeom prst="rect">
            <a:avLst/>
          </a:prstGeom>
          <a:noFill/>
          <a:ln>
            <a:noFill/>
          </a:ln>
        </p:spPr>
      </p:pic>
      <p:pic>
        <p:nvPicPr>
          <p:cNvPr descr="D:\DOWLODER\HUGO-2021\Maj-Hugo 2022\Screenshot_11.bmp" id="349" name="Google Shape;349;p5"/>
          <p:cNvPicPr preferRelativeResize="0"/>
          <p:nvPr/>
        </p:nvPicPr>
        <p:blipFill rotWithShape="1">
          <a:blip r:embed="rId5">
            <a:alphaModFix/>
          </a:blip>
          <a:srcRect b="0" l="0" r="0" t="0"/>
          <a:stretch/>
        </p:blipFill>
        <p:spPr>
          <a:xfrm>
            <a:off x="4114800" y="1200150"/>
            <a:ext cx="3077151" cy="325278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6"/>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i="1" lang="en-US"/>
              <a:t>Program SCAN (PLC)</a:t>
            </a:r>
            <a:endParaRPr/>
          </a:p>
        </p:txBody>
      </p:sp>
      <p:sp>
        <p:nvSpPr>
          <p:cNvPr id="355" name="Google Shape;355;p6"/>
          <p:cNvSpPr txBox="1"/>
          <p:nvPr>
            <p:ph idx="1" type="body"/>
          </p:nvPr>
        </p:nvSpPr>
        <p:spPr>
          <a:xfrm>
            <a:off x="304801" y="1047750"/>
            <a:ext cx="4114799" cy="3886199"/>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US" sz="1800"/>
              <a:t>         Then the </a:t>
            </a:r>
            <a:r>
              <a:rPr b="1" lang="en-US" sz="1800"/>
              <a:t>program scan </a:t>
            </a:r>
            <a:r>
              <a:rPr lang="en-US" sz="1800"/>
              <a:t>is activated, within which the processor executes program commands that define the corresponding arithmetic-logic functions. Data (operands) used in program commands are taken from memory, from the area designated as the input image (if the operands are input data) or from the area where internal variables are placed. The processing results are placed in a special memory area - the output image.</a:t>
            </a:r>
            <a:endParaRPr/>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p:txBody>
      </p:sp>
      <p:sp>
        <p:nvSpPr>
          <p:cNvPr id="356" name="Google Shape;356;p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357" name="Google Shape;357;p6"/>
          <p:cNvPicPr preferRelativeResize="0"/>
          <p:nvPr/>
        </p:nvPicPr>
        <p:blipFill rotWithShape="1">
          <a:blip r:embed="rId3">
            <a:alphaModFix/>
          </a:blip>
          <a:srcRect b="0" l="0" r="0" t="0"/>
          <a:stretch/>
        </p:blipFill>
        <p:spPr>
          <a:xfrm>
            <a:off x="4191000" y="209550"/>
            <a:ext cx="3214392" cy="706437"/>
          </a:xfrm>
          <a:prstGeom prst="rect">
            <a:avLst/>
          </a:prstGeom>
          <a:noFill/>
          <a:ln>
            <a:noFill/>
          </a:ln>
        </p:spPr>
      </p:pic>
      <p:pic>
        <p:nvPicPr>
          <p:cNvPr descr="D:\DOWLODER\EU-Logo.jpg" id="358" name="Google Shape;358;p6"/>
          <p:cNvPicPr preferRelativeResize="0"/>
          <p:nvPr/>
        </p:nvPicPr>
        <p:blipFill rotWithShape="1">
          <a:blip r:embed="rId4">
            <a:alphaModFix/>
          </a:blip>
          <a:srcRect b="0" l="0" r="0" t="0"/>
          <a:stretch/>
        </p:blipFill>
        <p:spPr>
          <a:xfrm>
            <a:off x="6086475" y="4270269"/>
            <a:ext cx="3057525" cy="873231"/>
          </a:xfrm>
          <a:prstGeom prst="rect">
            <a:avLst/>
          </a:prstGeom>
          <a:noFill/>
          <a:ln>
            <a:noFill/>
          </a:ln>
        </p:spPr>
      </p:pic>
      <p:pic>
        <p:nvPicPr>
          <p:cNvPr descr="D:\DOWLODER\HUGO-2021\Maj-Hugo 2022\Screenshot_11.bmp" id="359" name="Google Shape;359;p6"/>
          <p:cNvPicPr preferRelativeResize="0"/>
          <p:nvPr/>
        </p:nvPicPr>
        <p:blipFill rotWithShape="1">
          <a:blip r:embed="rId5">
            <a:alphaModFix/>
          </a:blip>
          <a:srcRect b="0" l="0" r="0" t="0"/>
          <a:stretch/>
        </p:blipFill>
        <p:spPr>
          <a:xfrm>
            <a:off x="4114800" y="1200150"/>
            <a:ext cx="3077151" cy="325278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7"/>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i="1" lang="en-US"/>
              <a:t>Program SCAN (PLC)</a:t>
            </a:r>
            <a:endParaRPr/>
          </a:p>
        </p:txBody>
      </p:sp>
      <p:sp>
        <p:nvSpPr>
          <p:cNvPr id="365" name="Google Shape;365;p7"/>
          <p:cNvSpPr txBox="1"/>
          <p:nvPr>
            <p:ph idx="1" type="body"/>
          </p:nvPr>
        </p:nvSpPr>
        <p:spPr>
          <a:xfrm>
            <a:off x="304801" y="1047750"/>
            <a:ext cx="4190999" cy="3886199"/>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US" sz="1800"/>
              <a:t>        At the end of the program scan cycle, the operating system of the PLC device activates the </a:t>
            </a:r>
            <a:r>
              <a:rPr b="1" lang="en-US" sz="1800"/>
              <a:t>output scan </a:t>
            </a:r>
            <a:r>
              <a:rPr lang="en-US" sz="1800"/>
              <a:t>in which the data from the output image is transferred to the output lines (output module registers). The fourth part of the scan cycle - communication - is intended for the implementation of data exchange with devices connected to the PLC</a:t>
            </a:r>
            <a:endParaRPr/>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p:txBody>
      </p:sp>
      <p:sp>
        <p:nvSpPr>
          <p:cNvPr id="366" name="Google Shape;366;p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367" name="Google Shape;367;p7"/>
          <p:cNvPicPr preferRelativeResize="0"/>
          <p:nvPr/>
        </p:nvPicPr>
        <p:blipFill rotWithShape="1">
          <a:blip r:embed="rId3">
            <a:alphaModFix/>
          </a:blip>
          <a:srcRect b="0" l="0" r="0" t="0"/>
          <a:stretch/>
        </p:blipFill>
        <p:spPr>
          <a:xfrm>
            <a:off x="4114800" y="285750"/>
            <a:ext cx="3214392" cy="706437"/>
          </a:xfrm>
          <a:prstGeom prst="rect">
            <a:avLst/>
          </a:prstGeom>
          <a:noFill/>
          <a:ln>
            <a:noFill/>
          </a:ln>
        </p:spPr>
      </p:pic>
      <p:pic>
        <p:nvPicPr>
          <p:cNvPr descr="D:\DOWLODER\EU-Logo.jpg" id="368" name="Google Shape;368;p7"/>
          <p:cNvPicPr preferRelativeResize="0"/>
          <p:nvPr/>
        </p:nvPicPr>
        <p:blipFill rotWithShape="1">
          <a:blip r:embed="rId4">
            <a:alphaModFix/>
          </a:blip>
          <a:srcRect b="0" l="0" r="0" t="0"/>
          <a:stretch/>
        </p:blipFill>
        <p:spPr>
          <a:xfrm>
            <a:off x="533400" y="3867150"/>
            <a:ext cx="3057525" cy="873231"/>
          </a:xfrm>
          <a:prstGeom prst="rect">
            <a:avLst/>
          </a:prstGeom>
          <a:noFill/>
          <a:ln>
            <a:noFill/>
          </a:ln>
        </p:spPr>
      </p:pic>
      <p:pic>
        <p:nvPicPr>
          <p:cNvPr descr="D:\DOWLODER\HUGO-2021\Maj-Hugo 2022\Screenshot_11.bmp" id="369" name="Google Shape;369;p7"/>
          <p:cNvPicPr preferRelativeResize="0"/>
          <p:nvPr/>
        </p:nvPicPr>
        <p:blipFill rotWithShape="1">
          <a:blip r:embed="rId5">
            <a:alphaModFix/>
          </a:blip>
          <a:srcRect b="0" l="0" r="0" t="0"/>
          <a:stretch/>
        </p:blipFill>
        <p:spPr>
          <a:xfrm>
            <a:off x="4495800" y="1276350"/>
            <a:ext cx="3077151" cy="325278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8"/>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i="1" lang="en-US"/>
              <a:t>Program SCAN   ( </a:t>
            </a:r>
            <a:r>
              <a:rPr lang="en-US"/>
              <a:t>PLC)</a:t>
            </a:r>
            <a:endParaRPr/>
          </a:p>
        </p:txBody>
      </p:sp>
      <p:sp>
        <p:nvSpPr>
          <p:cNvPr id="375" name="Google Shape;375;p8"/>
          <p:cNvSpPr txBox="1"/>
          <p:nvPr>
            <p:ph idx="1" type="body"/>
          </p:nvPr>
        </p:nvSpPr>
        <p:spPr>
          <a:xfrm>
            <a:off x="304801" y="1047750"/>
            <a:ext cx="4190999" cy="3886199"/>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US" sz="1800"/>
              <a:t>         The next step is that the system brings the PLC into the maintenance phase, in which the internal clocks are updated and the register performs memory management, as well as a number of other jobs related to system maintenance, about which the user does not need to be informed. Depending on the type of processor, the input and output scan cycles are executed in milliseconds (from 0.25 ms to 2.56 ms).          The duration of the program scan certainly depends on the size of the program.</a:t>
            </a:r>
            <a:endParaRPr/>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p:txBody>
      </p:sp>
      <p:sp>
        <p:nvSpPr>
          <p:cNvPr id="376" name="Google Shape;376;p8"/>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377" name="Google Shape;377;p8"/>
          <p:cNvPicPr preferRelativeResize="0"/>
          <p:nvPr/>
        </p:nvPicPr>
        <p:blipFill rotWithShape="1">
          <a:blip r:embed="rId3">
            <a:alphaModFix/>
          </a:blip>
          <a:srcRect b="0" l="0" r="0" t="0"/>
          <a:stretch/>
        </p:blipFill>
        <p:spPr>
          <a:xfrm>
            <a:off x="4114800" y="285750"/>
            <a:ext cx="3214392" cy="706437"/>
          </a:xfrm>
          <a:prstGeom prst="rect">
            <a:avLst/>
          </a:prstGeom>
          <a:noFill/>
          <a:ln>
            <a:noFill/>
          </a:ln>
        </p:spPr>
      </p:pic>
      <p:pic>
        <p:nvPicPr>
          <p:cNvPr descr="D:\DOWLODER\EU-Logo.jpg" id="378" name="Google Shape;378;p8"/>
          <p:cNvPicPr preferRelativeResize="0"/>
          <p:nvPr/>
        </p:nvPicPr>
        <p:blipFill rotWithShape="1">
          <a:blip r:embed="rId4">
            <a:alphaModFix/>
          </a:blip>
          <a:srcRect b="0" l="0" r="0" t="0"/>
          <a:stretch/>
        </p:blipFill>
        <p:spPr>
          <a:xfrm>
            <a:off x="4495800" y="4270269"/>
            <a:ext cx="3057525" cy="873231"/>
          </a:xfrm>
          <a:prstGeom prst="rect">
            <a:avLst/>
          </a:prstGeom>
          <a:noFill/>
          <a:ln>
            <a:noFill/>
          </a:ln>
        </p:spPr>
      </p:pic>
      <p:sp>
        <p:nvSpPr>
          <p:cNvPr id="379" name="Google Shape;379;p8"/>
          <p:cNvSpPr txBox="1"/>
          <p:nvPr/>
        </p:nvSpPr>
        <p:spPr>
          <a:xfrm>
            <a:off x="4813718" y="1137989"/>
            <a:ext cx="120898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D:\DOWLODER\HUGO-2021\Maj-Hugo 2022\Screenshot_11.bmp" id="380" name="Google Shape;380;p8"/>
          <p:cNvPicPr preferRelativeResize="0"/>
          <p:nvPr/>
        </p:nvPicPr>
        <p:blipFill rotWithShape="1">
          <a:blip r:embed="rId5">
            <a:alphaModFix/>
          </a:blip>
          <a:srcRect b="0" l="0" r="0" t="0"/>
          <a:stretch/>
        </p:blipFill>
        <p:spPr>
          <a:xfrm>
            <a:off x="4571999" y="1183825"/>
            <a:ext cx="2738475" cy="2894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9"/>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i="1" lang="en-US"/>
              <a:t>Program SCAN (PLC)</a:t>
            </a:r>
            <a:endParaRPr/>
          </a:p>
        </p:txBody>
      </p:sp>
      <p:sp>
        <p:nvSpPr>
          <p:cNvPr id="386" name="Google Shape;386;p9"/>
          <p:cNvSpPr txBox="1"/>
          <p:nvPr>
            <p:ph idx="1" type="body"/>
          </p:nvPr>
        </p:nvSpPr>
        <p:spPr>
          <a:xfrm>
            <a:off x="304801" y="1047750"/>
            <a:ext cx="6857999" cy="3886199"/>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rPr lang="en-US" sz="1800"/>
              <a:t>Generally speaking, PLC users are expected to, depending on the applications he intends to :</a:t>
            </a:r>
            <a:endParaRPr/>
          </a:p>
          <a:p>
            <a:pPr indent="-387350" lvl="0" marL="457200" rtl="0" algn="l">
              <a:lnSpc>
                <a:spcPct val="100000"/>
              </a:lnSpc>
              <a:spcBef>
                <a:spcPts val="600"/>
              </a:spcBef>
              <a:spcAft>
                <a:spcPts val="0"/>
              </a:spcAft>
              <a:buSzPts val="2500"/>
              <a:buFont typeface="Noto Sans Symbols"/>
              <a:buChar char="⮚"/>
            </a:pPr>
            <a:r>
              <a:rPr lang="en-US" sz="1800"/>
              <a:t>Perform input selection,</a:t>
            </a:r>
            <a:endParaRPr/>
          </a:p>
          <a:p>
            <a:pPr indent="-387350" lvl="0" marL="457200" rtl="0" algn="l">
              <a:lnSpc>
                <a:spcPct val="100000"/>
              </a:lnSpc>
              <a:spcBef>
                <a:spcPts val="600"/>
              </a:spcBef>
              <a:spcAft>
                <a:spcPts val="0"/>
              </a:spcAft>
              <a:buSzPts val="2500"/>
              <a:buFont typeface="Noto Sans Symbols"/>
              <a:buChar char="⮚"/>
            </a:pPr>
            <a:r>
              <a:rPr lang="en-US" sz="1800"/>
              <a:t>Output communication and special modules,</a:t>
            </a:r>
            <a:endParaRPr/>
          </a:p>
          <a:p>
            <a:pPr indent="-387350" lvl="0" marL="457200" rtl="0" algn="l">
              <a:lnSpc>
                <a:spcPct val="100000"/>
              </a:lnSpc>
              <a:spcBef>
                <a:spcPts val="600"/>
              </a:spcBef>
              <a:spcAft>
                <a:spcPts val="0"/>
              </a:spcAft>
              <a:buSzPts val="2500"/>
              <a:buFont typeface="Noto Sans Symbols"/>
              <a:buChar char="⮚"/>
            </a:pPr>
            <a:r>
              <a:rPr lang="en-US" sz="1800"/>
              <a:t>Select the structure of the PLC and,</a:t>
            </a:r>
            <a:endParaRPr/>
          </a:p>
          <a:p>
            <a:pPr indent="-387350" lvl="0" marL="457200" rtl="0" algn="l">
              <a:lnSpc>
                <a:spcPct val="100000"/>
              </a:lnSpc>
              <a:spcBef>
                <a:spcPts val="600"/>
              </a:spcBef>
              <a:spcAft>
                <a:spcPts val="0"/>
              </a:spcAft>
              <a:buSzPts val="2500"/>
              <a:buFont typeface="Noto Sans Symbols"/>
              <a:buChar char="⮚"/>
            </a:pPr>
            <a:r>
              <a:rPr lang="en-US" sz="1800"/>
              <a:t>Form a data processing program.</a:t>
            </a:r>
            <a:endParaRPr/>
          </a:p>
          <a:p>
            <a:pPr indent="0" lvl="0" marL="69850" rtl="0" algn="l">
              <a:lnSpc>
                <a:spcPct val="100000"/>
              </a:lnSpc>
              <a:spcBef>
                <a:spcPts val="600"/>
              </a:spcBef>
              <a:spcAft>
                <a:spcPts val="0"/>
              </a:spcAft>
              <a:buSzPts val="2500"/>
              <a:buNone/>
            </a:pPr>
            <a:r>
              <a:rPr lang="en-US" sz="1800"/>
              <a:t>All other activities will be performed and monitored by the PLC operating system.</a:t>
            </a:r>
            <a:endParaRPr/>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p:txBody>
      </p:sp>
      <p:sp>
        <p:nvSpPr>
          <p:cNvPr id="387" name="Google Shape;387;p9"/>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388" name="Google Shape;388;p9"/>
          <p:cNvPicPr preferRelativeResize="0"/>
          <p:nvPr/>
        </p:nvPicPr>
        <p:blipFill rotWithShape="1">
          <a:blip r:embed="rId3">
            <a:alphaModFix/>
          </a:blip>
          <a:srcRect b="0" l="0" r="0" t="0"/>
          <a:stretch/>
        </p:blipFill>
        <p:spPr>
          <a:xfrm>
            <a:off x="4648200" y="209550"/>
            <a:ext cx="3214392" cy="706437"/>
          </a:xfrm>
          <a:prstGeom prst="rect">
            <a:avLst/>
          </a:prstGeom>
          <a:noFill/>
          <a:ln>
            <a:noFill/>
          </a:ln>
        </p:spPr>
      </p:pic>
      <p:pic>
        <p:nvPicPr>
          <p:cNvPr descr="D:\DOWLODER\EU-Logo.jpg" id="389" name="Google Shape;389;p9"/>
          <p:cNvPicPr preferRelativeResize="0"/>
          <p:nvPr/>
        </p:nvPicPr>
        <p:blipFill rotWithShape="1">
          <a:blip r:embed="rId4">
            <a:alphaModFix/>
          </a:blip>
          <a:srcRect b="0" l="0" r="0" t="0"/>
          <a:stretch/>
        </p:blipFill>
        <p:spPr>
          <a:xfrm>
            <a:off x="685800" y="4095750"/>
            <a:ext cx="3057525" cy="87323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10"/>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solidFill>
                  <a:schemeClr val="dk2"/>
                </a:solidFill>
                <a:latin typeface="Sniglet"/>
                <a:ea typeface="Sniglet"/>
                <a:cs typeface="Sniglet"/>
                <a:sym typeface="Sniglet"/>
              </a:rPr>
              <a:t>Literature :</a:t>
            </a:r>
            <a:endParaRPr>
              <a:latin typeface="Sniglet"/>
              <a:ea typeface="Sniglet"/>
              <a:cs typeface="Sniglet"/>
              <a:sym typeface="Sniglet"/>
            </a:endParaRPr>
          </a:p>
        </p:txBody>
      </p:sp>
      <p:sp>
        <p:nvSpPr>
          <p:cNvPr id="395" name="Google Shape;395;p10"/>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t/>
            </a:r>
            <a:endParaRPr sz="1400"/>
          </a:p>
          <a:p>
            <a:pPr indent="-387350" lvl="0" marL="457200" rtl="0" algn="l">
              <a:lnSpc>
                <a:spcPct val="100000"/>
              </a:lnSpc>
              <a:spcBef>
                <a:spcPts val="600"/>
              </a:spcBef>
              <a:spcAft>
                <a:spcPts val="0"/>
              </a:spcAft>
              <a:buSzPts val="2500"/>
              <a:buFont typeface="Noto Sans Symbols"/>
              <a:buChar char="⮚"/>
            </a:pPr>
            <a:r>
              <a:rPr lang="en-US" sz="1400">
                <a:latin typeface="Dosis"/>
                <a:ea typeface="Dosis"/>
                <a:cs typeface="Dosis"/>
                <a:sym typeface="Dosis"/>
              </a:rPr>
              <a:t>Script prof. Dr Milutin Petronijević “Predavanja iz specijalnih električnih mašina 2014-2015”, Elektronski fakultet u Nišu,</a:t>
            </a:r>
            <a:endParaRPr/>
          </a:p>
          <a:p>
            <a:pPr indent="-228600" lvl="0" marL="457200" rtl="0" algn="l">
              <a:lnSpc>
                <a:spcPct val="100000"/>
              </a:lnSpc>
              <a:spcBef>
                <a:spcPts val="600"/>
              </a:spcBef>
              <a:spcAft>
                <a:spcPts val="0"/>
              </a:spcAft>
              <a:buSzPts val="2500"/>
              <a:buFont typeface="Noto Sans Symbols"/>
              <a:buNone/>
            </a:pPr>
            <a:r>
              <a:t/>
            </a:r>
            <a:endParaRPr sz="1400"/>
          </a:p>
          <a:p>
            <a:pPr indent="-387350" lvl="0" marL="457200" rtl="0" algn="l">
              <a:lnSpc>
                <a:spcPct val="100000"/>
              </a:lnSpc>
              <a:spcBef>
                <a:spcPts val="600"/>
              </a:spcBef>
              <a:spcAft>
                <a:spcPts val="0"/>
              </a:spcAft>
              <a:buSzPts val="2500"/>
              <a:buFont typeface="Noto Sans Symbols"/>
              <a:buChar char="⮚"/>
            </a:pPr>
            <a:r>
              <a:rPr lang="en-US" sz="1400">
                <a:latin typeface="Arial"/>
                <a:ea typeface="Arial"/>
                <a:cs typeface="Arial"/>
                <a:sym typeface="Arial"/>
              </a:rPr>
              <a:t>Script prof. dr Zoran Janković for subject Programabilno logički kontroleri</a:t>
            </a:r>
            <a:endParaRPr sz="1400"/>
          </a:p>
          <a:p>
            <a:pPr indent="-228600" lvl="0" marL="457200" rtl="0" algn="l">
              <a:lnSpc>
                <a:spcPct val="100000"/>
              </a:lnSpc>
              <a:spcBef>
                <a:spcPts val="600"/>
              </a:spcBef>
              <a:spcAft>
                <a:spcPts val="0"/>
              </a:spcAft>
              <a:buSzPts val="2500"/>
              <a:buFont typeface="Noto Sans Symbols"/>
              <a:buNone/>
            </a:pPr>
            <a:r>
              <a:t/>
            </a:r>
            <a:endParaRPr sz="1400"/>
          </a:p>
        </p:txBody>
      </p:sp>
      <p:sp>
        <p:nvSpPr>
          <p:cNvPr id="396" name="Google Shape;396;p10"/>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EU-Logo.jpg" id="397" name="Google Shape;397;p10"/>
          <p:cNvPicPr preferRelativeResize="0"/>
          <p:nvPr/>
        </p:nvPicPr>
        <p:blipFill rotWithShape="1">
          <a:blip r:embed="rId3">
            <a:alphaModFix/>
          </a:blip>
          <a:srcRect b="0" l="0" r="0" t="0"/>
          <a:stretch/>
        </p:blipFill>
        <p:spPr>
          <a:xfrm>
            <a:off x="457201" y="4095751"/>
            <a:ext cx="2590800" cy="739934"/>
          </a:xfrm>
          <a:prstGeom prst="rect">
            <a:avLst/>
          </a:prstGeom>
          <a:noFill/>
          <a:ln>
            <a:noFill/>
          </a:ln>
        </p:spPr>
      </p:pic>
      <p:pic>
        <p:nvPicPr>
          <p:cNvPr descr="D:\DOWLODER\Projlog-DLP-lesspixels.png" id="398" name="Google Shape;398;p10"/>
          <p:cNvPicPr preferRelativeResize="0"/>
          <p:nvPr/>
        </p:nvPicPr>
        <p:blipFill rotWithShape="1">
          <a:blip r:embed="rId4">
            <a:alphaModFix/>
          </a:blip>
          <a:srcRect b="0" l="0" r="0" t="0"/>
          <a:stretch/>
        </p:blipFill>
        <p:spPr>
          <a:xfrm>
            <a:off x="4724400" y="438150"/>
            <a:ext cx="2520950" cy="55403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11"/>
          <p:cNvSpPr txBox="1"/>
          <p:nvPr>
            <p:ph idx="4294967295" type="ctrTitle"/>
          </p:nvPr>
        </p:nvSpPr>
        <p:spPr>
          <a:xfrm>
            <a:off x="3657038" y="1073100"/>
            <a:ext cx="3229200" cy="11598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accent1"/>
              </a:buClr>
              <a:buSzPts val="1800"/>
              <a:buFont typeface="Sniglet"/>
              <a:buNone/>
            </a:pPr>
            <a:r>
              <a:rPr b="0" i="0" lang="en-US" sz="6000" u="none" cap="none" strike="noStrike">
                <a:solidFill>
                  <a:schemeClr val="accent1"/>
                </a:solidFill>
                <a:latin typeface="Sniglet"/>
                <a:ea typeface="Sniglet"/>
                <a:cs typeface="Sniglet"/>
                <a:sym typeface="Sniglet"/>
              </a:rPr>
              <a:t>THANKS!</a:t>
            </a:r>
            <a:endParaRPr b="0" i="0" sz="6000" u="none" cap="none" strike="noStrike">
              <a:solidFill>
                <a:schemeClr val="accent1"/>
              </a:solidFill>
              <a:latin typeface="Sniglet"/>
              <a:ea typeface="Sniglet"/>
              <a:cs typeface="Sniglet"/>
              <a:sym typeface="Sniglet"/>
            </a:endParaRPr>
          </a:p>
        </p:txBody>
      </p:sp>
      <p:sp>
        <p:nvSpPr>
          <p:cNvPr id="404" name="Google Shape;404;p11"/>
          <p:cNvSpPr txBox="1"/>
          <p:nvPr>
            <p:ph idx="4294967295" type="body"/>
          </p:nvPr>
        </p:nvSpPr>
        <p:spPr>
          <a:xfrm>
            <a:off x="3657038" y="2119105"/>
            <a:ext cx="3229200" cy="2461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600"/>
              <a:buNone/>
            </a:pPr>
            <a:r>
              <a:rPr b="1" lang="en-US" sz="3600"/>
              <a:t>Any questions?</a:t>
            </a:r>
            <a:endParaRPr/>
          </a:p>
        </p:txBody>
      </p:sp>
      <p:sp>
        <p:nvSpPr>
          <p:cNvPr id="405" name="Google Shape;405;p11"/>
          <p:cNvSpPr/>
          <p:nvPr/>
        </p:nvSpPr>
        <p:spPr>
          <a:xfrm>
            <a:off x="2257757" y="1402659"/>
            <a:ext cx="1180108" cy="1089975"/>
          </a:xfrm>
          <a:custGeom>
            <a:rect b="b" l="l" r="r" t="t"/>
            <a:pathLst>
              <a:path extrusionOk="0" h="15890" w="17204">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C78D8"/>
              </a:solidFill>
              <a:latin typeface="Arial"/>
              <a:ea typeface="Arial"/>
              <a:cs typeface="Arial"/>
              <a:sym typeface="Arial"/>
            </a:endParaRPr>
          </a:p>
        </p:txBody>
      </p:sp>
      <p:sp>
        <p:nvSpPr>
          <p:cNvPr id="406" name="Google Shape;406;p11"/>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407" name="Google Shape;407;p11"/>
          <p:cNvPicPr preferRelativeResize="0"/>
          <p:nvPr/>
        </p:nvPicPr>
        <p:blipFill rotWithShape="1">
          <a:blip r:embed="rId3">
            <a:alphaModFix/>
          </a:blip>
          <a:srcRect b="0" l="0" r="0" t="0"/>
          <a:stretch/>
        </p:blipFill>
        <p:spPr>
          <a:xfrm>
            <a:off x="3276599" y="361950"/>
            <a:ext cx="3120491" cy="685800"/>
          </a:xfrm>
          <a:prstGeom prst="rect">
            <a:avLst/>
          </a:prstGeom>
          <a:noFill/>
          <a:ln>
            <a:noFill/>
          </a:ln>
        </p:spPr>
      </p:pic>
      <p:pic>
        <p:nvPicPr>
          <p:cNvPr descr="D:\DOWLODER\EU-Logo.jpg" id="408" name="Google Shape;408;p11"/>
          <p:cNvPicPr preferRelativeResize="0"/>
          <p:nvPr/>
        </p:nvPicPr>
        <p:blipFill rotWithShape="1">
          <a:blip r:embed="rId4">
            <a:alphaModFix/>
          </a:blip>
          <a:srcRect b="0" l="0" r="0" t="0"/>
          <a:stretch/>
        </p:blipFill>
        <p:spPr>
          <a:xfrm>
            <a:off x="2971800" y="3790950"/>
            <a:ext cx="3057525" cy="87323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ILIC</dc:creator>
</cp:coreProperties>
</file>