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Sniglet"/>
      <p:regular r:id="rId20"/>
    </p:embeddedFont>
    <p:embeddedFont>
      <p:font typeface="Dosis"/>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3" roundtripDataSignature="AMtx7mgHiWtMSKgGFa3gthIKSQeSrPWh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AAB2C4-2583-4656-9A5D-E760F3FE798A}">
  <a:tblStyle styleId="{A2AAB2C4-2583-4656-9A5D-E760F3FE798A}"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niglet-regular.fntdata"/><Relationship Id="rId11" Type="http://schemas.openxmlformats.org/officeDocument/2006/relationships/slide" Target="slides/slide5.xml"/><Relationship Id="rId22" Type="http://schemas.openxmlformats.org/officeDocument/2006/relationships/font" Target="fonts/Dosis-bold.fntdata"/><Relationship Id="rId10" Type="http://schemas.openxmlformats.org/officeDocument/2006/relationships/slide" Target="slides/slide4.xml"/><Relationship Id="rId21" Type="http://schemas.openxmlformats.org/officeDocument/2006/relationships/font" Target="fonts/Dosis-regular.fntdata"/><Relationship Id="rId13" Type="http://schemas.openxmlformats.org/officeDocument/2006/relationships/slide" Target="slides/slide7.xml"/><Relationship Id="rId12" Type="http://schemas.openxmlformats.org/officeDocument/2006/relationships/slide" Target="slides/slide6.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6" name="Google Shape;32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57" name="Google Shape;35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68" name="Google Shape;36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35" name="Google Shape;435;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6"/>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6"/>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6"/>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6"/>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6"/>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6"/>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6"/>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6"/>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6"/>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6"/>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6"/>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6"/>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6"/>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6"/>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6"/>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6"/>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6"/>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6"/>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6"/>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6"/>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6"/>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6"/>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6"/>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6"/>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6"/>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6"/>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6"/>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6"/>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6"/>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6"/>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7"/>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7"/>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7"/>
          <p:cNvGrpSpPr/>
          <p:nvPr/>
        </p:nvGrpSpPr>
        <p:grpSpPr>
          <a:xfrm>
            <a:off x="7442902" y="-91154"/>
            <a:ext cx="1796289" cy="5330574"/>
            <a:chOff x="6023725" y="842300"/>
            <a:chExt cx="1358150" cy="4030375"/>
          </a:xfrm>
        </p:grpSpPr>
        <p:sp>
          <p:nvSpPr>
            <p:cNvPr id="197" name="Google Shape;197;p1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7"/>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8"/>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8"/>
          <p:cNvGrpSpPr/>
          <p:nvPr/>
        </p:nvGrpSpPr>
        <p:grpSpPr>
          <a:xfrm>
            <a:off x="7442902" y="-91154"/>
            <a:ext cx="1796289" cy="5330574"/>
            <a:chOff x="6023725" y="842300"/>
            <a:chExt cx="1358150" cy="4030375"/>
          </a:xfrm>
        </p:grpSpPr>
        <p:sp>
          <p:nvSpPr>
            <p:cNvPr id="232" name="Google Shape;232;p1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8"/>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63" name="Shape 263"/>
        <p:cNvGrpSpPr/>
        <p:nvPr/>
      </p:nvGrpSpPr>
      <p:grpSpPr>
        <a:xfrm>
          <a:off x="0" y="0"/>
          <a:ext cx="0" cy="0"/>
          <a:chOff x="0" y="0"/>
          <a:chExt cx="0" cy="0"/>
        </a:xfrm>
      </p:grpSpPr>
      <p:sp>
        <p:nvSpPr>
          <p:cNvPr id="264" name="Google Shape;264;p19"/>
          <p:cNvSpPr txBox="1"/>
          <p:nvPr>
            <p:ph type="ctrTitle"/>
          </p:nvPr>
        </p:nvSpPr>
        <p:spPr>
          <a:xfrm>
            <a:off x="3210935" y="1661762"/>
            <a:ext cx="5301600" cy="1159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3700"/>
              <a:buNone/>
              <a:defRPr b="0" sz="3700"/>
            </a:lvl1pPr>
            <a:lvl2pPr lvl="1" algn="r">
              <a:lnSpc>
                <a:spcPct val="100000"/>
              </a:lnSpc>
              <a:spcBef>
                <a:spcPts val="0"/>
              </a:spcBef>
              <a:spcAft>
                <a:spcPts val="0"/>
              </a:spcAft>
              <a:buSzPts val="3700"/>
              <a:buNone/>
              <a:defRPr b="0" sz="3700"/>
            </a:lvl2pPr>
            <a:lvl3pPr lvl="2" algn="r">
              <a:lnSpc>
                <a:spcPct val="100000"/>
              </a:lnSpc>
              <a:spcBef>
                <a:spcPts val="0"/>
              </a:spcBef>
              <a:spcAft>
                <a:spcPts val="0"/>
              </a:spcAft>
              <a:buSzPts val="3700"/>
              <a:buNone/>
              <a:defRPr b="0" sz="3700"/>
            </a:lvl3pPr>
            <a:lvl4pPr lvl="3" algn="r">
              <a:lnSpc>
                <a:spcPct val="100000"/>
              </a:lnSpc>
              <a:spcBef>
                <a:spcPts val="0"/>
              </a:spcBef>
              <a:spcAft>
                <a:spcPts val="0"/>
              </a:spcAft>
              <a:buSzPts val="3700"/>
              <a:buNone/>
              <a:defRPr b="0" sz="3700"/>
            </a:lvl4pPr>
            <a:lvl5pPr lvl="4" algn="r">
              <a:lnSpc>
                <a:spcPct val="100000"/>
              </a:lnSpc>
              <a:spcBef>
                <a:spcPts val="0"/>
              </a:spcBef>
              <a:spcAft>
                <a:spcPts val="0"/>
              </a:spcAft>
              <a:buSzPts val="3700"/>
              <a:buNone/>
              <a:defRPr b="0" sz="3700"/>
            </a:lvl5pPr>
            <a:lvl6pPr lvl="5" algn="r">
              <a:lnSpc>
                <a:spcPct val="100000"/>
              </a:lnSpc>
              <a:spcBef>
                <a:spcPts val="0"/>
              </a:spcBef>
              <a:spcAft>
                <a:spcPts val="0"/>
              </a:spcAft>
              <a:buSzPts val="3700"/>
              <a:buNone/>
              <a:defRPr b="0" sz="3700"/>
            </a:lvl6pPr>
            <a:lvl7pPr lvl="6" algn="r">
              <a:lnSpc>
                <a:spcPct val="100000"/>
              </a:lnSpc>
              <a:spcBef>
                <a:spcPts val="0"/>
              </a:spcBef>
              <a:spcAft>
                <a:spcPts val="0"/>
              </a:spcAft>
              <a:buSzPts val="3700"/>
              <a:buNone/>
              <a:defRPr b="0" sz="3700"/>
            </a:lvl7pPr>
            <a:lvl8pPr lvl="7" algn="r">
              <a:lnSpc>
                <a:spcPct val="100000"/>
              </a:lnSpc>
              <a:spcBef>
                <a:spcPts val="0"/>
              </a:spcBef>
              <a:spcAft>
                <a:spcPts val="0"/>
              </a:spcAft>
              <a:buSzPts val="3700"/>
              <a:buNone/>
              <a:defRPr b="0" sz="3700"/>
            </a:lvl8pPr>
            <a:lvl9pPr lvl="8" algn="r">
              <a:lnSpc>
                <a:spcPct val="100000"/>
              </a:lnSpc>
              <a:spcBef>
                <a:spcPts val="0"/>
              </a:spcBef>
              <a:spcAft>
                <a:spcPts val="0"/>
              </a:spcAft>
              <a:buSzPts val="3700"/>
              <a:buNone/>
              <a:defRPr b="0" sz="3700"/>
            </a:lvl9pPr>
          </a:lstStyle>
          <a:p/>
        </p:txBody>
      </p:sp>
      <p:sp>
        <p:nvSpPr>
          <p:cNvPr id="265" name="Google Shape;265;p19"/>
          <p:cNvSpPr txBox="1"/>
          <p:nvPr>
            <p:ph idx="1" type="subTitle"/>
          </p:nvPr>
        </p:nvSpPr>
        <p:spPr>
          <a:xfrm>
            <a:off x="3210885" y="2864177"/>
            <a:ext cx="5301600" cy="7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rgbClr val="1C4587"/>
              </a:buClr>
              <a:buSzPts val="2600"/>
              <a:buNone/>
              <a:defRPr>
                <a:solidFill>
                  <a:srgbClr val="1C4587"/>
                </a:solidFill>
              </a:defRPr>
            </a:lvl1pPr>
            <a:lvl2pPr lvl="1" algn="r">
              <a:lnSpc>
                <a:spcPct val="100000"/>
              </a:lnSpc>
              <a:spcBef>
                <a:spcPts val="0"/>
              </a:spcBef>
              <a:spcAft>
                <a:spcPts val="0"/>
              </a:spcAft>
              <a:buClr>
                <a:srgbClr val="1C4587"/>
              </a:buClr>
              <a:buSzPts val="3000"/>
              <a:buNone/>
              <a:defRPr sz="3000">
                <a:solidFill>
                  <a:srgbClr val="1C4587"/>
                </a:solidFill>
              </a:defRPr>
            </a:lvl2pPr>
            <a:lvl3pPr lvl="2" algn="r">
              <a:lnSpc>
                <a:spcPct val="100000"/>
              </a:lnSpc>
              <a:spcBef>
                <a:spcPts val="0"/>
              </a:spcBef>
              <a:spcAft>
                <a:spcPts val="0"/>
              </a:spcAft>
              <a:buClr>
                <a:srgbClr val="1C4587"/>
              </a:buClr>
              <a:buSzPts val="3000"/>
              <a:buNone/>
              <a:defRPr sz="3000">
                <a:solidFill>
                  <a:srgbClr val="1C4587"/>
                </a:solidFill>
              </a:defRPr>
            </a:lvl3pPr>
            <a:lvl4pPr lvl="3" algn="r">
              <a:lnSpc>
                <a:spcPct val="100000"/>
              </a:lnSpc>
              <a:spcBef>
                <a:spcPts val="0"/>
              </a:spcBef>
              <a:spcAft>
                <a:spcPts val="0"/>
              </a:spcAft>
              <a:buClr>
                <a:srgbClr val="1C4587"/>
              </a:buClr>
              <a:buSzPts val="3000"/>
              <a:buNone/>
              <a:defRPr sz="3000">
                <a:solidFill>
                  <a:srgbClr val="1C4587"/>
                </a:solidFill>
              </a:defRPr>
            </a:lvl4pPr>
            <a:lvl5pPr lvl="4" algn="r">
              <a:lnSpc>
                <a:spcPct val="100000"/>
              </a:lnSpc>
              <a:spcBef>
                <a:spcPts val="0"/>
              </a:spcBef>
              <a:spcAft>
                <a:spcPts val="0"/>
              </a:spcAft>
              <a:buClr>
                <a:srgbClr val="1C4587"/>
              </a:buClr>
              <a:buSzPts val="3000"/>
              <a:buNone/>
              <a:defRPr sz="3000">
                <a:solidFill>
                  <a:srgbClr val="1C4587"/>
                </a:solidFill>
              </a:defRPr>
            </a:lvl5pPr>
            <a:lvl6pPr lvl="5" algn="r">
              <a:lnSpc>
                <a:spcPct val="100000"/>
              </a:lnSpc>
              <a:spcBef>
                <a:spcPts val="0"/>
              </a:spcBef>
              <a:spcAft>
                <a:spcPts val="0"/>
              </a:spcAft>
              <a:buClr>
                <a:srgbClr val="1C4587"/>
              </a:buClr>
              <a:buSzPts val="3000"/>
              <a:buNone/>
              <a:defRPr sz="3000">
                <a:solidFill>
                  <a:srgbClr val="1C4587"/>
                </a:solidFill>
              </a:defRPr>
            </a:lvl6pPr>
            <a:lvl7pPr lvl="6" algn="r">
              <a:lnSpc>
                <a:spcPct val="100000"/>
              </a:lnSpc>
              <a:spcBef>
                <a:spcPts val="0"/>
              </a:spcBef>
              <a:spcAft>
                <a:spcPts val="0"/>
              </a:spcAft>
              <a:buClr>
                <a:srgbClr val="1C4587"/>
              </a:buClr>
              <a:buSzPts val="3000"/>
              <a:buNone/>
              <a:defRPr sz="3000">
                <a:solidFill>
                  <a:srgbClr val="1C4587"/>
                </a:solidFill>
              </a:defRPr>
            </a:lvl7pPr>
            <a:lvl8pPr lvl="7" algn="r">
              <a:lnSpc>
                <a:spcPct val="100000"/>
              </a:lnSpc>
              <a:spcBef>
                <a:spcPts val="0"/>
              </a:spcBef>
              <a:spcAft>
                <a:spcPts val="0"/>
              </a:spcAft>
              <a:buClr>
                <a:srgbClr val="1C4587"/>
              </a:buClr>
              <a:buSzPts val="3000"/>
              <a:buNone/>
              <a:defRPr sz="3000">
                <a:solidFill>
                  <a:srgbClr val="1C4587"/>
                </a:solidFill>
              </a:defRPr>
            </a:lvl8pPr>
            <a:lvl9pPr lvl="8" algn="r">
              <a:lnSpc>
                <a:spcPct val="100000"/>
              </a:lnSpc>
              <a:spcBef>
                <a:spcPts val="0"/>
              </a:spcBef>
              <a:spcAft>
                <a:spcPts val="0"/>
              </a:spcAft>
              <a:buClr>
                <a:srgbClr val="1C4587"/>
              </a:buClr>
              <a:buSzPts val="3000"/>
              <a:buNone/>
              <a:defRPr sz="3000">
                <a:solidFill>
                  <a:srgbClr val="1C4587"/>
                </a:solidFill>
              </a:defRPr>
            </a:lvl9pPr>
          </a:lstStyle>
          <a:p/>
        </p:txBody>
      </p:sp>
      <p:sp>
        <p:nvSpPr>
          <p:cNvPr id="266" name="Google Shape;266;p19"/>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9"/>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9"/>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9"/>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9"/>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9"/>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9"/>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9"/>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9"/>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9"/>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9"/>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9"/>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9"/>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9"/>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9"/>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9"/>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9"/>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9"/>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9"/>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9"/>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9"/>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9"/>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9"/>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9"/>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9"/>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9"/>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9"/>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9"/>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9"/>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9"/>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9"/>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9"/>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9"/>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9"/>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9"/>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9"/>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9"/>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9"/>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5"/>
          <p:cNvGrpSpPr/>
          <p:nvPr/>
        </p:nvGrpSpPr>
        <p:grpSpPr>
          <a:xfrm>
            <a:off x="-6" y="-23"/>
            <a:ext cx="9143797" cy="5143378"/>
            <a:chOff x="239950" y="872550"/>
            <a:chExt cx="7042900" cy="3961625"/>
          </a:xfrm>
        </p:grpSpPr>
        <p:sp>
          <p:nvSpPr>
            <p:cNvPr id="7" name="Google Shape;7;p15"/>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5"/>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5"/>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5"/>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5"/>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5"/>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5"/>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5"/>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5"/>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5"/>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5"/>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5"/>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5"/>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5"/>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5"/>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5"/>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5"/>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5"/>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5"/>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5"/>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5"/>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5"/>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5"/>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5"/>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5"/>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5"/>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5"/>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5"/>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5"/>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5"/>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5"/>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5"/>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5"/>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5"/>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5"/>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5"/>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5"/>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5"/>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5"/>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5"/>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5"/>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5"/>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5"/>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5"/>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5"/>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5"/>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5"/>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5"/>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5"/>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5"/>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5"/>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5"/>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5"/>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5"/>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5"/>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5"/>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5"/>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5"/>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5"/>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5"/>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5"/>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5"/>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5"/>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5"/>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5"/>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5"/>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5"/>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5"/>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5"/>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5"/>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5"/>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5"/>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5"/>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5"/>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5"/>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5"/>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5"/>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5"/>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5"/>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5"/>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5"/>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5"/>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5"/>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5"/>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5"/>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5"/>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5"/>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5"/>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5"/>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5"/>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5"/>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5"/>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5"/>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5"/>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5"/>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5"/>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5"/>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5"/>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5"/>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5"/>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5"/>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5"/>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5"/>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5"/>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5"/>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5"/>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5"/>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5"/>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5"/>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5"/>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5"/>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5"/>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5"/>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5"/>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5"/>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5"/>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5"/>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5"/>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5"/>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5"/>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5"/>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5"/>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5"/>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5"/>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5"/>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5"/>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5"/>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5"/>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5"/>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5"/>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5"/>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5"/>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5"/>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5"/>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5"/>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5"/>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5"/>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5"/>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5"/>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5"/>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5"/>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5"/>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5"/>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5"/>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5"/>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5"/>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 Id="rId5" Type="http://schemas.openxmlformats.org/officeDocument/2006/relationships/image" Target="../media/image13.png"/><Relationship Id="rId6"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0.jpg"/><Relationship Id="rId5" Type="http://schemas.openxmlformats.org/officeDocument/2006/relationships/image" Target="../media/image13.png"/><Relationship Id="rId6"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1.jpg"/><Relationship Id="rId5" Type="http://schemas.openxmlformats.org/officeDocument/2006/relationships/image" Target="../media/image13.png"/><Relationship Id="rId6"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9.jpg"/><Relationship Id="rId5"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13.png"/><Relationship Id="rId5"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automatika.rs/baza-znanja/uvod-u-leder-programiranje.html" TargetMode="External"/><Relationship Id="rId4" Type="http://schemas.openxmlformats.org/officeDocument/2006/relationships/image" Target="../media/image2.jp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1"/>
          <p:cNvSpPr txBox="1"/>
          <p:nvPr>
            <p:ph type="ctrTitle"/>
          </p:nvPr>
        </p:nvSpPr>
        <p:spPr>
          <a:xfrm>
            <a:off x="1074234" y="1820900"/>
            <a:ext cx="6629300" cy="1501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b="1" lang="en-US"/>
              <a:t>Advantages of </a:t>
            </a:r>
            <a:br>
              <a:rPr b="1" lang="en-US"/>
            </a:br>
            <a:r>
              <a:rPr b="1" lang="en-US"/>
              <a:t>using PLC devices</a:t>
            </a:r>
            <a:br>
              <a:rPr lang="en-US"/>
            </a:br>
            <a:endParaRPr/>
          </a:p>
        </p:txBody>
      </p:sp>
      <p:pic>
        <p:nvPicPr>
          <p:cNvPr descr="D:\DOWLODER\Projlog-DLP-lesspixels.png" id="322" name="Google Shape;322;p1"/>
          <p:cNvPicPr preferRelativeResize="0"/>
          <p:nvPr/>
        </p:nvPicPr>
        <p:blipFill rotWithShape="1">
          <a:blip r:embed="rId3">
            <a:alphaModFix/>
          </a:blip>
          <a:srcRect b="0" l="0" r="0" t="0"/>
          <a:stretch/>
        </p:blipFill>
        <p:spPr>
          <a:xfrm>
            <a:off x="5562600" y="285750"/>
            <a:ext cx="3120485" cy="685800"/>
          </a:xfrm>
          <a:prstGeom prst="rect">
            <a:avLst/>
          </a:prstGeom>
          <a:noFill/>
          <a:ln>
            <a:noFill/>
          </a:ln>
        </p:spPr>
      </p:pic>
      <p:pic>
        <p:nvPicPr>
          <p:cNvPr descr="D:\DOWLODER\EU-Logo.jpg" id="323" name="Google Shape;323;p1"/>
          <p:cNvPicPr preferRelativeResize="0"/>
          <p:nvPr/>
        </p:nvPicPr>
        <p:blipFill rotWithShape="1">
          <a:blip r:embed="rId4">
            <a:alphaModFix/>
          </a:blip>
          <a:srcRect b="0" l="0" r="0" t="0"/>
          <a:stretch/>
        </p:blipFill>
        <p:spPr>
          <a:xfrm>
            <a:off x="152400" y="133350"/>
            <a:ext cx="3057525" cy="87323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29" name="Google Shape;329;p2"/>
          <p:cNvGraphicFramePr/>
          <p:nvPr/>
        </p:nvGraphicFramePr>
        <p:xfrm>
          <a:off x="838201" y="1200150"/>
          <a:ext cx="3000000" cy="3000000"/>
        </p:xfrm>
        <a:graphic>
          <a:graphicData uri="http://schemas.openxmlformats.org/drawingml/2006/table">
            <a:tbl>
              <a:tblPr>
                <a:noFill/>
                <a:tableStyleId>{A2AAB2C4-2583-4656-9A5D-E760F3FE798A}</a:tableStyleId>
              </a:tblPr>
              <a:tblGrid>
                <a:gridCol w="2022900"/>
                <a:gridCol w="4450375"/>
              </a:tblGrid>
              <a:tr h="110335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1312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2400" u="none" cap="none" strike="noStrike">
                          <a:solidFill>
                            <a:srgbClr val="181818"/>
                          </a:solidFill>
                        </a:rPr>
                        <a:t>Advantages of </a:t>
                      </a:r>
                      <a:br>
                        <a:rPr b="1" i="1" lang="en-US" sz="2400" u="none" cap="none" strike="noStrike">
                          <a:solidFill>
                            <a:srgbClr val="181818"/>
                          </a:solidFill>
                        </a:rPr>
                      </a:br>
                      <a:r>
                        <a:rPr b="1" i="1" lang="en-US" sz="2400" u="none" cap="none" strike="noStrike">
                          <a:solidFill>
                            <a:srgbClr val="181818"/>
                          </a:solidFill>
                        </a:rPr>
                        <a:t>using PLC devices</a:t>
                      </a:r>
                      <a:endParaRPr i="1" sz="2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12985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rtl="0" algn="l">
                        <a:spcBef>
                          <a:spcPts val="0"/>
                        </a:spcBef>
                        <a:spcAft>
                          <a:spcPts val="0"/>
                        </a:spcAft>
                        <a:buClr>
                          <a:schemeClr val="dk1"/>
                        </a:buClr>
                        <a:buSzPts val="2800"/>
                        <a:buFont typeface="Arial"/>
                        <a:buNone/>
                      </a:pPr>
                      <a:r>
                        <a:rPr b="1" i="1" lang="en-US" sz="2400">
                          <a:solidFill>
                            <a:srgbClr val="181818"/>
                          </a:solidFill>
                        </a:rPr>
                        <a:t>The role and importance of PLC-devices</a:t>
                      </a:r>
                      <a:endParaRPr sz="21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30" name="Google Shape;330;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31" name="Google Shape;331;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sz="2400"/>
              <a:t>Programmable logic controller  ( </a:t>
            </a:r>
            <a:r>
              <a:rPr lang="en-US" sz="2400"/>
              <a:t>PLC)</a:t>
            </a:r>
            <a:endParaRPr sz="2400">
              <a:solidFill>
                <a:srgbClr val="5086DC"/>
              </a:solidFill>
            </a:endParaRPr>
          </a:p>
        </p:txBody>
      </p:sp>
      <p:sp>
        <p:nvSpPr>
          <p:cNvPr id="337" name="Google Shape;337;p3"/>
          <p:cNvSpPr txBox="1"/>
          <p:nvPr/>
        </p:nvSpPr>
        <p:spPr>
          <a:xfrm>
            <a:off x="475785" y="1123950"/>
            <a:ext cx="3258015" cy="319528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rgbClr val="000000"/>
              </a:buClr>
              <a:buSzPts val="2000"/>
              <a:buFont typeface="Arial"/>
              <a:buNone/>
            </a:pPr>
            <a:r>
              <a:rPr b="0" i="0" lang="en-US" sz="2000" u="none" cap="none" strike="noStrike">
                <a:solidFill>
                  <a:srgbClr val="5086DC"/>
                </a:solidFill>
                <a:latin typeface="Dosis"/>
                <a:ea typeface="Dosis"/>
                <a:cs typeface="Dosis"/>
                <a:sym typeface="Dosis"/>
              </a:rPr>
              <a:t>Introduction</a:t>
            </a:r>
            <a:endParaRPr b="0" i="0" sz="2000" u="none" cap="none" strike="noStrike">
              <a:solidFill>
                <a:srgbClr val="5086DC"/>
              </a:solidFill>
              <a:latin typeface="Dosis"/>
              <a:ea typeface="Dosis"/>
              <a:cs typeface="Dosis"/>
              <a:sym typeface="Dosis"/>
            </a:endParaRPr>
          </a:p>
          <a:p>
            <a:pPr indent="0" lvl="0" marL="0" marR="0" rtl="0" algn="l">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Dosis"/>
                <a:ea typeface="Dosis"/>
                <a:cs typeface="Dosis"/>
                <a:sym typeface="Dosis"/>
              </a:rPr>
              <a:t>Programmable logic controllers (PLCs), such as one in figure , are widely used today in industrial process control technologies. A programmable logic controller is a computer designed for use in industrial environments, which can be programmed to perform control functions. The programmable controller has eliminated most of the wired connections required in relay control circuits. </a:t>
            </a:r>
            <a:endParaRPr b="0" i="0" sz="1600" u="none" cap="none" strike="noStrike">
              <a:solidFill>
                <a:srgbClr val="7F7F7F"/>
              </a:solidFill>
              <a:latin typeface="Dosis"/>
              <a:ea typeface="Dosis"/>
              <a:cs typeface="Dosis"/>
              <a:sym typeface="Dosis"/>
            </a:endParaRPr>
          </a:p>
        </p:txBody>
      </p:sp>
      <p:sp>
        <p:nvSpPr>
          <p:cNvPr id="338" name="Google Shape;338;p3"/>
          <p:cNvSpPr txBox="1"/>
          <p:nvPr/>
        </p:nvSpPr>
        <p:spPr>
          <a:xfrm>
            <a:off x="4150426" y="1449675"/>
            <a:ext cx="3164774" cy="21888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rgbClr val="000000"/>
              </a:buClr>
              <a:buSzPts val="1200"/>
              <a:buFont typeface="Arial"/>
              <a:buNone/>
            </a:pPr>
            <a:r>
              <a:t/>
            </a:r>
            <a:endParaRPr b="0" i="0" sz="1200" u="none" cap="none" strike="noStrike">
              <a:solidFill>
                <a:srgbClr val="3D4965"/>
              </a:solidFill>
              <a:latin typeface="Dosis"/>
              <a:ea typeface="Dosis"/>
              <a:cs typeface="Dosis"/>
              <a:sym typeface="Dosis"/>
            </a:endParaRPr>
          </a:p>
        </p:txBody>
      </p:sp>
      <p:sp>
        <p:nvSpPr>
          <p:cNvPr id="339" name="Google Shape;339;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s-l400.jpg" id="340" name="Google Shape;340;p3"/>
          <p:cNvPicPr preferRelativeResize="0"/>
          <p:nvPr/>
        </p:nvPicPr>
        <p:blipFill rotWithShape="1">
          <a:blip r:embed="rId3">
            <a:alphaModFix/>
          </a:blip>
          <a:srcRect b="0" l="8612" r="4039" t="6452"/>
          <a:stretch/>
        </p:blipFill>
        <p:spPr>
          <a:xfrm>
            <a:off x="4457700" y="1109912"/>
            <a:ext cx="2895600" cy="1828800"/>
          </a:xfrm>
          <a:prstGeom prst="rect">
            <a:avLst/>
          </a:prstGeom>
          <a:noFill/>
          <a:ln>
            <a:noFill/>
          </a:ln>
        </p:spPr>
      </p:pic>
      <p:pic>
        <p:nvPicPr>
          <p:cNvPr descr="D:\DOWLODER\IndraControl_XM_Rexroth.jpg" id="341" name="Google Shape;341;p3"/>
          <p:cNvPicPr preferRelativeResize="0"/>
          <p:nvPr/>
        </p:nvPicPr>
        <p:blipFill rotWithShape="1">
          <a:blip r:embed="rId4">
            <a:alphaModFix/>
          </a:blip>
          <a:srcRect b="0" l="0" r="0" t="11621"/>
          <a:stretch/>
        </p:blipFill>
        <p:spPr>
          <a:xfrm>
            <a:off x="4150425" y="3025898"/>
            <a:ext cx="3411187" cy="1828800"/>
          </a:xfrm>
          <a:prstGeom prst="rect">
            <a:avLst/>
          </a:prstGeom>
          <a:noFill/>
          <a:ln>
            <a:noFill/>
          </a:ln>
        </p:spPr>
      </p:pic>
      <p:pic>
        <p:nvPicPr>
          <p:cNvPr descr="D:\DOWLODER\Projlog-DLP-lesspixels.png" id="342" name="Google Shape;342;p3"/>
          <p:cNvPicPr preferRelativeResize="0"/>
          <p:nvPr/>
        </p:nvPicPr>
        <p:blipFill rotWithShape="1">
          <a:blip r:embed="rId5">
            <a:alphaModFix/>
          </a:blip>
          <a:srcRect b="0" l="0" r="0" t="0"/>
          <a:stretch/>
        </p:blipFill>
        <p:spPr>
          <a:xfrm>
            <a:off x="5867400" y="438150"/>
            <a:ext cx="2520950" cy="554037"/>
          </a:xfrm>
          <a:prstGeom prst="rect">
            <a:avLst/>
          </a:prstGeom>
          <a:noFill/>
          <a:ln>
            <a:noFill/>
          </a:ln>
        </p:spPr>
      </p:pic>
      <p:pic>
        <p:nvPicPr>
          <p:cNvPr descr="D:\DOWLODER\EU-Logo.jpg" id="343" name="Google Shape;343;p3"/>
          <p:cNvPicPr preferRelativeResize="0"/>
          <p:nvPr/>
        </p:nvPicPr>
        <p:blipFill rotWithShape="1">
          <a:blip r:embed="rId6">
            <a:alphaModFix/>
          </a:blip>
          <a:srcRect b="0" l="0" r="0" t="0"/>
          <a:stretch/>
        </p:blipFill>
        <p:spPr>
          <a:xfrm>
            <a:off x="914400" y="4248150"/>
            <a:ext cx="2362200" cy="6746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Other advantages of PLC are:</a:t>
            </a:r>
            <a:endParaRPr sz="2400"/>
          </a:p>
        </p:txBody>
      </p:sp>
      <p:sp>
        <p:nvSpPr>
          <p:cNvPr id="349" name="Google Shape;349;p4"/>
          <p:cNvSpPr txBox="1"/>
          <p:nvPr>
            <p:ph idx="1" type="body"/>
          </p:nvPr>
        </p:nvSpPr>
        <p:spPr>
          <a:xfrm>
            <a:off x="639319" y="1205312"/>
            <a:ext cx="6377938" cy="1940312"/>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2000"/>
              <a:t>easy programming and installation,</a:t>
            </a:r>
            <a:endParaRPr sz="2000"/>
          </a:p>
          <a:p>
            <a:pPr indent="-387350" lvl="0" marL="457200" rtl="0" algn="l">
              <a:lnSpc>
                <a:spcPct val="100000"/>
              </a:lnSpc>
              <a:spcBef>
                <a:spcPts val="600"/>
              </a:spcBef>
              <a:spcAft>
                <a:spcPts val="0"/>
              </a:spcAft>
              <a:buSzPts val="2500"/>
              <a:buChar char="✘"/>
            </a:pPr>
            <a:r>
              <a:rPr lang="en-US" sz="2000"/>
              <a:t>high response speed,</a:t>
            </a:r>
            <a:endParaRPr sz="2000"/>
          </a:p>
          <a:p>
            <a:pPr indent="-387350" lvl="0" marL="457200" rtl="0" algn="l">
              <a:lnSpc>
                <a:spcPct val="100000"/>
              </a:lnSpc>
              <a:spcBef>
                <a:spcPts val="600"/>
              </a:spcBef>
              <a:spcAft>
                <a:spcPts val="0"/>
              </a:spcAft>
              <a:buSzPts val="2500"/>
              <a:buChar char="✘"/>
            </a:pPr>
            <a:r>
              <a:rPr lang="en-US" sz="2000"/>
              <a:t>network compatibility</a:t>
            </a:r>
            <a:endParaRPr sz="2000"/>
          </a:p>
          <a:p>
            <a:pPr indent="-387350" lvl="0" marL="457200" rtl="0" algn="l">
              <a:lnSpc>
                <a:spcPct val="100000"/>
              </a:lnSpc>
              <a:spcBef>
                <a:spcPts val="600"/>
              </a:spcBef>
              <a:spcAft>
                <a:spcPts val="0"/>
              </a:spcAft>
              <a:buSzPts val="2500"/>
              <a:buChar char="✘"/>
            </a:pPr>
            <a:r>
              <a:rPr lang="en-US" sz="2000"/>
              <a:t>easy debugging and testing,</a:t>
            </a:r>
            <a:endParaRPr sz="2000"/>
          </a:p>
          <a:p>
            <a:pPr indent="-387350" lvl="0" marL="457200" rtl="0" algn="l">
              <a:lnSpc>
                <a:spcPct val="100000"/>
              </a:lnSpc>
              <a:spcBef>
                <a:spcPts val="600"/>
              </a:spcBef>
              <a:spcAft>
                <a:spcPts val="0"/>
              </a:spcAft>
              <a:buSzPts val="2500"/>
              <a:buChar char="✘"/>
            </a:pPr>
            <a:r>
              <a:rPr lang="en-US" sz="2000"/>
              <a:t>high reliability</a:t>
            </a:r>
            <a:endParaRPr sz="2000"/>
          </a:p>
          <a:p>
            <a:pPr indent="-228600" lvl="0" marL="457200" rtl="0" algn="l">
              <a:lnSpc>
                <a:spcPct val="100000"/>
              </a:lnSpc>
              <a:spcBef>
                <a:spcPts val="600"/>
              </a:spcBef>
              <a:spcAft>
                <a:spcPts val="0"/>
              </a:spcAft>
              <a:buSzPts val="2500"/>
              <a:buNone/>
            </a:pPr>
            <a:r>
              <a:t/>
            </a:r>
            <a:endParaRPr sz="1800"/>
          </a:p>
        </p:txBody>
      </p:sp>
      <p:sp>
        <p:nvSpPr>
          <p:cNvPr id="350" name="Google Shape;350;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images (1).jpg" id="351" name="Google Shape;351;p4"/>
          <p:cNvPicPr preferRelativeResize="0"/>
          <p:nvPr/>
        </p:nvPicPr>
        <p:blipFill rotWithShape="1">
          <a:blip r:embed="rId3">
            <a:alphaModFix/>
          </a:blip>
          <a:srcRect b="0" l="0" r="0" t="0"/>
          <a:stretch/>
        </p:blipFill>
        <p:spPr>
          <a:xfrm>
            <a:off x="2004061" y="3568398"/>
            <a:ext cx="2122900" cy="1412675"/>
          </a:xfrm>
          <a:prstGeom prst="rect">
            <a:avLst/>
          </a:prstGeom>
          <a:noFill/>
          <a:ln>
            <a:noFill/>
          </a:ln>
        </p:spPr>
      </p:pic>
      <p:pic>
        <p:nvPicPr>
          <p:cNvPr descr="D:\DOWLODER\images (2).jpg" id="352" name="Google Shape;352;p4"/>
          <p:cNvPicPr preferRelativeResize="0"/>
          <p:nvPr/>
        </p:nvPicPr>
        <p:blipFill rotWithShape="1">
          <a:blip r:embed="rId4">
            <a:alphaModFix/>
          </a:blip>
          <a:srcRect b="0" l="0" r="0" t="0"/>
          <a:stretch/>
        </p:blipFill>
        <p:spPr>
          <a:xfrm>
            <a:off x="4681440" y="3568398"/>
            <a:ext cx="2434124" cy="1412675"/>
          </a:xfrm>
          <a:prstGeom prst="rect">
            <a:avLst/>
          </a:prstGeom>
          <a:noFill/>
          <a:ln>
            <a:noFill/>
          </a:ln>
        </p:spPr>
      </p:pic>
      <p:pic>
        <p:nvPicPr>
          <p:cNvPr descr="D:\DOWLODER\Projlog-DLP-lesspixels.png" id="353" name="Google Shape;353;p4"/>
          <p:cNvPicPr preferRelativeResize="0"/>
          <p:nvPr/>
        </p:nvPicPr>
        <p:blipFill rotWithShape="1">
          <a:blip r:embed="rId5">
            <a:alphaModFix/>
          </a:blip>
          <a:srcRect b="0" l="0" r="0" t="0"/>
          <a:stretch/>
        </p:blipFill>
        <p:spPr>
          <a:xfrm>
            <a:off x="4876800" y="438150"/>
            <a:ext cx="2520950" cy="554037"/>
          </a:xfrm>
          <a:prstGeom prst="rect">
            <a:avLst/>
          </a:prstGeom>
          <a:noFill/>
          <a:ln>
            <a:noFill/>
          </a:ln>
        </p:spPr>
      </p:pic>
      <p:pic>
        <p:nvPicPr>
          <p:cNvPr descr="D:\DOWLODER\EU-Logo.jpg" id="354" name="Google Shape;354;p4"/>
          <p:cNvPicPr preferRelativeResize="0"/>
          <p:nvPr/>
        </p:nvPicPr>
        <p:blipFill rotWithShape="1">
          <a:blip r:embed="rId6">
            <a:alphaModFix/>
          </a:blip>
          <a:srcRect b="0" l="0" r="0" t="0"/>
          <a:stretch/>
        </p:blipFill>
        <p:spPr>
          <a:xfrm>
            <a:off x="170900" y="225025"/>
            <a:ext cx="1647600" cy="470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Programmable logic controller  ( </a:t>
            </a:r>
            <a:r>
              <a:rPr lang="en-US"/>
              <a:t>PLC)</a:t>
            </a:r>
            <a:endParaRPr/>
          </a:p>
        </p:txBody>
      </p:sp>
      <p:sp>
        <p:nvSpPr>
          <p:cNvPr id="360" name="Google Shape;360;p5"/>
          <p:cNvSpPr txBox="1"/>
          <p:nvPr>
            <p:ph idx="1" type="body"/>
          </p:nvPr>
        </p:nvSpPr>
        <p:spPr>
          <a:xfrm>
            <a:off x="364969" y="1181692"/>
            <a:ext cx="4029306" cy="2632151"/>
          </a:xfrm>
          <a:prstGeom prst="rect">
            <a:avLst/>
          </a:prstGeom>
          <a:noFill/>
          <a:ln>
            <a:noFill/>
          </a:ln>
        </p:spPr>
        <p:txBody>
          <a:bodyPr anchorCtr="0" anchor="t" bIns="91425" lIns="91425" spcFirstLastPara="1" rIns="91425" wrap="square" tIns="91425">
            <a:noAutofit/>
          </a:bodyPr>
          <a:lstStyle/>
          <a:p>
            <a:pPr indent="0" lvl="0" marL="69850" rtl="0" algn="l">
              <a:lnSpc>
                <a:spcPct val="100000"/>
              </a:lnSpc>
              <a:spcBef>
                <a:spcPts val="600"/>
              </a:spcBef>
              <a:spcAft>
                <a:spcPts val="0"/>
              </a:spcAft>
              <a:buSzPts val="2500"/>
              <a:buNone/>
            </a:pPr>
            <a:r>
              <a:rPr lang="en-US" sz="1600"/>
              <a:t> The programmable logic controller is designed to accept multiple different input and output layouts and withstand a wide range of operating temperatures. </a:t>
            </a:r>
            <a:endParaRPr/>
          </a:p>
          <a:p>
            <a:pPr indent="0" lvl="0" marL="69850" rtl="0" algn="l">
              <a:lnSpc>
                <a:spcPct val="100000"/>
              </a:lnSpc>
              <a:spcBef>
                <a:spcPts val="600"/>
              </a:spcBef>
              <a:spcAft>
                <a:spcPts val="0"/>
              </a:spcAft>
              <a:buSzPts val="2500"/>
              <a:buNone/>
            </a:pPr>
            <a:r>
              <a:rPr lang="en-US" sz="1600"/>
              <a:t>It is insensitive to electrical noise and is resistant to vibration and shock. Programs that manage the production of machinery and equipment are usually stored in memory that is permanent or self-powered. A PLC is an example of a real-time system because the state of the PLC-controlled system outputs depends on the state of the system's inputs.</a:t>
            </a:r>
            <a:endParaRPr sz="16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61" name="Google Shape;361;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siemens-industrial-automation-image.jpg" id="362" name="Google Shape;362;p5"/>
          <p:cNvPicPr preferRelativeResize="0"/>
          <p:nvPr/>
        </p:nvPicPr>
        <p:blipFill rotWithShape="1">
          <a:blip r:embed="rId3">
            <a:alphaModFix/>
          </a:blip>
          <a:srcRect b="0" l="0" r="0" t="0"/>
          <a:stretch/>
        </p:blipFill>
        <p:spPr>
          <a:xfrm>
            <a:off x="4495801" y="3105150"/>
            <a:ext cx="2933699" cy="1682440"/>
          </a:xfrm>
          <a:prstGeom prst="rect">
            <a:avLst/>
          </a:prstGeom>
          <a:noFill/>
          <a:ln>
            <a:noFill/>
          </a:ln>
        </p:spPr>
      </p:pic>
      <p:pic>
        <p:nvPicPr>
          <p:cNvPr descr="D:\DOWLODER\images (3).jpg" id="363" name="Google Shape;363;p5"/>
          <p:cNvPicPr preferRelativeResize="0"/>
          <p:nvPr/>
        </p:nvPicPr>
        <p:blipFill rotWithShape="1">
          <a:blip r:embed="rId4">
            <a:alphaModFix/>
          </a:blip>
          <a:srcRect b="0" l="0" r="0" t="0"/>
          <a:stretch/>
        </p:blipFill>
        <p:spPr>
          <a:xfrm>
            <a:off x="4495801" y="1265193"/>
            <a:ext cx="2933699" cy="1595038"/>
          </a:xfrm>
          <a:prstGeom prst="rect">
            <a:avLst/>
          </a:prstGeom>
          <a:noFill/>
          <a:ln>
            <a:noFill/>
          </a:ln>
        </p:spPr>
      </p:pic>
      <p:pic>
        <p:nvPicPr>
          <p:cNvPr descr="D:\DOWLODER\Projlog-DLP-lesspixels.png" id="364" name="Google Shape;364;p5"/>
          <p:cNvPicPr preferRelativeResize="0"/>
          <p:nvPr/>
        </p:nvPicPr>
        <p:blipFill rotWithShape="1">
          <a:blip r:embed="rId5">
            <a:alphaModFix/>
          </a:blip>
          <a:srcRect b="0" l="0" r="0" t="0"/>
          <a:stretch/>
        </p:blipFill>
        <p:spPr>
          <a:xfrm>
            <a:off x="4876800" y="438150"/>
            <a:ext cx="2520950" cy="554037"/>
          </a:xfrm>
          <a:prstGeom prst="rect">
            <a:avLst/>
          </a:prstGeom>
          <a:noFill/>
          <a:ln>
            <a:noFill/>
          </a:ln>
        </p:spPr>
      </p:pic>
      <p:pic>
        <p:nvPicPr>
          <p:cNvPr descr="D:\DOWLODER\EU-Logo.jpg" id="365" name="Google Shape;365;p5"/>
          <p:cNvPicPr preferRelativeResize="0"/>
          <p:nvPr/>
        </p:nvPicPr>
        <p:blipFill rotWithShape="1">
          <a:blip r:embed="rId6">
            <a:alphaModFix/>
          </a:blip>
          <a:srcRect b="0" l="0" r="0" t="0"/>
          <a:stretch/>
        </p:blipFill>
        <p:spPr>
          <a:xfrm>
            <a:off x="609600" y="4468855"/>
            <a:ext cx="2362199" cy="67464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a:t>Programmable logic controller  ( </a:t>
            </a:r>
            <a:r>
              <a:rPr lang="en-US"/>
              <a:t>PLC)</a:t>
            </a:r>
            <a:endParaRPr/>
          </a:p>
        </p:txBody>
      </p:sp>
      <p:sp>
        <p:nvSpPr>
          <p:cNvPr id="371" name="Google Shape;371;p6"/>
          <p:cNvSpPr txBox="1"/>
          <p:nvPr>
            <p:ph idx="1" type="body"/>
          </p:nvPr>
        </p:nvSpPr>
        <p:spPr>
          <a:xfrm>
            <a:off x="304800" y="1123950"/>
            <a:ext cx="7017834" cy="2384967"/>
          </a:xfrm>
          <a:prstGeom prst="rect">
            <a:avLst/>
          </a:prstGeom>
          <a:noFill/>
          <a:ln>
            <a:noFill/>
          </a:ln>
        </p:spPr>
        <p:txBody>
          <a:bodyPr anchorCtr="0" anchor="t" bIns="91425" lIns="91425" spcFirstLastPara="1" rIns="91425" wrap="square" tIns="91425">
            <a:noAutofit/>
          </a:bodyPr>
          <a:lstStyle/>
          <a:p>
            <a:pPr indent="0" lvl="0" marL="69850" rtl="0" algn="l">
              <a:lnSpc>
                <a:spcPct val="100000"/>
              </a:lnSpc>
              <a:spcBef>
                <a:spcPts val="600"/>
              </a:spcBef>
              <a:spcAft>
                <a:spcPts val="0"/>
              </a:spcAft>
              <a:buSzPts val="2500"/>
              <a:buNone/>
            </a:pPr>
            <a:r>
              <a:rPr lang="en-US" sz="1600"/>
              <a:t>Therefore, a programmable logic controller is essentially a digital computer designed to control a specific machine or plant. Unlike a personal computer, a PLC is designed to work in an industrial environment, equipped with special input and output interfaces, and programmed using a special process control language. The common abbreviation PC used for this type of device in the industry can be confusing because it is also an abbreviation for "personal computer" (PC). For this reason, most manufacturers call their programmable logic controllers abbreviated PLC.</a:t>
            </a:r>
            <a:endParaRPr sz="1600"/>
          </a:p>
          <a:p>
            <a:pPr indent="-387350" lvl="0" marL="457200" rtl="0" algn="l">
              <a:lnSpc>
                <a:spcPct val="100000"/>
              </a:lnSpc>
              <a:spcBef>
                <a:spcPts val="600"/>
              </a:spcBef>
              <a:spcAft>
                <a:spcPts val="0"/>
              </a:spcAft>
              <a:buSzPts val="2500"/>
              <a:buNone/>
            </a:pPr>
            <a:r>
              <a:t/>
            </a:r>
            <a:endParaRPr sz="1800"/>
          </a:p>
          <a:p>
            <a:pPr indent="-387350" lvl="0" marL="457200" rtl="0" algn="l">
              <a:lnSpc>
                <a:spcPct val="100000"/>
              </a:lnSpc>
              <a:spcBef>
                <a:spcPts val="600"/>
              </a:spcBef>
              <a:spcAft>
                <a:spcPts val="0"/>
              </a:spcAft>
              <a:buSzPts val="2500"/>
              <a:buNone/>
            </a:pPr>
            <a:r>
              <a:t/>
            </a:r>
            <a:endParaRPr sz="1800"/>
          </a:p>
        </p:txBody>
      </p:sp>
      <p:sp>
        <p:nvSpPr>
          <p:cNvPr id="372" name="Google Shape;372;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73" name="Google Shape;373;p6"/>
          <p:cNvPicPr preferRelativeResize="0"/>
          <p:nvPr/>
        </p:nvPicPr>
        <p:blipFill rotWithShape="1">
          <a:blip r:embed="rId3">
            <a:alphaModFix/>
          </a:blip>
          <a:srcRect b="0" l="0" r="0" t="0"/>
          <a:stretch/>
        </p:blipFill>
        <p:spPr>
          <a:xfrm>
            <a:off x="4876800" y="438150"/>
            <a:ext cx="2520950" cy="554037"/>
          </a:xfrm>
          <a:prstGeom prst="rect">
            <a:avLst/>
          </a:prstGeom>
          <a:noFill/>
          <a:ln>
            <a:noFill/>
          </a:ln>
        </p:spPr>
      </p:pic>
      <p:pic>
        <p:nvPicPr>
          <p:cNvPr descr="D:\DOWLODER\EU-Logo.jpg" id="374" name="Google Shape;374;p6"/>
          <p:cNvPicPr preferRelativeResize="0"/>
          <p:nvPr/>
        </p:nvPicPr>
        <p:blipFill rotWithShape="1">
          <a:blip r:embed="rId4">
            <a:alphaModFix/>
          </a:blip>
          <a:srcRect b="0" l="0" r="0" t="0"/>
          <a:stretch/>
        </p:blipFill>
        <p:spPr>
          <a:xfrm>
            <a:off x="457200" y="4019551"/>
            <a:ext cx="2209800" cy="6311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000"/>
              <a:t>PLC – Relay technology</a:t>
            </a:r>
            <a:endParaRPr/>
          </a:p>
        </p:txBody>
      </p:sp>
      <p:sp>
        <p:nvSpPr>
          <p:cNvPr id="380" name="Google Shape;380;p7"/>
          <p:cNvSpPr txBox="1"/>
          <p:nvPr>
            <p:ph idx="1" type="body"/>
          </p:nvPr>
        </p:nvSpPr>
        <p:spPr>
          <a:xfrm>
            <a:off x="228600" y="1047750"/>
            <a:ext cx="7315200" cy="16002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800"/>
              <a:t>Considering the fact that the PLC structure is based on the same principles as those applied in computer architecture, the PLC can perform not only the same tasks as relay technology, but is also suitable for other applications - for example, timekeeping, counting, computing, comparison and processing of analog signals.</a:t>
            </a:r>
            <a:endParaRPr/>
          </a:p>
        </p:txBody>
      </p:sp>
      <p:sp>
        <p:nvSpPr>
          <p:cNvPr id="381" name="Google Shape;381;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download (2).jpg" id="382" name="Google Shape;382;p7"/>
          <p:cNvPicPr preferRelativeResize="0"/>
          <p:nvPr/>
        </p:nvPicPr>
        <p:blipFill rotWithShape="1">
          <a:blip r:embed="rId3">
            <a:alphaModFix/>
          </a:blip>
          <a:srcRect b="0" l="0" r="0" t="0"/>
          <a:stretch/>
        </p:blipFill>
        <p:spPr>
          <a:xfrm>
            <a:off x="762000" y="2647950"/>
            <a:ext cx="2895600" cy="2155490"/>
          </a:xfrm>
          <a:prstGeom prst="rect">
            <a:avLst/>
          </a:prstGeom>
          <a:noFill/>
          <a:ln>
            <a:noFill/>
          </a:ln>
        </p:spPr>
      </p:pic>
      <p:pic>
        <p:nvPicPr>
          <p:cNvPr descr="D:\DOWLODER\electrician-module.png" id="383" name="Google Shape;383;p7"/>
          <p:cNvPicPr preferRelativeResize="0"/>
          <p:nvPr/>
        </p:nvPicPr>
        <p:blipFill rotWithShape="1">
          <a:blip r:embed="rId4">
            <a:alphaModFix/>
          </a:blip>
          <a:srcRect b="0" l="0" r="0" t="0"/>
          <a:stretch/>
        </p:blipFill>
        <p:spPr>
          <a:xfrm>
            <a:off x="3886200" y="2647950"/>
            <a:ext cx="3616325" cy="2168504"/>
          </a:xfrm>
          <a:prstGeom prst="rect">
            <a:avLst/>
          </a:prstGeom>
          <a:noFill/>
          <a:ln>
            <a:noFill/>
          </a:ln>
        </p:spPr>
      </p:pic>
      <p:pic>
        <p:nvPicPr>
          <p:cNvPr descr="D:\DOWLODER\Projlog-DLP-lesspixels.png" id="384" name="Google Shape;384;p7"/>
          <p:cNvPicPr preferRelativeResize="0"/>
          <p:nvPr/>
        </p:nvPicPr>
        <p:blipFill rotWithShape="1">
          <a:blip r:embed="rId5">
            <a:alphaModFix/>
          </a:blip>
          <a:srcRect b="0" l="0" r="0" t="0"/>
          <a:stretch/>
        </p:blipFill>
        <p:spPr>
          <a:xfrm>
            <a:off x="4876800" y="361950"/>
            <a:ext cx="2520950" cy="554037"/>
          </a:xfrm>
          <a:prstGeom prst="rect">
            <a:avLst/>
          </a:prstGeom>
          <a:noFill/>
          <a:ln>
            <a:noFill/>
          </a:ln>
        </p:spPr>
      </p:pic>
      <p:pic>
        <p:nvPicPr>
          <p:cNvPr descr="D:\DOWLODER\EU-Logo.jpg" id="385" name="Google Shape;385;p7"/>
          <p:cNvPicPr preferRelativeResize="0"/>
          <p:nvPr/>
        </p:nvPicPr>
        <p:blipFill rotWithShape="1">
          <a:blip r:embed="rId6">
            <a:alphaModFix/>
          </a:blip>
          <a:srcRect b="0" l="0" r="0" t="0"/>
          <a:stretch/>
        </p:blipFill>
        <p:spPr>
          <a:xfrm>
            <a:off x="853450" y="91900"/>
            <a:ext cx="1939848" cy="554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Greater reliability</a:t>
            </a:r>
            <a:endParaRPr sz="2400"/>
          </a:p>
        </p:txBody>
      </p:sp>
      <p:sp>
        <p:nvSpPr>
          <p:cNvPr id="391" name="Google Shape;391;p9"/>
          <p:cNvSpPr txBox="1"/>
          <p:nvPr>
            <p:ph idx="1" type="body"/>
          </p:nvPr>
        </p:nvSpPr>
        <p:spPr>
          <a:xfrm>
            <a:off x="228600" y="1047750"/>
            <a:ext cx="7315200" cy="26670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800"/>
              <a:t>After you write and test the program, you can easily install it on other PLC systems. Since the entire logic is stored in the PLC memory, there is no possibility of introducing a logic error due to incorrect wiring (Figure 1-3). The program replaces most of the external cable connections that would otherwise be required to control the process. Direct cable connections are still needed to connect to external devices, but their number is much smaller. The reliability of the PLC is significantly contributed by the components made in the technology of integrated circuits.</a:t>
            </a:r>
            <a:endParaRPr sz="1800"/>
          </a:p>
        </p:txBody>
      </p:sp>
      <p:sp>
        <p:nvSpPr>
          <p:cNvPr id="392" name="Google Shape;392;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393" name="Google Shape;393;p9"/>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94" name="Google Shape;394;p9"/>
          <p:cNvPicPr preferRelativeResize="0"/>
          <p:nvPr/>
        </p:nvPicPr>
        <p:blipFill rotWithShape="1">
          <a:blip r:embed="rId4">
            <a:alphaModFix/>
          </a:blip>
          <a:srcRect b="0" l="0" r="0" t="0"/>
          <a:stretch/>
        </p:blipFill>
        <p:spPr>
          <a:xfrm>
            <a:off x="457201" y="3943351"/>
            <a:ext cx="2668062" cy="762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Greater flexibility</a:t>
            </a:r>
            <a:endParaRPr sz="2400"/>
          </a:p>
        </p:txBody>
      </p:sp>
      <p:sp>
        <p:nvSpPr>
          <p:cNvPr id="400" name="Google Shape;400;p10"/>
          <p:cNvSpPr txBox="1"/>
          <p:nvPr>
            <p:ph idx="1" type="body"/>
          </p:nvPr>
        </p:nvSpPr>
        <p:spPr>
          <a:xfrm>
            <a:off x="228600" y="1504950"/>
            <a:ext cx="7315200" cy="32766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800"/>
              <a:t>It is easier to write and modify a program installed in a PLC than to change the wiring of an electrical circuit. The relation between the inputs and outputs of the program controller is determined by the program written by the user, not the way these inputs and outputs are interconnected. Original equipment manufacturers (OEMs) can forward changes to users by sending them new versions of the program. End users can change programs on the spot themselves, and if desired, the program can be protected by certain hardware measures, such as locking cabinets with equipment, or using a software password.</a:t>
            </a:r>
            <a:endParaRPr/>
          </a:p>
        </p:txBody>
      </p:sp>
      <p:sp>
        <p:nvSpPr>
          <p:cNvPr id="401" name="Google Shape;401;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02" name="Google Shape;402;p10"/>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403" name="Google Shape;403;p10"/>
          <p:cNvPicPr preferRelativeResize="0"/>
          <p:nvPr/>
        </p:nvPicPr>
        <p:blipFill rotWithShape="1">
          <a:blip r:embed="rId4">
            <a:alphaModFix/>
          </a:blip>
          <a:srcRect b="0" l="0" r="0" t="0"/>
          <a:stretch/>
        </p:blipFill>
        <p:spPr>
          <a:xfrm>
            <a:off x="4724400" y="4171950"/>
            <a:ext cx="2438399" cy="6964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i="1" lang="en-US" sz="2400"/>
              <a:t>Lower costs</a:t>
            </a:r>
            <a:endParaRPr sz="2400"/>
          </a:p>
        </p:txBody>
      </p:sp>
      <p:sp>
        <p:nvSpPr>
          <p:cNvPr id="409" name="Google Shape;409;p11"/>
          <p:cNvSpPr txBox="1"/>
          <p:nvPr>
            <p:ph idx="1" type="body"/>
          </p:nvPr>
        </p:nvSpPr>
        <p:spPr>
          <a:xfrm>
            <a:off x="228600" y="1504950"/>
            <a:ext cx="7315200" cy="2209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800"/>
              <a:t>The original purpose of the PLC was to replace relay control logic, but the savings have become so significant that relay control is increasingly considered obsolete, except when operating with high currents and high voltages. If more than half a dozen control relays are needed for a particular application, it would probably be cheaper to use a PLC.</a:t>
            </a:r>
            <a:endParaRPr/>
          </a:p>
        </p:txBody>
      </p:sp>
      <p:sp>
        <p:nvSpPr>
          <p:cNvPr id="410" name="Google Shape;410;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11" name="Google Shape;411;p11"/>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412" name="Google Shape;412;p11"/>
          <p:cNvPicPr preferRelativeResize="0"/>
          <p:nvPr/>
        </p:nvPicPr>
        <p:blipFill rotWithShape="1">
          <a:blip r:embed="rId4">
            <a:alphaModFix/>
          </a:blip>
          <a:srcRect b="0" l="0" r="0" t="0"/>
          <a:stretch/>
        </p:blipFill>
        <p:spPr>
          <a:xfrm>
            <a:off x="457201" y="4019550"/>
            <a:ext cx="2514600" cy="7181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12"/>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Ability to communicate</a:t>
            </a:r>
            <a:endParaRPr/>
          </a:p>
        </p:txBody>
      </p:sp>
      <p:sp>
        <p:nvSpPr>
          <p:cNvPr id="418" name="Google Shape;418;p12"/>
          <p:cNvSpPr txBox="1"/>
          <p:nvPr>
            <p:ph idx="1" type="body"/>
          </p:nvPr>
        </p:nvSpPr>
        <p:spPr>
          <a:xfrm>
            <a:off x="228600" y="1200150"/>
            <a:ext cx="7367100" cy="16350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800"/>
              <a:t>The PLC can communicate with other controllers or other computer equipment to perform functions such as system monitoring, data acquisition, device and process parameter monitoring, and program installation. </a:t>
            </a:r>
            <a:endParaRPr sz="1800"/>
          </a:p>
        </p:txBody>
      </p:sp>
      <p:sp>
        <p:nvSpPr>
          <p:cNvPr id="419" name="Google Shape;419;p1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id="420" name="Google Shape;420;p12"/>
          <p:cNvPicPr preferRelativeResize="0"/>
          <p:nvPr/>
        </p:nvPicPr>
        <p:blipFill rotWithShape="1">
          <a:blip r:embed="rId3">
            <a:alphaModFix/>
          </a:blip>
          <a:srcRect b="0" l="0" r="0" t="0"/>
          <a:stretch/>
        </p:blipFill>
        <p:spPr>
          <a:xfrm>
            <a:off x="838200" y="2647950"/>
            <a:ext cx="2800350" cy="2170763"/>
          </a:xfrm>
          <a:prstGeom prst="rect">
            <a:avLst/>
          </a:prstGeom>
          <a:noFill/>
          <a:ln>
            <a:noFill/>
          </a:ln>
        </p:spPr>
      </p:pic>
      <p:pic>
        <p:nvPicPr>
          <p:cNvPr descr="D:\DOWLODER\download.jpg" id="421" name="Google Shape;421;p12"/>
          <p:cNvPicPr preferRelativeResize="0"/>
          <p:nvPr/>
        </p:nvPicPr>
        <p:blipFill rotWithShape="1">
          <a:blip r:embed="rId4">
            <a:alphaModFix/>
          </a:blip>
          <a:srcRect b="14234" l="0" r="4982" t="14591"/>
          <a:stretch/>
        </p:blipFill>
        <p:spPr>
          <a:xfrm>
            <a:off x="4191000" y="2647950"/>
            <a:ext cx="2743200" cy="2209800"/>
          </a:xfrm>
          <a:prstGeom prst="rect">
            <a:avLst/>
          </a:prstGeom>
          <a:noFill/>
          <a:ln>
            <a:noFill/>
          </a:ln>
        </p:spPr>
      </p:pic>
      <p:pic>
        <p:nvPicPr>
          <p:cNvPr descr="D:\DOWLODER\Projlog-DLP-lesspixels.png" id="422" name="Google Shape;422;p12"/>
          <p:cNvPicPr preferRelativeResize="0"/>
          <p:nvPr/>
        </p:nvPicPr>
        <p:blipFill rotWithShape="1">
          <a:blip r:embed="rId5">
            <a:alphaModFix/>
          </a:blip>
          <a:srcRect b="0" l="0" r="0" t="0"/>
          <a:stretch/>
        </p:blipFill>
        <p:spPr>
          <a:xfrm>
            <a:off x="4800600" y="438150"/>
            <a:ext cx="2520950" cy="5540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3"/>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Easier debugging</a:t>
            </a:r>
            <a:endParaRPr/>
          </a:p>
        </p:txBody>
      </p:sp>
      <p:sp>
        <p:nvSpPr>
          <p:cNvPr id="428" name="Google Shape;428;p13"/>
          <p:cNvSpPr txBox="1"/>
          <p:nvPr>
            <p:ph idx="1" type="body"/>
          </p:nvPr>
        </p:nvSpPr>
        <p:spPr>
          <a:xfrm>
            <a:off x="247651" y="1504950"/>
            <a:ext cx="3417384" cy="2516924"/>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Char char="✘"/>
            </a:pPr>
            <a:r>
              <a:rPr lang="en-US" sz="1600"/>
              <a:t>The PLC has built-in diagnostic features that allow the user to easily monitor system operation and correct software and hardware problems. To detect and solve problems, users can see the driver on the monitor and watch it work in real time.</a:t>
            </a:r>
            <a:endParaRPr sz="1600"/>
          </a:p>
        </p:txBody>
      </p:sp>
      <p:sp>
        <p:nvSpPr>
          <p:cNvPr id="429" name="Google Shape;429;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Ladder-Diagram-PLC-for-SCADA-Operation_Q640.jpg" id="430" name="Google Shape;430;p13"/>
          <p:cNvPicPr preferRelativeResize="0"/>
          <p:nvPr/>
        </p:nvPicPr>
        <p:blipFill rotWithShape="1">
          <a:blip r:embed="rId3">
            <a:alphaModFix/>
          </a:blip>
          <a:srcRect b="0" l="0" r="0" t="0"/>
          <a:stretch/>
        </p:blipFill>
        <p:spPr>
          <a:xfrm>
            <a:off x="3733800" y="1200150"/>
            <a:ext cx="3562349" cy="3562350"/>
          </a:xfrm>
          <a:prstGeom prst="rect">
            <a:avLst/>
          </a:prstGeom>
          <a:noFill/>
          <a:ln>
            <a:noFill/>
          </a:ln>
        </p:spPr>
      </p:pic>
      <p:pic>
        <p:nvPicPr>
          <p:cNvPr descr="D:\DOWLODER\Projlog-DLP-lesspixels.png" id="431" name="Google Shape;431;p13"/>
          <p:cNvPicPr preferRelativeResize="0"/>
          <p:nvPr/>
        </p:nvPicPr>
        <p:blipFill rotWithShape="1">
          <a:blip r:embed="rId4">
            <a:alphaModFix/>
          </a:blip>
          <a:srcRect b="0" l="0" r="0" t="0"/>
          <a:stretch/>
        </p:blipFill>
        <p:spPr>
          <a:xfrm>
            <a:off x="4724400" y="438150"/>
            <a:ext cx="2520950" cy="554037"/>
          </a:xfrm>
          <a:prstGeom prst="rect">
            <a:avLst/>
          </a:prstGeom>
          <a:noFill/>
          <a:ln>
            <a:noFill/>
          </a:ln>
        </p:spPr>
      </p:pic>
      <p:pic>
        <p:nvPicPr>
          <p:cNvPr descr="D:\DOWLODER\EU-Logo.jpg" id="432" name="Google Shape;432;p13"/>
          <p:cNvPicPr preferRelativeResize="0"/>
          <p:nvPr/>
        </p:nvPicPr>
        <p:blipFill rotWithShape="1">
          <a:blip r:embed="rId5">
            <a:alphaModFix/>
          </a:blip>
          <a:srcRect b="0" l="0" r="0" t="0"/>
          <a:stretch/>
        </p:blipFill>
        <p:spPr>
          <a:xfrm>
            <a:off x="457201" y="4095751"/>
            <a:ext cx="2590800" cy="7399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4"/>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solidFill>
                  <a:schemeClr val="dk2"/>
                </a:solidFill>
                <a:latin typeface="Sniglet"/>
                <a:ea typeface="Sniglet"/>
                <a:cs typeface="Sniglet"/>
                <a:sym typeface="Sniglet"/>
              </a:rPr>
              <a:t>Literature :</a:t>
            </a:r>
            <a:endParaRPr>
              <a:latin typeface="Sniglet"/>
              <a:ea typeface="Sniglet"/>
              <a:cs typeface="Sniglet"/>
              <a:sym typeface="Sniglet"/>
            </a:endParaRPr>
          </a:p>
        </p:txBody>
      </p:sp>
      <p:sp>
        <p:nvSpPr>
          <p:cNvPr id="438" name="Google Shape;438;p14"/>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Font typeface="Noto Sans Symbols"/>
              <a:buChar char="⮚"/>
            </a:pPr>
            <a:r>
              <a:rPr lang="en-US" sz="1400" u="sng">
                <a:solidFill>
                  <a:schemeClr val="hlink"/>
                </a:solidFill>
                <a:hlinkClick r:id="rId3"/>
              </a:rPr>
              <a:t>https://www.automatika.rs/baza-znanja/uvod-u-leder-programiranje.html</a:t>
            </a:r>
            <a:endParaRPr sz="1400"/>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Arial"/>
                <a:ea typeface="Arial"/>
                <a:cs typeface="Arial"/>
                <a:sym typeface="Arial"/>
              </a:rPr>
              <a:t>Script prof. dr Srbijanka Turajlić for subject Automatic control systems </a:t>
            </a:r>
            <a:endParaRPr sz="1400"/>
          </a:p>
          <a:p>
            <a:pPr indent="-228600" lvl="0" marL="457200" rtl="0" algn="l">
              <a:lnSpc>
                <a:spcPct val="100000"/>
              </a:lnSpc>
              <a:spcBef>
                <a:spcPts val="600"/>
              </a:spcBef>
              <a:spcAft>
                <a:spcPts val="0"/>
              </a:spcAft>
              <a:buSzPts val="2500"/>
              <a:buFont typeface="Noto Sans Symbols"/>
              <a:buNone/>
            </a:pPr>
            <a:r>
              <a:t/>
            </a:r>
            <a:endParaRPr sz="1400"/>
          </a:p>
        </p:txBody>
      </p:sp>
      <p:sp>
        <p:nvSpPr>
          <p:cNvPr id="439" name="Google Shape;439;p1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40" name="Google Shape;440;p14"/>
          <p:cNvPicPr preferRelativeResize="0"/>
          <p:nvPr/>
        </p:nvPicPr>
        <p:blipFill rotWithShape="1">
          <a:blip r:embed="rId4">
            <a:alphaModFix/>
          </a:blip>
          <a:srcRect b="0" l="0" r="0" t="0"/>
          <a:stretch/>
        </p:blipFill>
        <p:spPr>
          <a:xfrm>
            <a:off x="457201" y="4095751"/>
            <a:ext cx="2590800" cy="739934"/>
          </a:xfrm>
          <a:prstGeom prst="rect">
            <a:avLst/>
          </a:prstGeom>
          <a:noFill/>
          <a:ln>
            <a:noFill/>
          </a:ln>
        </p:spPr>
      </p:pic>
      <p:pic>
        <p:nvPicPr>
          <p:cNvPr descr="D:\DOWLODER\Projlog-DLP-lesspixels.png" id="441" name="Google Shape;441;p14"/>
          <p:cNvPicPr preferRelativeResize="0"/>
          <p:nvPr/>
        </p:nvPicPr>
        <p:blipFill rotWithShape="1">
          <a:blip r:embed="rId5">
            <a:alphaModFix/>
          </a:blip>
          <a:srcRect b="0" l="0" r="0" t="0"/>
          <a:stretch/>
        </p:blipFill>
        <p:spPr>
          <a:xfrm>
            <a:off x="4724400" y="438150"/>
            <a:ext cx="2520950" cy="5540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Aca</dc:creator>
</cp:coreProperties>
</file>