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5143500" cx="9144000"/>
  <p:notesSz cx="6858000" cy="9144000"/>
  <p:embeddedFontLst>
    <p:embeddedFont>
      <p:font typeface="Sniglet"/>
      <p:regular r:id="rId25"/>
    </p:embeddedFont>
    <p:embeddedFont>
      <p:font typeface="Dosis"/>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 uri="GoogleSlidesCustomDataVersion2">
      <go:slidesCustomData xmlns:go="http://customooxmlschemas.google.com/" r:id="rId28" roundtripDataSignature="AMtx7mgbpdl2W3TbcSYE5YuLIGK2OckAF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9A925C1-E50C-47AC-BBCF-CC3172A1F639}">
  <a:tblStyle styleId="{D9A925C1-E50C-47AC-BBCF-CC3172A1F639}"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Dosis-regular.fntdata"/><Relationship Id="rId25" Type="http://schemas.openxmlformats.org/officeDocument/2006/relationships/font" Target="fonts/Sniglet-regular.fntdata"/><Relationship Id="rId28" Type="http://customschemas.google.com/relationships/presentationmetadata" Target="metadata"/><Relationship Id="rId27" Type="http://schemas.openxmlformats.org/officeDocument/2006/relationships/font" Target="fonts/Dosis-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4072e1690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4072e1690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19"/>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800"/>
              <a:buNone/>
              <a:defRPr b="0" sz="4800">
                <a:solidFill>
                  <a:schemeClr val="dk2"/>
                </a:solidFill>
              </a:defRPr>
            </a:lvl1pPr>
            <a:lvl2pPr lvl="1" algn="r">
              <a:lnSpc>
                <a:spcPct val="100000"/>
              </a:lnSpc>
              <a:spcBef>
                <a:spcPts val="0"/>
              </a:spcBef>
              <a:spcAft>
                <a:spcPts val="0"/>
              </a:spcAft>
              <a:buClr>
                <a:schemeClr val="dk2"/>
              </a:buClr>
              <a:buSzPts val="4800"/>
              <a:buNone/>
              <a:defRPr b="0" sz="4800">
                <a:solidFill>
                  <a:schemeClr val="dk2"/>
                </a:solidFill>
              </a:defRPr>
            </a:lvl2pPr>
            <a:lvl3pPr lvl="2" algn="r">
              <a:lnSpc>
                <a:spcPct val="100000"/>
              </a:lnSpc>
              <a:spcBef>
                <a:spcPts val="0"/>
              </a:spcBef>
              <a:spcAft>
                <a:spcPts val="0"/>
              </a:spcAft>
              <a:buClr>
                <a:schemeClr val="dk2"/>
              </a:buClr>
              <a:buSzPts val="4800"/>
              <a:buNone/>
              <a:defRPr b="0" sz="4800">
                <a:solidFill>
                  <a:schemeClr val="dk2"/>
                </a:solidFill>
              </a:defRPr>
            </a:lvl3pPr>
            <a:lvl4pPr lvl="3" algn="r">
              <a:lnSpc>
                <a:spcPct val="100000"/>
              </a:lnSpc>
              <a:spcBef>
                <a:spcPts val="0"/>
              </a:spcBef>
              <a:spcAft>
                <a:spcPts val="0"/>
              </a:spcAft>
              <a:buClr>
                <a:schemeClr val="dk2"/>
              </a:buClr>
              <a:buSzPts val="4800"/>
              <a:buNone/>
              <a:defRPr b="0" sz="4800">
                <a:solidFill>
                  <a:schemeClr val="dk2"/>
                </a:solidFill>
              </a:defRPr>
            </a:lvl4pPr>
            <a:lvl5pPr lvl="4" algn="r">
              <a:lnSpc>
                <a:spcPct val="100000"/>
              </a:lnSpc>
              <a:spcBef>
                <a:spcPts val="0"/>
              </a:spcBef>
              <a:spcAft>
                <a:spcPts val="0"/>
              </a:spcAft>
              <a:buClr>
                <a:schemeClr val="dk2"/>
              </a:buClr>
              <a:buSzPts val="4800"/>
              <a:buNone/>
              <a:defRPr b="0" sz="4800">
                <a:solidFill>
                  <a:schemeClr val="dk2"/>
                </a:solidFill>
              </a:defRPr>
            </a:lvl5pPr>
            <a:lvl6pPr lvl="5" algn="r">
              <a:lnSpc>
                <a:spcPct val="100000"/>
              </a:lnSpc>
              <a:spcBef>
                <a:spcPts val="0"/>
              </a:spcBef>
              <a:spcAft>
                <a:spcPts val="0"/>
              </a:spcAft>
              <a:buClr>
                <a:schemeClr val="dk2"/>
              </a:buClr>
              <a:buSzPts val="4800"/>
              <a:buNone/>
              <a:defRPr b="0" sz="4800">
                <a:solidFill>
                  <a:schemeClr val="dk2"/>
                </a:solidFill>
              </a:defRPr>
            </a:lvl6pPr>
            <a:lvl7pPr lvl="6" algn="r">
              <a:lnSpc>
                <a:spcPct val="100000"/>
              </a:lnSpc>
              <a:spcBef>
                <a:spcPts val="0"/>
              </a:spcBef>
              <a:spcAft>
                <a:spcPts val="0"/>
              </a:spcAft>
              <a:buClr>
                <a:schemeClr val="dk2"/>
              </a:buClr>
              <a:buSzPts val="4800"/>
              <a:buNone/>
              <a:defRPr b="0" sz="4800">
                <a:solidFill>
                  <a:schemeClr val="dk2"/>
                </a:solidFill>
              </a:defRPr>
            </a:lvl7pPr>
            <a:lvl8pPr lvl="7" algn="r">
              <a:lnSpc>
                <a:spcPct val="100000"/>
              </a:lnSpc>
              <a:spcBef>
                <a:spcPts val="0"/>
              </a:spcBef>
              <a:spcAft>
                <a:spcPts val="0"/>
              </a:spcAft>
              <a:buClr>
                <a:schemeClr val="dk2"/>
              </a:buClr>
              <a:buSzPts val="4800"/>
              <a:buNone/>
              <a:defRPr b="0" sz="4800">
                <a:solidFill>
                  <a:schemeClr val="dk2"/>
                </a:solidFill>
              </a:defRPr>
            </a:lvl8pPr>
            <a:lvl9pPr lvl="8" algn="r">
              <a:lnSpc>
                <a:spcPct val="100000"/>
              </a:lnSpc>
              <a:spcBef>
                <a:spcPts val="0"/>
              </a:spcBef>
              <a:spcAft>
                <a:spcPts val="0"/>
              </a:spcAft>
              <a:buClr>
                <a:schemeClr val="dk2"/>
              </a:buClr>
              <a:buSzPts val="4800"/>
              <a:buNone/>
              <a:defRPr b="0" sz="4800">
                <a:solidFill>
                  <a:schemeClr val="dk2"/>
                </a:solidFill>
              </a:defRPr>
            </a:lvl9pPr>
          </a:lstStyle>
          <a:p/>
        </p:txBody>
      </p:sp>
      <p:sp>
        <p:nvSpPr>
          <p:cNvPr id="163" name="Google Shape;163;p19"/>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19"/>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19"/>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19"/>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19"/>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19"/>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19"/>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19"/>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19"/>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19"/>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19"/>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19"/>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19"/>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19"/>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19"/>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19"/>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19"/>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19"/>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19"/>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19"/>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19"/>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19"/>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19"/>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19"/>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19"/>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19"/>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19"/>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19"/>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1" name="Google Shape;191;p19"/>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92" name="Shape 192"/>
        <p:cNvGrpSpPr/>
        <p:nvPr/>
      </p:nvGrpSpPr>
      <p:grpSpPr>
        <a:xfrm>
          <a:off x="0" y="0"/>
          <a:ext cx="0" cy="0"/>
          <a:chOff x="0" y="0"/>
          <a:chExt cx="0" cy="0"/>
        </a:xfrm>
      </p:grpSpPr>
      <p:sp>
        <p:nvSpPr>
          <p:cNvPr id="193" name="Google Shape;193;p20"/>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94" name="Google Shape;194;p20"/>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lvl1pPr indent="-387350" lvl="0" marL="457200" algn="l">
              <a:lnSpc>
                <a:spcPct val="100000"/>
              </a:lnSpc>
              <a:spcBef>
                <a:spcPts val="600"/>
              </a:spcBef>
              <a:spcAft>
                <a:spcPts val="0"/>
              </a:spcAft>
              <a:buSzPts val="2500"/>
              <a:buChar char="✘"/>
              <a:defRPr sz="2500"/>
            </a:lvl1pPr>
            <a:lvl2pPr indent="-355600" lvl="1" marL="914400" algn="l">
              <a:lnSpc>
                <a:spcPct val="100000"/>
              </a:lnSpc>
              <a:spcBef>
                <a:spcPts val="0"/>
              </a:spcBef>
              <a:spcAft>
                <a:spcPts val="0"/>
              </a:spcAft>
              <a:buSzPts val="2000"/>
              <a:buChar char="✗"/>
              <a:defRPr/>
            </a:lvl2pPr>
            <a:lvl3pPr indent="-355600" lvl="2" marL="1371600" algn="l">
              <a:lnSpc>
                <a:spcPct val="100000"/>
              </a:lnSpc>
              <a:spcBef>
                <a:spcPts val="0"/>
              </a:spcBef>
              <a:spcAft>
                <a:spcPts val="0"/>
              </a:spcAft>
              <a:buSzPts val="20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grpSp>
        <p:nvGrpSpPr>
          <p:cNvPr id="195" name="Google Shape;195;p20"/>
          <p:cNvGrpSpPr/>
          <p:nvPr/>
        </p:nvGrpSpPr>
        <p:grpSpPr>
          <a:xfrm>
            <a:off x="7442902" y="-91154"/>
            <a:ext cx="1796289" cy="5330574"/>
            <a:chOff x="6023725" y="842300"/>
            <a:chExt cx="1358150" cy="4030375"/>
          </a:xfrm>
        </p:grpSpPr>
        <p:sp>
          <p:nvSpPr>
            <p:cNvPr id="196" name="Google Shape;196;p20"/>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7" name="Google Shape;197;p20"/>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8" name="Google Shape;198;p20"/>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9" name="Google Shape;199;p20"/>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0" name="Google Shape;200;p20"/>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1" name="Google Shape;201;p20"/>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2" name="Google Shape;202;p20"/>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3" name="Google Shape;203;p20"/>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4" name="Google Shape;204;p20"/>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5" name="Google Shape;205;p20"/>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6" name="Google Shape;206;p20"/>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7" name="Google Shape;207;p20"/>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8" name="Google Shape;208;p20"/>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09" name="Google Shape;209;p20"/>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0" name="Google Shape;210;p20"/>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1" name="Google Shape;211;p20"/>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2" name="Google Shape;212;p20"/>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3" name="Google Shape;213;p20"/>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4" name="Google Shape;214;p20"/>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5" name="Google Shape;215;p20"/>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6" name="Google Shape;216;p20"/>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7" name="Google Shape;217;p20"/>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8" name="Google Shape;218;p20"/>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19" name="Google Shape;219;p20"/>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0" name="Google Shape;220;p20"/>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1" name="Google Shape;221;p20"/>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2" name="Google Shape;222;p20"/>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3" name="Google Shape;223;p20"/>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24" name="Google Shape;224;p20"/>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grpSp>
      <p:cxnSp>
        <p:nvCxnSpPr>
          <p:cNvPr id="225" name="Google Shape;225;p20"/>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26" name="Google Shape;226;p20"/>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8"/>
          <p:cNvGrpSpPr/>
          <p:nvPr/>
        </p:nvGrpSpPr>
        <p:grpSpPr>
          <a:xfrm>
            <a:off x="-6" y="-23"/>
            <a:ext cx="9143797" cy="5143378"/>
            <a:chOff x="239950" y="872550"/>
            <a:chExt cx="7042900" cy="3961625"/>
          </a:xfrm>
        </p:grpSpPr>
        <p:sp>
          <p:nvSpPr>
            <p:cNvPr id="7" name="Google Shape;7;p18"/>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8"/>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8"/>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8"/>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8"/>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8"/>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8"/>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8"/>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8"/>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8"/>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8"/>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8"/>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8"/>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8"/>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8"/>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8"/>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8"/>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8"/>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8"/>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8"/>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8"/>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8"/>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8"/>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8"/>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8"/>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8"/>
            <p:cNvSpPr/>
            <p:nvPr/>
          </p:nvSpPr>
          <p:spPr>
            <a:xfrm>
              <a:off x="239950" y="3033100"/>
              <a:ext cx="7042900" cy="0"/>
            </a:xfrm>
            <a:custGeom>
              <a:rect b="b" l="l" r="r" t="t"/>
              <a:pathLst>
                <a:path extrusionOk="0" fill="none" h="12000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8"/>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8"/>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8"/>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8"/>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8"/>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8"/>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8"/>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8"/>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8"/>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8"/>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8"/>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8"/>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8"/>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8"/>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8"/>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8"/>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8"/>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8"/>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8"/>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8"/>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8"/>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8"/>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8"/>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8"/>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8"/>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8"/>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8"/>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8"/>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8"/>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8"/>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8"/>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8"/>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8"/>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8"/>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8"/>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8"/>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8"/>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8"/>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8"/>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8"/>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8"/>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8"/>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8"/>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8"/>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8"/>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8"/>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8"/>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8"/>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8"/>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8"/>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8"/>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8"/>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8"/>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8"/>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8"/>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8"/>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8"/>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8"/>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8"/>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8"/>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8"/>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8"/>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8"/>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8"/>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8"/>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8"/>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8"/>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8"/>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8"/>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8"/>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8"/>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8"/>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8"/>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8"/>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8"/>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8"/>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8"/>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8"/>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8"/>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8"/>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8"/>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8"/>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8"/>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8"/>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8"/>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8"/>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8"/>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8"/>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8"/>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8"/>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8"/>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8"/>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8"/>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8"/>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8"/>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8"/>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8"/>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8"/>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8"/>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8"/>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8"/>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8"/>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8"/>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8"/>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8"/>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8"/>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8"/>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8"/>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8"/>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8"/>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8"/>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8"/>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8"/>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8"/>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8"/>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8"/>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8"/>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8"/>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8"/>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8"/>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8"/>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8"/>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8"/>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8"/>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8"/>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8"/>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1pPr>
            <a:lvl2pPr lvl="1"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2pPr>
            <a:lvl3pPr lvl="2"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3pPr>
            <a:lvl4pPr lvl="3"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4pPr>
            <a:lvl5pPr lvl="4"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5pPr>
            <a:lvl6pPr lvl="5"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6pPr>
            <a:lvl7pPr lvl="6"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7pPr>
            <a:lvl8pPr lvl="7"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8pPr>
            <a:lvl9pPr lvl="8"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9pPr>
          </a:lstStyle>
          <a:p/>
        </p:txBody>
      </p:sp>
      <p:sp>
        <p:nvSpPr>
          <p:cNvPr id="159" name="Google Shape;159;p18"/>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chemeClr val="dk1"/>
              </a:buClr>
              <a:buSzPts val="2600"/>
              <a:buFont typeface="Dosis"/>
              <a:buChar char="✘"/>
              <a:defRPr b="0" i="0" sz="2600" u="none" cap="none" strike="noStrike">
                <a:solidFill>
                  <a:schemeClr val="dk1"/>
                </a:solidFill>
                <a:latin typeface="Dosis"/>
                <a:ea typeface="Dosis"/>
                <a:cs typeface="Dosis"/>
                <a:sym typeface="Dosis"/>
              </a:defRPr>
            </a:lvl1pPr>
            <a:lvl2pPr indent="-355600" lvl="1" marL="9144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2pPr>
            <a:lvl3pPr indent="-355600" lvl="2" marL="13716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3pPr>
            <a:lvl4pPr indent="-342900" lvl="3" marL="1828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4pPr>
            <a:lvl5pPr indent="-342900" lvl="4" marL="22860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5pPr>
            <a:lvl6pPr indent="-342900" lvl="5" marL="27432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6pPr>
            <a:lvl7pPr indent="-342900" lvl="6" marL="32004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7pPr>
            <a:lvl8pPr indent="-342900" lvl="7" marL="36576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8pPr>
            <a:lvl9pPr indent="-342900" lvl="8" marL="4114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9pPr>
          </a:lstStyle>
          <a:p/>
        </p:txBody>
      </p:sp>
      <p:sp>
        <p:nvSpPr>
          <p:cNvPr id="160" name="Google Shape;160;p18"/>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4.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4.png"/><Relationship Id="rId5"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www.mwes.com/human-machine-interface-hmi/" TargetMode="External"/><Relationship Id="rId4" Type="http://schemas.openxmlformats.org/officeDocument/2006/relationships/image" Target="../media/image2.jpg"/><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2.jpg"/><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jpg"/><Relationship Id="rId4" Type="http://schemas.openxmlformats.org/officeDocument/2006/relationships/image" Target="../media/image2.jpg"/><Relationship Id="rId5"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jp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jpg"/><Relationship Id="rId4" Type="http://schemas.openxmlformats.org/officeDocument/2006/relationships/image" Target="../media/image2.jpg"/><Relationship Id="rId5"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2.jpg"/><Relationship Id="rId5"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2.jpg"/><Relationship Id="rId5"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jp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jp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
          <p:cNvSpPr txBox="1"/>
          <p:nvPr>
            <p:ph type="ctrTitle"/>
          </p:nvPr>
        </p:nvSpPr>
        <p:spPr>
          <a:xfrm>
            <a:off x="524125" y="1363625"/>
            <a:ext cx="8543700" cy="9573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4800"/>
              <a:buNone/>
            </a:pPr>
            <a:r>
              <a:rPr lang="en-GB"/>
              <a:t>WHAT ARE THE DIFFERENT TYPES OF AUTOMATION?</a:t>
            </a:r>
            <a:endParaRPr/>
          </a:p>
        </p:txBody>
      </p:sp>
      <p:pic>
        <p:nvPicPr>
          <p:cNvPr descr="D:\DOWLODER\EU-Logo.jpg" id="232" name="Google Shape;232;p1"/>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233" name="Google Shape;233;p1"/>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g24072e1690c_0_0"/>
          <p:cNvSpPr txBox="1"/>
          <p:nvPr>
            <p:ph type="ctrTitle"/>
          </p:nvPr>
        </p:nvSpPr>
        <p:spPr>
          <a:xfrm>
            <a:off x="2305100" y="1161050"/>
            <a:ext cx="6153000" cy="1159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graphicFrame>
        <p:nvGraphicFramePr>
          <p:cNvPr id="239" name="Google Shape;239;g24072e1690c_0_0"/>
          <p:cNvGraphicFramePr/>
          <p:nvPr/>
        </p:nvGraphicFramePr>
        <p:xfrm>
          <a:off x="676126" y="1203815"/>
          <a:ext cx="3000000" cy="3000000"/>
        </p:xfrm>
        <a:graphic>
          <a:graphicData uri="http://schemas.openxmlformats.org/drawingml/2006/table">
            <a:tbl>
              <a:tblPr>
                <a:noFill/>
                <a:tableStyleId>{D9A925C1-E50C-47AC-BBCF-CC3172A1F639}</a:tableStyleId>
              </a:tblPr>
              <a:tblGrid>
                <a:gridCol w="2366100"/>
                <a:gridCol w="5205350"/>
              </a:tblGrid>
              <a:tr h="883800">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Field</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3D4965"/>
                      </a:solidFill>
                      <a:prstDash val="solid"/>
                      <a:round/>
                      <a:headEnd len="sm" w="sm" type="none"/>
                      <a:tailEnd len="sm" w="sm" type="none"/>
                    </a:lnR>
                    <a:lnT cap="flat" cmpd="sng" w="28575">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Automation and robotics </a:t>
                      </a:r>
                      <a:endParaRPr sz="1400" u="none" cap="none" strike="noStrike">
                        <a:solidFill>
                          <a:srgbClr val="181818"/>
                        </a:solidFill>
                      </a:endParaRPr>
                    </a:p>
                  </a:txBody>
                  <a:tcPr marT="45725" marB="45725" marR="91450" marL="91450">
                    <a:lnL cap="flat" cmpd="sng" w="12700">
                      <a:solidFill>
                        <a:srgbClr val="3D4965"/>
                      </a:solidFill>
                      <a:prstDash val="solid"/>
                      <a:round/>
                      <a:headEnd len="sm" w="sm" type="none"/>
                      <a:tailEnd len="sm" w="sm" type="none"/>
                    </a:lnL>
                    <a:lnR cap="flat" cmpd="sng" w="28575">
                      <a:solidFill>
                        <a:srgbClr val="3D4965"/>
                      </a:solidFill>
                      <a:prstDash val="solid"/>
                      <a:round/>
                      <a:headEnd len="sm" w="sm" type="none"/>
                      <a:tailEnd len="sm" w="sm" type="none"/>
                    </a:lnR>
                    <a:lnT cap="flat" cmpd="sng" w="28575">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FFFF00"/>
                    </a:solidFill>
                  </a:tcPr>
                </a:tc>
              </a:tr>
              <a:tr h="1287825">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Chapter</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6611CC"/>
                    </a:solidFill>
                  </a:tcPr>
                </a:tc>
                <a:tc>
                  <a:txBody>
                    <a:bodyPr/>
                    <a:lstStyle/>
                    <a:p>
                      <a:pPr indent="0" lvl="0" marL="0" rtl="0" algn="r">
                        <a:spcBef>
                          <a:spcPts val="0"/>
                        </a:spcBef>
                        <a:spcAft>
                          <a:spcPts val="0"/>
                        </a:spcAft>
                        <a:buClr>
                          <a:srgbClr val="000000"/>
                        </a:buClr>
                        <a:buSzPts val="4800"/>
                        <a:buFont typeface="Arial"/>
                        <a:buNone/>
                      </a:pPr>
                      <a:r>
                        <a:rPr lang="en-GB" sz="3100">
                          <a:solidFill>
                            <a:schemeClr val="dk2"/>
                          </a:solidFill>
                          <a:latin typeface="Sniglet"/>
                          <a:ea typeface="Sniglet"/>
                          <a:cs typeface="Sniglet"/>
                          <a:sym typeface="Sniglet"/>
                        </a:rPr>
                        <a:t>WHAT ARE THE DIFFERENT TYPES OF AUTOMATION?</a:t>
                      </a:r>
                      <a:endParaRPr i="1" sz="1500" u="none" cap="none" strike="noStrike">
                        <a:solidFill>
                          <a:srgbClr val="181818"/>
                        </a:solidFill>
                      </a:endParaRPr>
                    </a:p>
                  </a:txBody>
                  <a:tcPr marT="45725" marB="45725" marR="91450" marL="91450">
                    <a:lnL cap="flat" cmpd="sng" w="12700">
                      <a:solidFill>
                        <a:srgbClr val="3D4965"/>
                      </a:solidFill>
                      <a:prstDash val="solid"/>
                      <a:round/>
                      <a:headEnd len="sm" w="sm" type="none"/>
                      <a:tailEnd len="sm" w="sm" type="none"/>
                    </a:lnL>
                    <a:lnR cap="flat" cmpd="sng" w="28575">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12700">
                      <a:solidFill>
                        <a:srgbClr val="3D4965"/>
                      </a:solidFill>
                      <a:prstDash val="solid"/>
                      <a:round/>
                      <a:headEnd len="sm" w="sm" type="none"/>
                      <a:tailEnd len="sm" w="sm" type="none"/>
                    </a:lnB>
                    <a:solidFill>
                      <a:srgbClr val="6611CC"/>
                    </a:solidFill>
                  </a:tcPr>
                </a:tc>
              </a:tr>
              <a:tr h="1136450">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u="none" cap="none" strike="noStrike">
                          <a:solidFill>
                            <a:srgbClr val="181818"/>
                          </a:solidFill>
                          <a:latin typeface="Arial"/>
                          <a:ea typeface="Arial"/>
                          <a:cs typeface="Arial"/>
                          <a:sym typeface="Arial"/>
                        </a:rPr>
                        <a:t>Subtitle</a:t>
                      </a:r>
                      <a:endParaRPr sz="1400" u="none" cap="none" strike="noStrike">
                        <a:solidFill>
                          <a:srgbClr val="181818"/>
                        </a:solidFill>
                      </a:endParaRPr>
                    </a:p>
                  </a:txBody>
                  <a:tcPr marT="45725" marB="45725" marR="91450" marL="91450">
                    <a:lnL cap="flat" cmpd="sng" w="28575">
                      <a:solidFill>
                        <a:srgbClr val="3D4965"/>
                      </a:solidFill>
                      <a:prstDash val="solid"/>
                      <a:round/>
                      <a:headEnd len="sm" w="sm" type="none"/>
                      <a:tailEnd len="sm" w="sm" type="none"/>
                    </a:lnL>
                    <a:lnR cap="flat" cmpd="sng" w="12700">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28575">
                      <a:solidFill>
                        <a:srgbClr val="3D4965"/>
                      </a:solidFill>
                      <a:prstDash val="solid"/>
                      <a:round/>
                      <a:headEnd len="sm" w="sm" type="none"/>
                      <a:tailEnd len="sm" w="sm" type="none"/>
                    </a:lnB>
                    <a:solidFill>
                      <a:srgbClr val="FF9900"/>
                    </a:solidFill>
                  </a:tcPr>
                </a:tc>
                <a:tc>
                  <a:txBody>
                    <a:bodyPr/>
                    <a:lstStyle/>
                    <a:p>
                      <a:pPr indent="0" lvl="0" marL="0" marR="0" rtl="0" algn="l">
                        <a:lnSpc>
                          <a:spcPct val="100000"/>
                        </a:lnSpc>
                        <a:spcBef>
                          <a:spcPts val="0"/>
                        </a:spcBef>
                        <a:spcAft>
                          <a:spcPts val="0"/>
                        </a:spcAft>
                        <a:buClr>
                          <a:srgbClr val="3D4965"/>
                        </a:buClr>
                        <a:buSzPts val="3200"/>
                        <a:buFont typeface="Arial"/>
                        <a:buNone/>
                      </a:pPr>
                      <a:r>
                        <a:rPr b="1" i="1" lang="en-GB" sz="3200">
                          <a:solidFill>
                            <a:srgbClr val="181818"/>
                          </a:solidFill>
                        </a:rPr>
                        <a:t>What is automation</a:t>
                      </a:r>
                      <a:endParaRPr b="1" i="1" sz="3200">
                        <a:solidFill>
                          <a:srgbClr val="181818"/>
                        </a:solidFill>
                      </a:endParaRPr>
                    </a:p>
                    <a:p>
                      <a:pPr indent="0" lvl="0" marL="0" marR="0" rtl="0" algn="l">
                        <a:lnSpc>
                          <a:spcPct val="100000"/>
                        </a:lnSpc>
                        <a:spcBef>
                          <a:spcPts val="0"/>
                        </a:spcBef>
                        <a:spcAft>
                          <a:spcPts val="0"/>
                        </a:spcAft>
                        <a:buClr>
                          <a:srgbClr val="3D4965"/>
                        </a:buClr>
                        <a:buSzPts val="3200"/>
                        <a:buFont typeface="Arial"/>
                        <a:buNone/>
                      </a:pPr>
                      <a:r>
                        <a:rPr b="1" i="1" lang="en-GB" sz="3200">
                          <a:solidFill>
                            <a:srgbClr val="181818"/>
                          </a:solidFill>
                        </a:rPr>
                        <a:t>Fields of automation</a:t>
                      </a:r>
                      <a:endParaRPr b="1" i="1" sz="3200">
                        <a:solidFill>
                          <a:srgbClr val="181818"/>
                        </a:solidFill>
                      </a:endParaRPr>
                    </a:p>
                  </a:txBody>
                  <a:tcPr marT="45725" marB="45725" marR="91450" marL="91450">
                    <a:lnL cap="flat" cmpd="sng" w="12700">
                      <a:solidFill>
                        <a:srgbClr val="3D4965"/>
                      </a:solidFill>
                      <a:prstDash val="solid"/>
                      <a:round/>
                      <a:headEnd len="sm" w="sm" type="none"/>
                      <a:tailEnd len="sm" w="sm" type="none"/>
                    </a:lnL>
                    <a:lnR cap="flat" cmpd="sng" w="28575">
                      <a:solidFill>
                        <a:srgbClr val="3D4965"/>
                      </a:solidFill>
                      <a:prstDash val="solid"/>
                      <a:round/>
                      <a:headEnd len="sm" w="sm" type="none"/>
                      <a:tailEnd len="sm" w="sm" type="none"/>
                    </a:lnR>
                    <a:lnT cap="flat" cmpd="sng" w="12700">
                      <a:solidFill>
                        <a:srgbClr val="3D4965"/>
                      </a:solidFill>
                      <a:prstDash val="solid"/>
                      <a:round/>
                      <a:headEnd len="sm" w="sm" type="none"/>
                      <a:tailEnd len="sm" w="sm" type="none"/>
                    </a:lnT>
                    <a:lnB cap="flat" cmpd="sng" w="28575">
                      <a:solidFill>
                        <a:srgbClr val="3D4965"/>
                      </a:solidFill>
                      <a:prstDash val="solid"/>
                      <a:round/>
                      <a:headEnd len="sm" w="sm" type="none"/>
                      <a:tailEnd len="sm" w="sm" type="none"/>
                    </a:lnB>
                    <a:solidFill>
                      <a:srgbClr val="FF9900"/>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What are the different types of automation?</a:t>
            </a:r>
            <a:endParaRPr/>
          </a:p>
        </p:txBody>
      </p:sp>
      <p:sp>
        <p:nvSpPr>
          <p:cNvPr id="245" name="Google Shape;245;p2"/>
          <p:cNvSpPr txBox="1"/>
          <p:nvPr>
            <p:ph idx="1" type="body"/>
          </p:nvPr>
        </p:nvSpPr>
        <p:spPr>
          <a:xfrm>
            <a:off x="747924" y="1302837"/>
            <a:ext cx="6872075"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GB" sz="2000"/>
              <a:t>Fixed automation is a system in which the sequence of processing (or assembly) operations is fixed by the configuration of the equipment. Each of the operations is simple, including the usual linear or rotational movement or an uncomplicated combination of the two. For example, the power of a rotating spindle.</a:t>
            </a:r>
            <a:endParaRPr/>
          </a:p>
          <a:p>
            <a:pPr indent="0" lvl="0" marL="0" rtl="0" algn="l">
              <a:lnSpc>
                <a:spcPct val="100000"/>
              </a:lnSpc>
              <a:spcBef>
                <a:spcPts val="600"/>
              </a:spcBef>
              <a:spcAft>
                <a:spcPts val="0"/>
              </a:spcAft>
              <a:buSzPts val="2500"/>
              <a:buNone/>
            </a:pPr>
            <a:r>
              <a:t/>
            </a:r>
            <a:endParaRPr sz="2000"/>
          </a:p>
        </p:txBody>
      </p:sp>
      <p:sp>
        <p:nvSpPr>
          <p:cNvPr id="246" name="Google Shape;246;p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247" name="Google Shape;247;p2"/>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248" name="Google Shape;248;p2"/>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Fixed automation</a:t>
            </a:r>
            <a:endParaRPr/>
          </a:p>
        </p:txBody>
      </p:sp>
      <p:sp>
        <p:nvSpPr>
          <p:cNvPr id="254" name="Google Shape;254;p3"/>
          <p:cNvSpPr txBox="1"/>
          <p:nvPr>
            <p:ph idx="1" type="body"/>
          </p:nvPr>
        </p:nvSpPr>
        <p:spPr>
          <a:xfrm>
            <a:off x="304800" y="1123950"/>
            <a:ext cx="4038600" cy="23622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2000"/>
              <a:t>	In fixed automation, the sequences and types of operations allowed by the configuration of the equipment are finite and preset. Wiring, cams, gears and other hardware deliver the programmed instructions that fixed automation machines follow in the production process. These systems tend to manufacture the same product style, and they are designed in a way that makes changing product styles difficult.</a:t>
            </a:r>
            <a:endParaRPr sz="2000"/>
          </a:p>
        </p:txBody>
      </p:sp>
      <p:sp>
        <p:nvSpPr>
          <p:cNvPr id="255" name="Google Shape;255;p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Projlog-DLP-lesspixels.png" id="256" name="Google Shape;256;p3"/>
          <p:cNvPicPr preferRelativeResize="0"/>
          <p:nvPr/>
        </p:nvPicPr>
        <p:blipFill rotWithShape="1">
          <a:blip r:embed="rId3">
            <a:alphaModFix/>
          </a:blip>
          <a:srcRect b="0" l="0" r="0" t="0"/>
          <a:stretch/>
        </p:blipFill>
        <p:spPr>
          <a:xfrm>
            <a:off x="5410200" y="0"/>
            <a:ext cx="3581400" cy="788168"/>
          </a:xfrm>
          <a:prstGeom prst="rect">
            <a:avLst/>
          </a:prstGeom>
          <a:noFill/>
          <a:ln>
            <a:noFill/>
          </a:ln>
        </p:spPr>
      </p:pic>
      <p:pic>
        <p:nvPicPr>
          <p:cNvPr id="257" name="Google Shape;257;p3"/>
          <p:cNvPicPr preferRelativeResize="0"/>
          <p:nvPr/>
        </p:nvPicPr>
        <p:blipFill rotWithShape="1">
          <a:blip r:embed="rId4">
            <a:alphaModFix/>
          </a:blip>
          <a:srcRect b="0" l="0" r="0" t="0"/>
          <a:stretch/>
        </p:blipFill>
        <p:spPr>
          <a:xfrm>
            <a:off x="4343400" y="1352550"/>
            <a:ext cx="3124200" cy="3200400"/>
          </a:xfrm>
          <a:prstGeom prst="rect">
            <a:avLst/>
          </a:prstGeom>
          <a:noFill/>
          <a:ln>
            <a:noFill/>
          </a:ln>
        </p:spPr>
      </p:pic>
      <p:pic>
        <p:nvPicPr>
          <p:cNvPr descr="D:\DOWLODER\EU-Logo.jpg" id="258" name="Google Shape;258;p3"/>
          <p:cNvPicPr preferRelativeResize="0"/>
          <p:nvPr/>
        </p:nvPicPr>
        <p:blipFill rotWithShape="1">
          <a:blip r:embed="rId5">
            <a:alphaModFix/>
          </a:blip>
          <a:srcRect b="0" l="0" r="0" t="0"/>
          <a:stretch/>
        </p:blipFill>
        <p:spPr>
          <a:xfrm>
            <a:off x="6629400" y="4552950"/>
            <a:ext cx="2362200" cy="67470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Fixed automation</a:t>
            </a:r>
            <a:endParaRPr/>
          </a:p>
        </p:txBody>
      </p:sp>
      <p:sp>
        <p:nvSpPr>
          <p:cNvPr id="264" name="Google Shape;264;p4"/>
          <p:cNvSpPr txBox="1"/>
          <p:nvPr>
            <p:ph idx="1" type="body"/>
          </p:nvPr>
        </p:nvSpPr>
        <p:spPr>
          <a:xfrm>
            <a:off x="747925" y="1302837"/>
            <a:ext cx="4433675" cy="3478713"/>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2000"/>
              <a:t>Fixed automation system examples include:</a:t>
            </a:r>
            <a:endParaRPr/>
          </a:p>
          <a:p>
            <a:pPr indent="-387350" lvl="0" marL="457200" rtl="0" algn="l">
              <a:lnSpc>
                <a:spcPct val="100000"/>
              </a:lnSpc>
              <a:spcBef>
                <a:spcPts val="600"/>
              </a:spcBef>
              <a:spcAft>
                <a:spcPts val="0"/>
              </a:spcAft>
              <a:buSzPts val="2500"/>
              <a:buChar char="✘"/>
            </a:pPr>
            <a:r>
              <a:rPr lang="en-GB" sz="2000"/>
              <a:t>Automated assembly machines</a:t>
            </a:r>
            <a:endParaRPr/>
          </a:p>
          <a:p>
            <a:pPr indent="-387350" lvl="0" marL="457200" rtl="0" algn="l">
              <a:lnSpc>
                <a:spcPct val="100000"/>
              </a:lnSpc>
              <a:spcBef>
                <a:spcPts val="600"/>
              </a:spcBef>
              <a:spcAft>
                <a:spcPts val="0"/>
              </a:spcAft>
              <a:buSzPts val="2500"/>
              <a:buChar char="✘"/>
            </a:pPr>
            <a:r>
              <a:rPr lang="en-GB" sz="2000"/>
              <a:t>Chemical manufacturing processes</a:t>
            </a:r>
            <a:endParaRPr/>
          </a:p>
          <a:p>
            <a:pPr indent="-387350" lvl="0" marL="457200" rtl="0" algn="l">
              <a:lnSpc>
                <a:spcPct val="100000"/>
              </a:lnSpc>
              <a:spcBef>
                <a:spcPts val="600"/>
              </a:spcBef>
              <a:spcAft>
                <a:spcPts val="0"/>
              </a:spcAft>
              <a:buSzPts val="2500"/>
              <a:buChar char="✘"/>
            </a:pPr>
            <a:r>
              <a:rPr lang="en-GB" sz="2000"/>
              <a:t>Material handling conveyor systems</a:t>
            </a:r>
            <a:endParaRPr/>
          </a:p>
          <a:p>
            <a:pPr indent="-387350" lvl="0" marL="457200" rtl="0" algn="l">
              <a:lnSpc>
                <a:spcPct val="100000"/>
              </a:lnSpc>
              <a:spcBef>
                <a:spcPts val="600"/>
              </a:spcBef>
              <a:spcAft>
                <a:spcPts val="0"/>
              </a:spcAft>
              <a:buSzPts val="2500"/>
              <a:buChar char="✘"/>
            </a:pPr>
            <a:r>
              <a:rPr lang="en-GB" sz="2000"/>
              <a:t>Machining transfer lines</a:t>
            </a:r>
            <a:endParaRPr/>
          </a:p>
          <a:p>
            <a:pPr indent="-387350" lvl="0" marL="457200" rtl="0" algn="l">
              <a:lnSpc>
                <a:spcPct val="100000"/>
              </a:lnSpc>
              <a:spcBef>
                <a:spcPts val="600"/>
              </a:spcBef>
              <a:spcAft>
                <a:spcPts val="0"/>
              </a:spcAft>
              <a:buSzPts val="2500"/>
              <a:buChar char="✘"/>
            </a:pPr>
            <a:r>
              <a:rPr lang="en-GB" sz="2000"/>
              <a:t>Paint &amp; coating automation processes</a:t>
            </a:r>
            <a:endParaRPr/>
          </a:p>
          <a:p>
            <a:pPr indent="-387350" lvl="0" marL="457200" rtl="0" algn="l">
              <a:lnSpc>
                <a:spcPct val="100000"/>
              </a:lnSpc>
              <a:spcBef>
                <a:spcPts val="600"/>
              </a:spcBef>
              <a:spcAft>
                <a:spcPts val="0"/>
              </a:spcAft>
              <a:buSzPts val="2500"/>
              <a:buChar char="✘"/>
            </a:pPr>
            <a:r>
              <a:rPr lang="en-GB" sz="2000"/>
              <a:t>Web Handling and converting systems</a:t>
            </a:r>
            <a:endParaRPr/>
          </a:p>
          <a:p>
            <a:pPr indent="-387350" lvl="0" marL="457200" rtl="0" algn="l">
              <a:lnSpc>
                <a:spcPct val="100000"/>
              </a:lnSpc>
              <a:spcBef>
                <a:spcPts val="600"/>
              </a:spcBef>
              <a:spcAft>
                <a:spcPts val="0"/>
              </a:spcAft>
              <a:buSzPts val="2500"/>
              <a:buNone/>
            </a:pPr>
            <a:r>
              <a:t/>
            </a:r>
            <a:endParaRPr sz="2000"/>
          </a:p>
        </p:txBody>
      </p:sp>
      <p:sp>
        <p:nvSpPr>
          <p:cNvPr id="265" name="Google Shape;265;p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266" name="Google Shape;266;p4"/>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267" name="Google Shape;267;p4"/>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id="268" name="Google Shape;268;p4"/>
          <p:cNvPicPr preferRelativeResize="0"/>
          <p:nvPr/>
        </p:nvPicPr>
        <p:blipFill rotWithShape="1">
          <a:blip r:embed="rId5">
            <a:alphaModFix/>
          </a:blip>
          <a:srcRect b="0" l="0" r="0" t="0"/>
          <a:stretch/>
        </p:blipFill>
        <p:spPr>
          <a:xfrm>
            <a:off x="5257800" y="1504950"/>
            <a:ext cx="2590800" cy="2362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What are the different types of automation?</a:t>
            </a:r>
            <a:endParaRPr/>
          </a:p>
        </p:txBody>
      </p:sp>
      <p:sp>
        <p:nvSpPr>
          <p:cNvPr id="274" name="Google Shape;274;p5"/>
          <p:cNvSpPr txBox="1"/>
          <p:nvPr>
            <p:ph idx="1" type="body"/>
          </p:nvPr>
        </p:nvSpPr>
        <p:spPr>
          <a:xfrm>
            <a:off x="152400" y="1428750"/>
            <a:ext cx="7315200" cy="16764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GB" sz="2000"/>
              <a:t>In programmable automation, production equipment is designed with the ability to change the order of operations in order to adapt to different product configurations. The order of operations is controlled by a program, which is a set of instructions coded so that the system can read and interpret them.</a:t>
            </a:r>
            <a:endParaRPr sz="2000"/>
          </a:p>
        </p:txBody>
      </p:sp>
      <p:sp>
        <p:nvSpPr>
          <p:cNvPr id="275" name="Google Shape;275;p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276" name="Google Shape;276;p5"/>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277" name="Google Shape;277;p5"/>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Programmable automation</a:t>
            </a:r>
            <a:endParaRPr/>
          </a:p>
        </p:txBody>
      </p:sp>
      <p:sp>
        <p:nvSpPr>
          <p:cNvPr id="283" name="Google Shape;283;p6"/>
          <p:cNvSpPr txBox="1"/>
          <p:nvPr>
            <p:ph idx="1" type="body"/>
          </p:nvPr>
        </p:nvSpPr>
        <p:spPr>
          <a:xfrm>
            <a:off x="304800" y="1123950"/>
            <a:ext cx="4572000" cy="38862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2000"/>
              <a:t>	Whenever a new product batch is required, the programmable automation equipment can be changed and reprogrammed to handle the new and different product types. The automated production line process cannot continue while the reprogramming and changeover processes are occurring. After these changes, the production of a new type of batch runs.</a:t>
            </a:r>
            <a:endParaRPr sz="2000"/>
          </a:p>
        </p:txBody>
      </p:sp>
      <p:sp>
        <p:nvSpPr>
          <p:cNvPr id="284" name="Google Shape;284;p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285" name="Google Shape;285;p6"/>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286" name="Google Shape;286;p6"/>
          <p:cNvPicPr preferRelativeResize="0"/>
          <p:nvPr/>
        </p:nvPicPr>
        <p:blipFill rotWithShape="1">
          <a:blip r:embed="rId4">
            <a:alphaModFix/>
          </a:blip>
          <a:srcRect b="0" l="0" r="0" t="0"/>
          <a:stretch/>
        </p:blipFill>
        <p:spPr>
          <a:xfrm>
            <a:off x="5410200" y="0"/>
            <a:ext cx="3581400" cy="788168"/>
          </a:xfrm>
          <a:prstGeom prst="rect">
            <a:avLst/>
          </a:prstGeom>
          <a:noFill/>
          <a:ln>
            <a:noFill/>
          </a:ln>
        </p:spPr>
      </p:pic>
      <p:pic>
        <p:nvPicPr>
          <p:cNvPr id="287" name="Google Shape;287;p6"/>
          <p:cNvPicPr preferRelativeResize="0"/>
          <p:nvPr/>
        </p:nvPicPr>
        <p:blipFill rotWithShape="1">
          <a:blip r:embed="rId5">
            <a:alphaModFix/>
          </a:blip>
          <a:srcRect b="0" l="0" r="0" t="0"/>
          <a:stretch/>
        </p:blipFill>
        <p:spPr>
          <a:xfrm>
            <a:off x="4953000" y="1809750"/>
            <a:ext cx="3197142" cy="2133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7"/>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Programmable automation</a:t>
            </a:r>
            <a:endParaRPr/>
          </a:p>
        </p:txBody>
      </p:sp>
      <p:sp>
        <p:nvSpPr>
          <p:cNvPr id="293" name="Google Shape;293;p7"/>
          <p:cNvSpPr txBox="1"/>
          <p:nvPr>
            <p:ph idx="1" type="body"/>
          </p:nvPr>
        </p:nvSpPr>
        <p:spPr>
          <a:xfrm>
            <a:off x="228600" y="1200150"/>
            <a:ext cx="6096000" cy="35814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2000"/>
              <a:t>	As these factory automation processes are not changed often, programmable automation systems are usually less expensive than fixed system automation to operate over time. However, production rates are lower for programmable automation than for fixed automation due to the equipment’s changeover-optimized design, as opposed to being designed to work best for product specialization. Programmable automation systems are best used in settings with medium-to-high production level requirements and low product variety.</a:t>
            </a:r>
            <a:endParaRPr sz="2000"/>
          </a:p>
        </p:txBody>
      </p:sp>
      <p:sp>
        <p:nvSpPr>
          <p:cNvPr id="294" name="Google Shape;294;p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295" name="Google Shape;295;p7"/>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296" name="Google Shape;296;p7"/>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8"/>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What are the different types of automation?</a:t>
            </a:r>
            <a:endParaRPr/>
          </a:p>
        </p:txBody>
      </p:sp>
      <p:sp>
        <p:nvSpPr>
          <p:cNvPr id="302" name="Google Shape;302;p8"/>
          <p:cNvSpPr txBox="1"/>
          <p:nvPr>
            <p:ph idx="1" type="body"/>
          </p:nvPr>
        </p:nvSpPr>
        <p:spPr>
          <a:xfrm>
            <a:off x="152400" y="1428750"/>
            <a:ext cx="7315200" cy="32004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GB" sz="2000"/>
              <a:t>Flexible automation systems are highly-adaptable systems with computer input and controls. Commands are created and entered by human operators using computer code or through other </a:t>
            </a:r>
            <a:r>
              <a:rPr lang="en-GB" sz="2000" u="sng">
                <a:solidFill>
                  <a:schemeClr val="hlink"/>
                </a:solidFill>
                <a:hlinkClick r:id="rId3"/>
              </a:rPr>
              <a:t>Human Machine Interfaces (HMIs)</a:t>
            </a:r>
            <a:r>
              <a:rPr lang="en-GB" sz="2000"/>
              <a:t>. These computer instructions are high-level, starting low-level changes automatically and identifying various automation processes and their system locations.</a:t>
            </a:r>
            <a:endParaRPr sz="2000"/>
          </a:p>
        </p:txBody>
      </p:sp>
      <p:sp>
        <p:nvSpPr>
          <p:cNvPr id="303" name="Google Shape;303;p8"/>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304" name="Google Shape;304;p8"/>
          <p:cNvPicPr preferRelativeResize="0"/>
          <p:nvPr/>
        </p:nvPicPr>
        <p:blipFill rotWithShape="1">
          <a:blip r:embed="rId4">
            <a:alphaModFix/>
          </a:blip>
          <a:srcRect b="0" l="0" r="0" t="0"/>
          <a:stretch/>
        </p:blipFill>
        <p:spPr>
          <a:xfrm>
            <a:off x="6553200" y="4324350"/>
            <a:ext cx="2362200" cy="674704"/>
          </a:xfrm>
          <a:prstGeom prst="rect">
            <a:avLst/>
          </a:prstGeom>
          <a:noFill/>
          <a:ln>
            <a:noFill/>
          </a:ln>
        </p:spPr>
      </p:pic>
      <p:pic>
        <p:nvPicPr>
          <p:cNvPr descr="D:\DOWLODER\Projlog-DLP-lesspixels.png" id="305" name="Google Shape;305;p8"/>
          <p:cNvPicPr preferRelativeResize="0"/>
          <p:nvPr/>
        </p:nvPicPr>
        <p:blipFill rotWithShape="1">
          <a:blip r:embed="rId5">
            <a:alphaModFix/>
          </a:blip>
          <a:srcRect b="0" l="0" r="0" t="0"/>
          <a:stretch/>
        </p:blipFill>
        <p:spPr>
          <a:xfrm>
            <a:off x="5410200" y="0"/>
            <a:ext cx="3581400" cy="78816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9"/>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Flexible automation</a:t>
            </a:r>
            <a:endParaRPr/>
          </a:p>
        </p:txBody>
      </p:sp>
      <p:sp>
        <p:nvSpPr>
          <p:cNvPr id="311" name="Google Shape;311;p9"/>
          <p:cNvSpPr txBox="1"/>
          <p:nvPr>
            <p:ph idx="1" type="body"/>
          </p:nvPr>
        </p:nvSpPr>
        <p:spPr>
          <a:xfrm>
            <a:off x="304800" y="1123950"/>
            <a:ext cx="3671675" cy="3554913"/>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2000"/>
              <a:t>	In flexible automation systems, multiple machine tools can be connected to a sophisticated material-handling system typically through robotic automation. Each aspect of the production and material-handling system is controlled from a central computer system.</a:t>
            </a:r>
            <a:endParaRPr sz="2000"/>
          </a:p>
        </p:txBody>
      </p:sp>
      <p:sp>
        <p:nvSpPr>
          <p:cNvPr id="312" name="Google Shape;312;p9"/>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id="313" name="Google Shape;313;p9"/>
          <p:cNvPicPr preferRelativeResize="0"/>
          <p:nvPr/>
        </p:nvPicPr>
        <p:blipFill rotWithShape="1">
          <a:blip r:embed="rId3">
            <a:alphaModFix/>
          </a:blip>
          <a:srcRect b="0" l="0" r="0" t="0"/>
          <a:stretch/>
        </p:blipFill>
        <p:spPr>
          <a:xfrm>
            <a:off x="4114800" y="1428750"/>
            <a:ext cx="3723386" cy="2403475"/>
          </a:xfrm>
          <a:prstGeom prst="rect">
            <a:avLst/>
          </a:prstGeom>
          <a:noFill/>
          <a:ln>
            <a:noFill/>
          </a:ln>
        </p:spPr>
      </p:pic>
      <p:pic>
        <p:nvPicPr>
          <p:cNvPr descr="D:\DOWLODER\EU-Logo.jpg" id="314" name="Google Shape;314;p9"/>
          <p:cNvPicPr preferRelativeResize="0"/>
          <p:nvPr/>
        </p:nvPicPr>
        <p:blipFill rotWithShape="1">
          <a:blip r:embed="rId4">
            <a:alphaModFix/>
          </a:blip>
          <a:srcRect b="0" l="0" r="0" t="0"/>
          <a:stretch/>
        </p:blipFill>
        <p:spPr>
          <a:xfrm>
            <a:off x="6553200" y="4324350"/>
            <a:ext cx="2362200" cy="674704"/>
          </a:xfrm>
          <a:prstGeom prst="rect">
            <a:avLst/>
          </a:prstGeom>
          <a:noFill/>
          <a:ln>
            <a:noFill/>
          </a:ln>
        </p:spPr>
      </p:pic>
      <p:pic>
        <p:nvPicPr>
          <p:cNvPr descr="D:\DOWLODER\Projlog-DLP-lesspixels.png" id="315" name="Google Shape;315;p9"/>
          <p:cNvPicPr preferRelativeResize="0"/>
          <p:nvPr/>
        </p:nvPicPr>
        <p:blipFill rotWithShape="1">
          <a:blip r:embed="rId5">
            <a:alphaModFix/>
          </a:blip>
          <a:srcRect b="0" l="0" r="0" t="0"/>
          <a:stretch/>
        </p:blipFill>
        <p:spPr>
          <a:xfrm>
            <a:off x="5410200" y="0"/>
            <a:ext cx="3581400" cy="7881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10"/>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Flexible automation</a:t>
            </a:r>
            <a:endParaRPr/>
          </a:p>
        </p:txBody>
      </p:sp>
      <p:sp>
        <p:nvSpPr>
          <p:cNvPr id="321" name="Google Shape;321;p10"/>
          <p:cNvSpPr txBox="1"/>
          <p:nvPr>
            <p:ph idx="1" type="body"/>
          </p:nvPr>
        </p:nvSpPr>
        <p:spPr>
          <a:xfrm>
            <a:off x="304800" y="1123950"/>
            <a:ext cx="4205075" cy="3402513"/>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1800"/>
              <a:t>	In the flexible automation system process, computers controlled by human operators issue instructions to machine tools. These computer-generated instructions begin processes of loading and unloading the machine tools that are necessary for performing the processes necessary to manufacture the desired parts. After the production automation system finishes its final manufacturing stage, the resulting products are moved to the next machine in the sequence automatically.</a:t>
            </a:r>
            <a:endParaRPr sz="1800"/>
          </a:p>
        </p:txBody>
      </p:sp>
      <p:sp>
        <p:nvSpPr>
          <p:cNvPr id="322" name="Google Shape;322;p10"/>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large robot heavy positioner" id="323" name="Google Shape;323;p10"/>
          <p:cNvPicPr preferRelativeResize="0"/>
          <p:nvPr/>
        </p:nvPicPr>
        <p:blipFill rotWithShape="1">
          <a:blip r:embed="rId3">
            <a:alphaModFix/>
          </a:blip>
          <a:srcRect b="0" l="0" r="0" t="0"/>
          <a:stretch/>
        </p:blipFill>
        <p:spPr>
          <a:xfrm>
            <a:off x="4572000" y="1733550"/>
            <a:ext cx="2857500" cy="2028826"/>
          </a:xfrm>
          <a:prstGeom prst="rect">
            <a:avLst/>
          </a:prstGeom>
          <a:noFill/>
          <a:ln>
            <a:noFill/>
          </a:ln>
        </p:spPr>
      </p:pic>
      <p:pic>
        <p:nvPicPr>
          <p:cNvPr descr="D:\DOWLODER\EU-Logo.jpg" id="324" name="Google Shape;324;p10"/>
          <p:cNvPicPr preferRelativeResize="0"/>
          <p:nvPr/>
        </p:nvPicPr>
        <p:blipFill rotWithShape="1">
          <a:blip r:embed="rId4">
            <a:alphaModFix/>
          </a:blip>
          <a:srcRect b="0" l="0" r="0" t="0"/>
          <a:stretch/>
        </p:blipFill>
        <p:spPr>
          <a:xfrm>
            <a:off x="6553200" y="4324350"/>
            <a:ext cx="2362200" cy="674704"/>
          </a:xfrm>
          <a:prstGeom prst="rect">
            <a:avLst/>
          </a:prstGeom>
          <a:noFill/>
          <a:ln>
            <a:noFill/>
          </a:ln>
        </p:spPr>
      </p:pic>
      <p:pic>
        <p:nvPicPr>
          <p:cNvPr descr="D:\DOWLODER\Projlog-DLP-lesspixels.png" id="325" name="Google Shape;325;p10"/>
          <p:cNvPicPr preferRelativeResize="0"/>
          <p:nvPr/>
        </p:nvPicPr>
        <p:blipFill rotWithShape="1">
          <a:blip r:embed="rId5">
            <a:alphaModFix/>
          </a:blip>
          <a:srcRect b="0" l="0" r="0" t="0"/>
          <a:stretch/>
        </p:blipFill>
        <p:spPr>
          <a:xfrm>
            <a:off x="5410200" y="0"/>
            <a:ext cx="3581400" cy="78816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11"/>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Flexible automation</a:t>
            </a:r>
            <a:endParaRPr/>
          </a:p>
        </p:txBody>
      </p:sp>
      <p:sp>
        <p:nvSpPr>
          <p:cNvPr id="331" name="Google Shape;331;p11"/>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1800"/>
              <a:t>	Flexible automation systems are capable of processing multiple product types at the same time. During any production run, each of the system’s machines could potentially be processing a different product or part type. As system requirements and demands change, the flexible automation system has the adaptability to handle them. This factory automation system can manage changes to production schedules, demand patterns and product mix changes. So long as a newly introduced product style fits within the kinds of products that a flexible automation system is configured to process, new part versions could easily be introduced into the production system.</a:t>
            </a:r>
            <a:endParaRPr sz="1800"/>
          </a:p>
        </p:txBody>
      </p:sp>
      <p:sp>
        <p:nvSpPr>
          <p:cNvPr id="332" name="Google Shape;332;p1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333" name="Google Shape;333;p11"/>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34" name="Google Shape;334;p11"/>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12"/>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Flexible automation</a:t>
            </a:r>
            <a:endParaRPr/>
          </a:p>
        </p:txBody>
      </p:sp>
      <p:sp>
        <p:nvSpPr>
          <p:cNvPr id="340" name="Google Shape;340;p12"/>
          <p:cNvSpPr txBox="1"/>
          <p:nvPr>
            <p:ph idx="1" type="body"/>
          </p:nvPr>
        </p:nvSpPr>
        <p:spPr>
          <a:xfrm>
            <a:off x="747925" y="1302837"/>
            <a:ext cx="3595475" cy="3554913"/>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1800"/>
              <a:t>	Flexible automation systems are the ideal system for batch processes and shops that have low-to-medium production level needs and high product-variety needs. Systems that will likely have changes in demand and have production needs less than high-volume will be a great fit for flexible automation systems.</a:t>
            </a:r>
            <a:endParaRPr sz="1800"/>
          </a:p>
        </p:txBody>
      </p:sp>
      <p:sp>
        <p:nvSpPr>
          <p:cNvPr id="341" name="Google Shape;341;p1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abb robot transformer welding system with positioner" id="342" name="Google Shape;342;p12"/>
          <p:cNvPicPr preferRelativeResize="0"/>
          <p:nvPr/>
        </p:nvPicPr>
        <p:blipFill rotWithShape="1">
          <a:blip r:embed="rId3">
            <a:alphaModFix/>
          </a:blip>
          <a:srcRect b="0" l="0" r="0" t="0"/>
          <a:stretch/>
        </p:blipFill>
        <p:spPr>
          <a:xfrm>
            <a:off x="4648200" y="1809750"/>
            <a:ext cx="2857500" cy="1905000"/>
          </a:xfrm>
          <a:prstGeom prst="rect">
            <a:avLst/>
          </a:prstGeom>
          <a:noFill/>
          <a:ln>
            <a:noFill/>
          </a:ln>
        </p:spPr>
      </p:pic>
      <p:pic>
        <p:nvPicPr>
          <p:cNvPr descr="D:\DOWLODER\EU-Logo.jpg" id="343" name="Google Shape;343;p12"/>
          <p:cNvPicPr preferRelativeResize="0"/>
          <p:nvPr/>
        </p:nvPicPr>
        <p:blipFill rotWithShape="1">
          <a:blip r:embed="rId4">
            <a:alphaModFix/>
          </a:blip>
          <a:srcRect b="0" l="0" r="0" t="0"/>
          <a:stretch/>
        </p:blipFill>
        <p:spPr>
          <a:xfrm>
            <a:off x="6553200" y="4324350"/>
            <a:ext cx="2362200" cy="674704"/>
          </a:xfrm>
          <a:prstGeom prst="rect">
            <a:avLst/>
          </a:prstGeom>
          <a:noFill/>
          <a:ln>
            <a:noFill/>
          </a:ln>
        </p:spPr>
      </p:pic>
      <p:pic>
        <p:nvPicPr>
          <p:cNvPr descr="D:\DOWLODER\Projlog-DLP-lesspixels.png" id="344" name="Google Shape;344;p12"/>
          <p:cNvPicPr preferRelativeResize="0"/>
          <p:nvPr/>
        </p:nvPicPr>
        <p:blipFill rotWithShape="1">
          <a:blip r:embed="rId5">
            <a:alphaModFix/>
          </a:blip>
          <a:srcRect b="0" l="0" r="0" t="0"/>
          <a:stretch/>
        </p:blipFill>
        <p:spPr>
          <a:xfrm>
            <a:off x="5410200" y="0"/>
            <a:ext cx="3581400" cy="7881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13"/>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Flexible automation</a:t>
            </a:r>
            <a:endParaRPr/>
          </a:p>
        </p:txBody>
      </p:sp>
      <p:sp>
        <p:nvSpPr>
          <p:cNvPr id="350" name="Google Shape;350;p13"/>
          <p:cNvSpPr txBox="1"/>
          <p:nvPr>
            <p:ph idx="1" type="body"/>
          </p:nvPr>
        </p:nvSpPr>
        <p:spPr>
          <a:xfrm>
            <a:off x="747925" y="1302837"/>
            <a:ext cx="5957676" cy="3554913"/>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GB" sz="1500"/>
              <a:t>Flexible automation systems typically have the following components:</a:t>
            </a:r>
            <a:endParaRPr/>
          </a:p>
          <a:p>
            <a:pPr indent="-387350" lvl="0" marL="457200" rtl="0" algn="l">
              <a:lnSpc>
                <a:spcPct val="100000"/>
              </a:lnSpc>
              <a:spcBef>
                <a:spcPts val="600"/>
              </a:spcBef>
              <a:spcAft>
                <a:spcPts val="0"/>
              </a:spcAft>
              <a:buSzPts val="2500"/>
              <a:buChar char="✘"/>
            </a:pPr>
            <a:r>
              <a:rPr b="1" lang="en-GB" sz="1500"/>
              <a:t>Part processing machines:</a:t>
            </a:r>
            <a:r>
              <a:rPr lang="en-GB" sz="1500"/>
              <a:t> Computer-numerical-control (CNC) machine tools are used to carry out some portion of the machining processes. Inspection stations and other automated workstations may be used in conjunction with these processing machines.</a:t>
            </a:r>
            <a:endParaRPr/>
          </a:p>
          <a:p>
            <a:pPr indent="-387350" lvl="0" marL="457200" rtl="0" algn="l">
              <a:lnSpc>
                <a:spcPct val="100000"/>
              </a:lnSpc>
              <a:spcBef>
                <a:spcPts val="600"/>
              </a:spcBef>
              <a:spcAft>
                <a:spcPts val="0"/>
              </a:spcAft>
              <a:buSzPts val="2500"/>
              <a:buNone/>
            </a:pPr>
            <a:r>
              <a:t/>
            </a:r>
            <a:endParaRPr sz="1500"/>
          </a:p>
        </p:txBody>
      </p:sp>
      <p:sp>
        <p:nvSpPr>
          <p:cNvPr id="351" name="Google Shape;351;p1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id="352" name="Google Shape;352;p13"/>
          <p:cNvPicPr preferRelativeResize="0"/>
          <p:nvPr/>
        </p:nvPicPr>
        <p:blipFill rotWithShape="1">
          <a:blip r:embed="rId3">
            <a:alphaModFix/>
          </a:blip>
          <a:srcRect b="0" l="0" r="0" t="0"/>
          <a:stretch/>
        </p:blipFill>
        <p:spPr>
          <a:xfrm>
            <a:off x="1447800" y="2876550"/>
            <a:ext cx="3657600" cy="1531620"/>
          </a:xfrm>
          <a:prstGeom prst="rect">
            <a:avLst/>
          </a:prstGeom>
          <a:noFill/>
          <a:ln>
            <a:noFill/>
          </a:ln>
        </p:spPr>
      </p:pic>
      <p:pic>
        <p:nvPicPr>
          <p:cNvPr descr="D:\DOWLODER\EU-Logo.jpg" id="353" name="Google Shape;353;p13"/>
          <p:cNvPicPr preferRelativeResize="0"/>
          <p:nvPr/>
        </p:nvPicPr>
        <p:blipFill rotWithShape="1">
          <a:blip r:embed="rId4">
            <a:alphaModFix/>
          </a:blip>
          <a:srcRect b="0" l="0" r="0" t="0"/>
          <a:stretch/>
        </p:blipFill>
        <p:spPr>
          <a:xfrm>
            <a:off x="6553200" y="4324350"/>
            <a:ext cx="2362200" cy="674704"/>
          </a:xfrm>
          <a:prstGeom prst="rect">
            <a:avLst/>
          </a:prstGeom>
          <a:noFill/>
          <a:ln>
            <a:noFill/>
          </a:ln>
        </p:spPr>
      </p:pic>
      <p:pic>
        <p:nvPicPr>
          <p:cNvPr descr="D:\DOWLODER\Projlog-DLP-lesspixels.png" id="354" name="Google Shape;354;p13"/>
          <p:cNvPicPr preferRelativeResize="0"/>
          <p:nvPr/>
        </p:nvPicPr>
        <p:blipFill rotWithShape="1">
          <a:blip r:embed="rId5">
            <a:alphaModFix/>
          </a:blip>
          <a:srcRect b="0" l="0" r="0" t="0"/>
          <a:stretch/>
        </p:blipFill>
        <p:spPr>
          <a:xfrm>
            <a:off x="5410200" y="0"/>
            <a:ext cx="3581400" cy="78816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14"/>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Flexible automation</a:t>
            </a:r>
            <a:endParaRPr/>
          </a:p>
        </p:txBody>
      </p:sp>
      <p:sp>
        <p:nvSpPr>
          <p:cNvPr id="360" name="Google Shape;360;p14"/>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b="1" lang="en-GB" sz="1700"/>
              <a:t>Material-handling system:</a:t>
            </a:r>
            <a:r>
              <a:rPr lang="en-GB" sz="1700"/>
              <a:t> Conveyor systems or other systems that can move parts in production to any machine in the flexible automation system. Robotic automation is typically used to load and unload production machines from these material handling systems.</a:t>
            </a:r>
            <a:endParaRPr/>
          </a:p>
          <a:p>
            <a:pPr indent="-228600" lvl="0" marL="457200" rtl="0" algn="l">
              <a:lnSpc>
                <a:spcPct val="100000"/>
              </a:lnSpc>
              <a:spcBef>
                <a:spcPts val="600"/>
              </a:spcBef>
              <a:spcAft>
                <a:spcPts val="0"/>
              </a:spcAft>
              <a:buSzPts val="2500"/>
              <a:buNone/>
            </a:pPr>
            <a:r>
              <a:t/>
            </a:r>
            <a:endParaRPr sz="1700"/>
          </a:p>
        </p:txBody>
      </p:sp>
      <p:sp>
        <p:nvSpPr>
          <p:cNvPr id="361" name="Google Shape;361;p1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A Quick Guide to Material Handling Systems" id="362" name="Google Shape;362;p14"/>
          <p:cNvPicPr preferRelativeResize="0"/>
          <p:nvPr/>
        </p:nvPicPr>
        <p:blipFill rotWithShape="1">
          <a:blip r:embed="rId3">
            <a:alphaModFix/>
          </a:blip>
          <a:srcRect b="0" l="0" r="0" t="0"/>
          <a:stretch/>
        </p:blipFill>
        <p:spPr>
          <a:xfrm>
            <a:off x="1447800" y="2571750"/>
            <a:ext cx="4495800" cy="2280428"/>
          </a:xfrm>
          <a:prstGeom prst="rect">
            <a:avLst/>
          </a:prstGeom>
          <a:noFill/>
          <a:ln>
            <a:noFill/>
          </a:ln>
        </p:spPr>
      </p:pic>
      <p:pic>
        <p:nvPicPr>
          <p:cNvPr descr="D:\DOWLODER\EU-Logo.jpg" id="363" name="Google Shape;363;p14"/>
          <p:cNvPicPr preferRelativeResize="0"/>
          <p:nvPr/>
        </p:nvPicPr>
        <p:blipFill rotWithShape="1">
          <a:blip r:embed="rId4">
            <a:alphaModFix/>
          </a:blip>
          <a:srcRect b="0" l="0" r="0" t="0"/>
          <a:stretch/>
        </p:blipFill>
        <p:spPr>
          <a:xfrm>
            <a:off x="6553200" y="4324350"/>
            <a:ext cx="2362200" cy="674704"/>
          </a:xfrm>
          <a:prstGeom prst="rect">
            <a:avLst/>
          </a:prstGeom>
          <a:noFill/>
          <a:ln>
            <a:noFill/>
          </a:ln>
        </p:spPr>
      </p:pic>
      <p:pic>
        <p:nvPicPr>
          <p:cNvPr descr="D:\DOWLODER\Projlog-DLP-lesspixels.png" id="364" name="Google Shape;364;p14"/>
          <p:cNvPicPr preferRelativeResize="0"/>
          <p:nvPr/>
        </p:nvPicPr>
        <p:blipFill rotWithShape="1">
          <a:blip r:embed="rId5">
            <a:alphaModFix/>
          </a:blip>
          <a:srcRect b="0" l="0" r="0" t="0"/>
          <a:stretch/>
        </p:blipFill>
        <p:spPr>
          <a:xfrm>
            <a:off x="5410200" y="0"/>
            <a:ext cx="3581400" cy="78816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1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Flexible automation</a:t>
            </a:r>
            <a:endParaRPr/>
          </a:p>
        </p:txBody>
      </p:sp>
      <p:sp>
        <p:nvSpPr>
          <p:cNvPr id="370" name="Google Shape;370;p15"/>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b="1" lang="en-GB" sz="1700"/>
              <a:t>Central computer control system:</a:t>
            </a:r>
            <a:r>
              <a:rPr lang="en-GB" sz="1700"/>
              <a:t> Communicates part routing information and timing to machines in the material-handling system as well as coordinating each part processing machines’ operations</a:t>
            </a:r>
            <a:endParaRPr/>
          </a:p>
          <a:p>
            <a:pPr indent="-228600" lvl="0" marL="457200" rtl="0" algn="l">
              <a:lnSpc>
                <a:spcPct val="100000"/>
              </a:lnSpc>
              <a:spcBef>
                <a:spcPts val="600"/>
              </a:spcBef>
              <a:spcAft>
                <a:spcPts val="0"/>
              </a:spcAft>
              <a:buSzPts val="2500"/>
              <a:buNone/>
            </a:pPr>
            <a:r>
              <a:t/>
            </a:r>
            <a:endParaRPr sz="1700"/>
          </a:p>
        </p:txBody>
      </p:sp>
      <p:sp>
        <p:nvSpPr>
          <p:cNvPr id="371" name="Google Shape;371;p1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372" name="Google Shape;372;p15"/>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73" name="Google Shape;373;p15"/>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1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a:t>Flexible automation</a:t>
            </a:r>
            <a:endParaRPr/>
          </a:p>
        </p:txBody>
      </p:sp>
      <p:sp>
        <p:nvSpPr>
          <p:cNvPr id="379" name="Google Shape;379;p16"/>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b="1" lang="en-GB" sz="1700"/>
              <a:t>Human labor:</a:t>
            </a:r>
            <a:r>
              <a:rPr lang="en-GB" sz="1700"/>
              <a:t> The flexible style of automation system has an inherently high level of automation in its processes. However, people are still necessary for several important steps in the system. They are necessary for the overall management of the system, the repair and the maintenance of the production equipment, the tool change procedures and sometimes for the loading and unloading of parts.</a:t>
            </a:r>
            <a:endParaRPr/>
          </a:p>
          <a:p>
            <a:pPr indent="-228600" lvl="0" marL="457200" rtl="0" algn="l">
              <a:lnSpc>
                <a:spcPct val="100000"/>
              </a:lnSpc>
              <a:spcBef>
                <a:spcPts val="600"/>
              </a:spcBef>
              <a:spcAft>
                <a:spcPts val="0"/>
              </a:spcAft>
              <a:buSzPts val="2500"/>
              <a:buNone/>
            </a:pPr>
            <a:r>
              <a:t/>
            </a:r>
            <a:endParaRPr sz="1700"/>
          </a:p>
        </p:txBody>
      </p:sp>
      <p:sp>
        <p:nvSpPr>
          <p:cNvPr id="380" name="Google Shape;380;p1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381" name="Google Shape;381;p16"/>
          <p:cNvPicPr preferRelativeResize="0"/>
          <p:nvPr/>
        </p:nvPicPr>
        <p:blipFill rotWithShape="1">
          <a:blip r:embed="rId3">
            <a:alphaModFix/>
          </a:blip>
          <a:srcRect b="0" l="0" r="0" t="0"/>
          <a:stretch/>
        </p:blipFill>
        <p:spPr>
          <a:xfrm>
            <a:off x="6553200" y="4324350"/>
            <a:ext cx="2362200" cy="674704"/>
          </a:xfrm>
          <a:prstGeom prst="rect">
            <a:avLst/>
          </a:prstGeom>
          <a:noFill/>
          <a:ln>
            <a:noFill/>
          </a:ln>
        </p:spPr>
      </p:pic>
      <p:pic>
        <p:nvPicPr>
          <p:cNvPr descr="D:\DOWLODER\Projlog-DLP-lesspixels.png" id="382" name="Google Shape;382;p16"/>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17"/>
          <p:cNvSpPr txBox="1"/>
          <p:nvPr>
            <p:ph type="title"/>
          </p:nvPr>
        </p:nvSpPr>
        <p:spPr>
          <a:xfrm>
            <a:off x="2438400" y="1428750"/>
            <a:ext cx="4509875" cy="914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GB" sz="7000"/>
              <a:t>THANKS!</a:t>
            </a:r>
            <a:endParaRPr sz="7000"/>
          </a:p>
        </p:txBody>
      </p:sp>
      <p:sp>
        <p:nvSpPr>
          <p:cNvPr id="388" name="Google Shape;388;p17"/>
          <p:cNvSpPr txBox="1"/>
          <p:nvPr>
            <p:ph idx="1" type="body"/>
          </p:nvPr>
        </p:nvSpPr>
        <p:spPr>
          <a:xfrm>
            <a:off x="2971800" y="2114550"/>
            <a:ext cx="4145125" cy="1884687"/>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b="1" lang="en-GB"/>
              <a:t>Any questions?</a:t>
            </a:r>
            <a:endParaRPr/>
          </a:p>
          <a:p>
            <a:pPr indent="-387350" lvl="0" marL="457200" rtl="0" algn="l">
              <a:lnSpc>
                <a:spcPct val="100000"/>
              </a:lnSpc>
              <a:spcBef>
                <a:spcPts val="600"/>
              </a:spcBef>
              <a:spcAft>
                <a:spcPts val="0"/>
              </a:spcAft>
              <a:buSzPts val="2500"/>
              <a:buNone/>
            </a:pPr>
            <a:r>
              <a:t/>
            </a:r>
            <a:endParaRPr/>
          </a:p>
        </p:txBody>
      </p:sp>
      <p:sp>
        <p:nvSpPr>
          <p:cNvPr id="389" name="Google Shape;389;p1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GB"/>
              <a:t>‹#›</a:t>
            </a:fld>
            <a:endParaRPr/>
          </a:p>
        </p:txBody>
      </p:sp>
      <p:pic>
        <p:nvPicPr>
          <p:cNvPr descr="D:\DOWLODER\EU-Logo.jpg" id="390" name="Google Shape;390;p17"/>
          <p:cNvPicPr preferRelativeResize="0"/>
          <p:nvPr/>
        </p:nvPicPr>
        <p:blipFill rotWithShape="1">
          <a:blip r:embed="rId3">
            <a:alphaModFix/>
          </a:blip>
          <a:srcRect b="0" l="0" r="0" t="0"/>
          <a:stretch/>
        </p:blipFill>
        <p:spPr>
          <a:xfrm>
            <a:off x="0" y="0"/>
            <a:ext cx="2934616" cy="838200"/>
          </a:xfrm>
          <a:prstGeom prst="rect">
            <a:avLst/>
          </a:prstGeom>
          <a:noFill/>
          <a:ln>
            <a:noFill/>
          </a:ln>
        </p:spPr>
      </p:pic>
      <p:pic>
        <p:nvPicPr>
          <p:cNvPr descr="D:\DOWLODER\Projlog-DLP-lesspixels.png" id="391" name="Google Shape;391;p17"/>
          <p:cNvPicPr preferRelativeResize="0"/>
          <p:nvPr/>
        </p:nvPicPr>
        <p:blipFill rotWithShape="1">
          <a:blip r:embed="rId4">
            <a:alphaModFix/>
          </a:blip>
          <a:srcRect b="0" l="0" r="0" t="0"/>
          <a:stretch/>
        </p:blipFill>
        <p:spPr>
          <a:xfrm>
            <a:off x="5410200" y="0"/>
            <a:ext cx="3581400" cy="78816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Aleksandar Cvetkovic</dc:creator>
</cp:coreProperties>
</file>