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Sniglet"/>
      <p:regular r:id="rId24"/>
    </p:embeddedFont>
    <p:embeddedFont>
      <p:font typeface="Dosis"/>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 uri="GoogleSlidesCustomDataVersion2">
      <go:slidesCustomData xmlns:go="http://customooxmlschemas.google.com/" r:id="rId27" roundtripDataSignature="AMtx7mhYWF6eO2tV/t4Vrq9+JWEprhkDf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18A4472-F7B5-4DE0-930C-2FF0AC48BC06}">
  <a:tblStyle styleId="{C18A4472-F7B5-4DE0-930C-2FF0AC48BC06}"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Sniglet-regular.fntdata"/><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Dosis-bold.fntdata"/><Relationship Id="rId25" Type="http://schemas.openxmlformats.org/officeDocument/2006/relationships/font" Target="fonts/Dosis-regular.fntdata"/><Relationship Id="rId27"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b084d9ad63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g2b084d9ad63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0" name="Google Shape;42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5" name="Google Shape;44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5" name="Google Shape;46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5" name="Google Shape;47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3" name="Google Shape;48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1" name="Google Shape;50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0" name="Google Shape;51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8" name="Google Shape;51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5" name="Google Shape;53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8"/>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8"/>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8"/>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8"/>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8"/>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8"/>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8"/>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8"/>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8"/>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8"/>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8"/>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8"/>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8"/>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8"/>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8"/>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8"/>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8"/>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8"/>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8"/>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8"/>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8"/>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8"/>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8"/>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8"/>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8"/>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8"/>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8"/>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8"/>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8"/>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8"/>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2" name="Shape 192"/>
        <p:cNvGrpSpPr/>
        <p:nvPr/>
      </p:nvGrpSpPr>
      <p:grpSpPr>
        <a:xfrm>
          <a:off x="0" y="0"/>
          <a:ext cx="0" cy="0"/>
          <a:chOff x="0" y="0"/>
          <a:chExt cx="0" cy="0"/>
        </a:xfrm>
      </p:grpSpPr>
      <p:sp>
        <p:nvSpPr>
          <p:cNvPr id="193" name="Google Shape;193;p1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19"/>
          <p:cNvSpPr txBox="1"/>
          <p:nvPr>
            <p:ph idx="1" type="body"/>
          </p:nvPr>
        </p:nvSpPr>
        <p:spPr>
          <a:xfrm>
            <a:off x="747925"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sp>
        <p:nvSpPr>
          <p:cNvPr id="195" name="Google Shape;195;p19"/>
          <p:cNvSpPr txBox="1"/>
          <p:nvPr>
            <p:ph idx="2" type="body"/>
          </p:nvPr>
        </p:nvSpPr>
        <p:spPr>
          <a:xfrm>
            <a:off x="4097098"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grpSp>
        <p:nvGrpSpPr>
          <p:cNvPr id="196" name="Google Shape;196;p19"/>
          <p:cNvGrpSpPr/>
          <p:nvPr/>
        </p:nvGrpSpPr>
        <p:grpSpPr>
          <a:xfrm>
            <a:off x="7442902" y="-91154"/>
            <a:ext cx="1796289" cy="5330574"/>
            <a:chOff x="6023725" y="842300"/>
            <a:chExt cx="1358150" cy="4030375"/>
          </a:xfrm>
        </p:grpSpPr>
        <p:sp>
          <p:nvSpPr>
            <p:cNvPr id="197" name="Google Shape;197;p19"/>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9"/>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9"/>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9"/>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9"/>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9"/>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9"/>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9"/>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9"/>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9"/>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9"/>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9"/>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19"/>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9"/>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9"/>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9"/>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9"/>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19"/>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19"/>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9"/>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9"/>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19"/>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19"/>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19"/>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9"/>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9"/>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19"/>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19"/>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19"/>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226" name="Google Shape;226;p19"/>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7" name="Google Shape;227;p1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28" name="Shape 228"/>
        <p:cNvGrpSpPr/>
        <p:nvPr/>
      </p:nvGrpSpPr>
      <p:grpSpPr>
        <a:xfrm>
          <a:off x="0" y="0"/>
          <a:ext cx="0" cy="0"/>
          <a:chOff x="0" y="0"/>
          <a:chExt cx="0" cy="0"/>
        </a:xfrm>
      </p:grpSpPr>
      <p:sp>
        <p:nvSpPr>
          <p:cNvPr id="229" name="Google Shape;229;p20"/>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3700"/>
              <a:buNone/>
              <a:defRPr b="0" sz="3700"/>
            </a:lvl1pPr>
            <a:lvl2pPr lvl="1" algn="r">
              <a:lnSpc>
                <a:spcPct val="100000"/>
              </a:lnSpc>
              <a:spcBef>
                <a:spcPts val="0"/>
              </a:spcBef>
              <a:spcAft>
                <a:spcPts val="0"/>
              </a:spcAft>
              <a:buSzPts val="3700"/>
              <a:buNone/>
              <a:defRPr b="0" sz="3700"/>
            </a:lvl2pPr>
            <a:lvl3pPr lvl="2" algn="r">
              <a:lnSpc>
                <a:spcPct val="100000"/>
              </a:lnSpc>
              <a:spcBef>
                <a:spcPts val="0"/>
              </a:spcBef>
              <a:spcAft>
                <a:spcPts val="0"/>
              </a:spcAft>
              <a:buSzPts val="3700"/>
              <a:buNone/>
              <a:defRPr b="0" sz="3700"/>
            </a:lvl3pPr>
            <a:lvl4pPr lvl="3" algn="r">
              <a:lnSpc>
                <a:spcPct val="100000"/>
              </a:lnSpc>
              <a:spcBef>
                <a:spcPts val="0"/>
              </a:spcBef>
              <a:spcAft>
                <a:spcPts val="0"/>
              </a:spcAft>
              <a:buSzPts val="3700"/>
              <a:buNone/>
              <a:defRPr b="0" sz="3700"/>
            </a:lvl4pPr>
            <a:lvl5pPr lvl="4" algn="r">
              <a:lnSpc>
                <a:spcPct val="100000"/>
              </a:lnSpc>
              <a:spcBef>
                <a:spcPts val="0"/>
              </a:spcBef>
              <a:spcAft>
                <a:spcPts val="0"/>
              </a:spcAft>
              <a:buSzPts val="3700"/>
              <a:buNone/>
              <a:defRPr b="0" sz="3700"/>
            </a:lvl5pPr>
            <a:lvl6pPr lvl="5" algn="r">
              <a:lnSpc>
                <a:spcPct val="100000"/>
              </a:lnSpc>
              <a:spcBef>
                <a:spcPts val="0"/>
              </a:spcBef>
              <a:spcAft>
                <a:spcPts val="0"/>
              </a:spcAft>
              <a:buSzPts val="3700"/>
              <a:buNone/>
              <a:defRPr b="0" sz="3700"/>
            </a:lvl6pPr>
            <a:lvl7pPr lvl="6" algn="r">
              <a:lnSpc>
                <a:spcPct val="100000"/>
              </a:lnSpc>
              <a:spcBef>
                <a:spcPts val="0"/>
              </a:spcBef>
              <a:spcAft>
                <a:spcPts val="0"/>
              </a:spcAft>
              <a:buSzPts val="3700"/>
              <a:buNone/>
              <a:defRPr b="0" sz="3700"/>
            </a:lvl7pPr>
            <a:lvl8pPr lvl="7" algn="r">
              <a:lnSpc>
                <a:spcPct val="100000"/>
              </a:lnSpc>
              <a:spcBef>
                <a:spcPts val="0"/>
              </a:spcBef>
              <a:spcAft>
                <a:spcPts val="0"/>
              </a:spcAft>
              <a:buSzPts val="3700"/>
              <a:buNone/>
              <a:defRPr b="0" sz="3700"/>
            </a:lvl8pPr>
            <a:lvl9pPr lvl="8" algn="r">
              <a:lnSpc>
                <a:spcPct val="100000"/>
              </a:lnSpc>
              <a:spcBef>
                <a:spcPts val="0"/>
              </a:spcBef>
              <a:spcAft>
                <a:spcPts val="0"/>
              </a:spcAft>
              <a:buSzPts val="3700"/>
              <a:buNone/>
              <a:defRPr b="0" sz="3700"/>
            </a:lvl9pPr>
          </a:lstStyle>
          <a:p/>
        </p:txBody>
      </p:sp>
      <p:sp>
        <p:nvSpPr>
          <p:cNvPr id="230" name="Google Shape;230;p20"/>
          <p:cNvSpPr txBox="1"/>
          <p:nvPr>
            <p:ph idx="1" type="subTitle"/>
          </p:nvPr>
        </p:nvSpPr>
        <p:spPr>
          <a:xfrm>
            <a:off x="3210885" y="2864177"/>
            <a:ext cx="5301600" cy="7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rgbClr val="1C4587"/>
              </a:buClr>
              <a:buSzPts val="2600"/>
              <a:buNone/>
              <a:defRPr>
                <a:solidFill>
                  <a:srgbClr val="1C4587"/>
                </a:solidFill>
              </a:defRPr>
            </a:lvl1pPr>
            <a:lvl2pPr lvl="1" algn="r">
              <a:lnSpc>
                <a:spcPct val="100000"/>
              </a:lnSpc>
              <a:spcBef>
                <a:spcPts val="0"/>
              </a:spcBef>
              <a:spcAft>
                <a:spcPts val="0"/>
              </a:spcAft>
              <a:buClr>
                <a:srgbClr val="1C4587"/>
              </a:buClr>
              <a:buSzPts val="3000"/>
              <a:buNone/>
              <a:defRPr sz="3000">
                <a:solidFill>
                  <a:srgbClr val="1C4587"/>
                </a:solidFill>
              </a:defRPr>
            </a:lvl2pPr>
            <a:lvl3pPr lvl="2" algn="r">
              <a:lnSpc>
                <a:spcPct val="100000"/>
              </a:lnSpc>
              <a:spcBef>
                <a:spcPts val="0"/>
              </a:spcBef>
              <a:spcAft>
                <a:spcPts val="0"/>
              </a:spcAft>
              <a:buClr>
                <a:srgbClr val="1C4587"/>
              </a:buClr>
              <a:buSzPts val="3000"/>
              <a:buNone/>
              <a:defRPr sz="3000">
                <a:solidFill>
                  <a:srgbClr val="1C4587"/>
                </a:solidFill>
              </a:defRPr>
            </a:lvl3pPr>
            <a:lvl4pPr lvl="3" algn="r">
              <a:lnSpc>
                <a:spcPct val="100000"/>
              </a:lnSpc>
              <a:spcBef>
                <a:spcPts val="0"/>
              </a:spcBef>
              <a:spcAft>
                <a:spcPts val="0"/>
              </a:spcAft>
              <a:buClr>
                <a:srgbClr val="1C4587"/>
              </a:buClr>
              <a:buSzPts val="3000"/>
              <a:buNone/>
              <a:defRPr sz="3000">
                <a:solidFill>
                  <a:srgbClr val="1C4587"/>
                </a:solidFill>
              </a:defRPr>
            </a:lvl4pPr>
            <a:lvl5pPr lvl="4" algn="r">
              <a:lnSpc>
                <a:spcPct val="100000"/>
              </a:lnSpc>
              <a:spcBef>
                <a:spcPts val="0"/>
              </a:spcBef>
              <a:spcAft>
                <a:spcPts val="0"/>
              </a:spcAft>
              <a:buClr>
                <a:srgbClr val="1C4587"/>
              </a:buClr>
              <a:buSzPts val="3000"/>
              <a:buNone/>
              <a:defRPr sz="3000">
                <a:solidFill>
                  <a:srgbClr val="1C4587"/>
                </a:solidFill>
              </a:defRPr>
            </a:lvl5pPr>
            <a:lvl6pPr lvl="5" algn="r">
              <a:lnSpc>
                <a:spcPct val="100000"/>
              </a:lnSpc>
              <a:spcBef>
                <a:spcPts val="0"/>
              </a:spcBef>
              <a:spcAft>
                <a:spcPts val="0"/>
              </a:spcAft>
              <a:buClr>
                <a:srgbClr val="1C4587"/>
              </a:buClr>
              <a:buSzPts val="3000"/>
              <a:buNone/>
              <a:defRPr sz="3000">
                <a:solidFill>
                  <a:srgbClr val="1C4587"/>
                </a:solidFill>
              </a:defRPr>
            </a:lvl6pPr>
            <a:lvl7pPr lvl="6" algn="r">
              <a:lnSpc>
                <a:spcPct val="100000"/>
              </a:lnSpc>
              <a:spcBef>
                <a:spcPts val="0"/>
              </a:spcBef>
              <a:spcAft>
                <a:spcPts val="0"/>
              </a:spcAft>
              <a:buClr>
                <a:srgbClr val="1C4587"/>
              </a:buClr>
              <a:buSzPts val="3000"/>
              <a:buNone/>
              <a:defRPr sz="3000">
                <a:solidFill>
                  <a:srgbClr val="1C4587"/>
                </a:solidFill>
              </a:defRPr>
            </a:lvl7pPr>
            <a:lvl8pPr lvl="7" algn="r">
              <a:lnSpc>
                <a:spcPct val="100000"/>
              </a:lnSpc>
              <a:spcBef>
                <a:spcPts val="0"/>
              </a:spcBef>
              <a:spcAft>
                <a:spcPts val="0"/>
              </a:spcAft>
              <a:buClr>
                <a:srgbClr val="1C4587"/>
              </a:buClr>
              <a:buSzPts val="3000"/>
              <a:buNone/>
              <a:defRPr sz="3000">
                <a:solidFill>
                  <a:srgbClr val="1C4587"/>
                </a:solidFill>
              </a:defRPr>
            </a:lvl8pPr>
            <a:lvl9pPr lvl="8" algn="r">
              <a:lnSpc>
                <a:spcPct val="100000"/>
              </a:lnSpc>
              <a:spcBef>
                <a:spcPts val="0"/>
              </a:spcBef>
              <a:spcAft>
                <a:spcPts val="0"/>
              </a:spcAft>
              <a:buClr>
                <a:srgbClr val="1C4587"/>
              </a:buClr>
              <a:buSzPts val="3000"/>
              <a:buNone/>
              <a:defRPr sz="3000">
                <a:solidFill>
                  <a:srgbClr val="1C4587"/>
                </a:solidFill>
              </a:defRPr>
            </a:lvl9pPr>
          </a:lstStyle>
          <a:p/>
        </p:txBody>
      </p:sp>
      <p:sp>
        <p:nvSpPr>
          <p:cNvPr id="231" name="Google Shape;231;p20"/>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20"/>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20"/>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20"/>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20"/>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20"/>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20"/>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20"/>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20"/>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20"/>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20"/>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20"/>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20"/>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20"/>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20"/>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20"/>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20"/>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20"/>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20"/>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20"/>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20"/>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20"/>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20"/>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20"/>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20"/>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20"/>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20"/>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20"/>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20"/>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20"/>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20"/>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20"/>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20"/>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20"/>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20"/>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20"/>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20"/>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20"/>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20"/>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20"/>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20"/>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20"/>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20"/>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20"/>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20"/>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20"/>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20"/>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20"/>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20"/>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20"/>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20"/>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82" name="Shape 282"/>
        <p:cNvGrpSpPr/>
        <p:nvPr/>
      </p:nvGrpSpPr>
      <p:grpSpPr>
        <a:xfrm>
          <a:off x="0" y="0"/>
          <a:ext cx="0" cy="0"/>
          <a:chOff x="0" y="0"/>
          <a:chExt cx="0" cy="0"/>
        </a:xfrm>
      </p:grpSpPr>
      <p:sp>
        <p:nvSpPr>
          <p:cNvPr id="283" name="Google Shape;283;p21"/>
          <p:cNvSpPr txBox="1"/>
          <p:nvPr>
            <p:ph idx="1" type="body"/>
          </p:nvPr>
        </p:nvSpPr>
        <p:spPr>
          <a:xfrm>
            <a:off x="2159325" y="2161800"/>
            <a:ext cx="4825500" cy="819900"/>
          </a:xfrm>
          <a:prstGeom prst="rect">
            <a:avLst/>
          </a:prstGeom>
          <a:noFill/>
          <a:ln>
            <a:noFill/>
          </a:ln>
        </p:spPr>
        <p:txBody>
          <a:bodyPr anchorCtr="0" anchor="ctr" bIns="91425" lIns="91425" spcFirstLastPara="1" rIns="91425" wrap="square" tIns="91425">
            <a:noAutofit/>
          </a:bodyPr>
          <a:lstStyle>
            <a:lvl1pPr indent="-387350" lvl="0" marL="457200" algn="ctr">
              <a:lnSpc>
                <a:spcPct val="100000"/>
              </a:lnSpc>
              <a:spcBef>
                <a:spcPts val="600"/>
              </a:spcBef>
              <a:spcAft>
                <a:spcPts val="0"/>
              </a:spcAft>
              <a:buClr>
                <a:srgbClr val="1C4587"/>
              </a:buClr>
              <a:buSzPts val="2500"/>
              <a:buChar char="✘"/>
              <a:defRPr b="1" sz="2500">
                <a:solidFill>
                  <a:srgbClr val="1C4587"/>
                </a:solidFill>
              </a:defRPr>
            </a:lvl1pPr>
            <a:lvl2pPr indent="-387350" lvl="1" marL="914400" algn="ctr">
              <a:lnSpc>
                <a:spcPct val="100000"/>
              </a:lnSpc>
              <a:spcBef>
                <a:spcPts val="0"/>
              </a:spcBef>
              <a:spcAft>
                <a:spcPts val="0"/>
              </a:spcAft>
              <a:buClr>
                <a:srgbClr val="1C4587"/>
              </a:buClr>
              <a:buSzPts val="2500"/>
              <a:buChar char="✗"/>
              <a:defRPr b="1" sz="2500">
                <a:solidFill>
                  <a:srgbClr val="1C4587"/>
                </a:solidFill>
              </a:defRPr>
            </a:lvl2pPr>
            <a:lvl3pPr indent="-387350" lvl="2" marL="1371600" algn="ctr">
              <a:lnSpc>
                <a:spcPct val="100000"/>
              </a:lnSpc>
              <a:spcBef>
                <a:spcPts val="0"/>
              </a:spcBef>
              <a:spcAft>
                <a:spcPts val="0"/>
              </a:spcAft>
              <a:buClr>
                <a:srgbClr val="1C4587"/>
              </a:buClr>
              <a:buSzPts val="2500"/>
              <a:buChar char="■"/>
              <a:defRPr b="1" sz="2500">
                <a:solidFill>
                  <a:srgbClr val="1C4587"/>
                </a:solidFill>
              </a:defRPr>
            </a:lvl3pPr>
            <a:lvl4pPr indent="-387350" lvl="3" marL="1828800" algn="ctr">
              <a:lnSpc>
                <a:spcPct val="100000"/>
              </a:lnSpc>
              <a:spcBef>
                <a:spcPts val="0"/>
              </a:spcBef>
              <a:spcAft>
                <a:spcPts val="0"/>
              </a:spcAft>
              <a:buClr>
                <a:srgbClr val="1C4587"/>
              </a:buClr>
              <a:buSzPts val="2500"/>
              <a:buChar char="●"/>
              <a:defRPr b="1" sz="2500">
                <a:solidFill>
                  <a:srgbClr val="1C4587"/>
                </a:solidFill>
              </a:defRPr>
            </a:lvl4pPr>
            <a:lvl5pPr indent="-387350" lvl="4" marL="2286000" algn="ctr">
              <a:lnSpc>
                <a:spcPct val="100000"/>
              </a:lnSpc>
              <a:spcBef>
                <a:spcPts val="0"/>
              </a:spcBef>
              <a:spcAft>
                <a:spcPts val="0"/>
              </a:spcAft>
              <a:buClr>
                <a:srgbClr val="1C4587"/>
              </a:buClr>
              <a:buSzPts val="2500"/>
              <a:buChar char="○"/>
              <a:defRPr b="1" sz="2500">
                <a:solidFill>
                  <a:srgbClr val="1C4587"/>
                </a:solidFill>
              </a:defRPr>
            </a:lvl5pPr>
            <a:lvl6pPr indent="-387350" lvl="5" marL="2743200" algn="ctr">
              <a:lnSpc>
                <a:spcPct val="100000"/>
              </a:lnSpc>
              <a:spcBef>
                <a:spcPts val="0"/>
              </a:spcBef>
              <a:spcAft>
                <a:spcPts val="0"/>
              </a:spcAft>
              <a:buClr>
                <a:srgbClr val="1C4587"/>
              </a:buClr>
              <a:buSzPts val="2500"/>
              <a:buChar char="■"/>
              <a:defRPr b="1" sz="2500">
                <a:solidFill>
                  <a:srgbClr val="1C4587"/>
                </a:solidFill>
              </a:defRPr>
            </a:lvl6pPr>
            <a:lvl7pPr indent="-387350" lvl="6" marL="3200400" algn="ctr">
              <a:lnSpc>
                <a:spcPct val="100000"/>
              </a:lnSpc>
              <a:spcBef>
                <a:spcPts val="0"/>
              </a:spcBef>
              <a:spcAft>
                <a:spcPts val="0"/>
              </a:spcAft>
              <a:buClr>
                <a:srgbClr val="1C4587"/>
              </a:buClr>
              <a:buSzPts val="2500"/>
              <a:buChar char="●"/>
              <a:defRPr b="1" sz="2500">
                <a:solidFill>
                  <a:srgbClr val="1C4587"/>
                </a:solidFill>
              </a:defRPr>
            </a:lvl7pPr>
            <a:lvl8pPr indent="-387350" lvl="7" marL="3657600" algn="ctr">
              <a:lnSpc>
                <a:spcPct val="100000"/>
              </a:lnSpc>
              <a:spcBef>
                <a:spcPts val="0"/>
              </a:spcBef>
              <a:spcAft>
                <a:spcPts val="0"/>
              </a:spcAft>
              <a:buClr>
                <a:srgbClr val="1C4587"/>
              </a:buClr>
              <a:buSzPts val="2500"/>
              <a:buChar char="○"/>
              <a:defRPr b="1" sz="2500">
                <a:solidFill>
                  <a:srgbClr val="1C4587"/>
                </a:solidFill>
              </a:defRPr>
            </a:lvl8pPr>
            <a:lvl9pPr indent="-387350" lvl="8" marL="4114800" algn="ctr">
              <a:lnSpc>
                <a:spcPct val="100000"/>
              </a:lnSpc>
              <a:spcBef>
                <a:spcPts val="0"/>
              </a:spcBef>
              <a:spcAft>
                <a:spcPts val="0"/>
              </a:spcAft>
              <a:buClr>
                <a:srgbClr val="1C4587"/>
              </a:buClr>
              <a:buSzPts val="2500"/>
              <a:buChar char="■"/>
              <a:defRPr b="1" sz="2500">
                <a:solidFill>
                  <a:srgbClr val="1C4587"/>
                </a:solidFill>
              </a:defRPr>
            </a:lvl9pPr>
          </a:lstStyle>
          <a:p/>
        </p:txBody>
      </p:sp>
      <p:sp>
        <p:nvSpPr>
          <p:cNvPr id="284" name="Google Shape;284;p21"/>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21"/>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21"/>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21"/>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21"/>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21"/>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21"/>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21"/>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21"/>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21"/>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21"/>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21"/>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21"/>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21"/>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21"/>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21"/>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21"/>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21"/>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21"/>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21"/>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21"/>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21"/>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21"/>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21"/>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21"/>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21"/>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21"/>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21"/>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21"/>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21"/>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21"/>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21"/>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21"/>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21"/>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21"/>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21"/>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21"/>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1" name="Google Shape;321;p21"/>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2" name="Google Shape;322;p21"/>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3" name="Google Shape;323;p21"/>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4" name="Google Shape;324;p21"/>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5" name="Google Shape;325;p21"/>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26" name="Shape 326"/>
        <p:cNvGrpSpPr/>
        <p:nvPr/>
      </p:nvGrpSpPr>
      <p:grpSpPr>
        <a:xfrm>
          <a:off x="0" y="0"/>
          <a:ext cx="0" cy="0"/>
          <a:chOff x="0" y="0"/>
          <a:chExt cx="0" cy="0"/>
        </a:xfrm>
      </p:grpSpPr>
      <p:sp>
        <p:nvSpPr>
          <p:cNvPr id="327" name="Google Shape;327;p22"/>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328" name="Google Shape;328;p22"/>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329" name="Google Shape;329;p22"/>
          <p:cNvGrpSpPr/>
          <p:nvPr/>
        </p:nvGrpSpPr>
        <p:grpSpPr>
          <a:xfrm>
            <a:off x="7442902" y="-91154"/>
            <a:ext cx="1796289" cy="5330574"/>
            <a:chOff x="6023725" y="842300"/>
            <a:chExt cx="1358150" cy="4030375"/>
          </a:xfrm>
        </p:grpSpPr>
        <p:sp>
          <p:nvSpPr>
            <p:cNvPr id="330" name="Google Shape;330;p22"/>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1" name="Google Shape;331;p22"/>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2" name="Google Shape;332;p22"/>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3" name="Google Shape;333;p22"/>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4" name="Google Shape;334;p22"/>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5" name="Google Shape;335;p22"/>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6" name="Google Shape;336;p22"/>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7" name="Google Shape;337;p22"/>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8" name="Google Shape;338;p22"/>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9" name="Google Shape;339;p22"/>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0" name="Google Shape;340;p22"/>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1" name="Google Shape;341;p22"/>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2" name="Google Shape;342;p22"/>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3" name="Google Shape;343;p22"/>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4" name="Google Shape;344;p22"/>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5" name="Google Shape;345;p22"/>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6" name="Google Shape;346;p22"/>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7" name="Google Shape;347;p22"/>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8" name="Google Shape;348;p22"/>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9" name="Google Shape;349;p22"/>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0" name="Google Shape;350;p22"/>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1" name="Google Shape;351;p22"/>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2" name="Google Shape;352;p22"/>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3" name="Google Shape;353;p22"/>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4" name="Google Shape;354;p22"/>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5" name="Google Shape;355;p22"/>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22"/>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22"/>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22"/>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359" name="Google Shape;359;p22"/>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360" name="Google Shape;360;p2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1" name="Shape 361"/>
        <p:cNvGrpSpPr/>
        <p:nvPr/>
      </p:nvGrpSpPr>
      <p:grpSpPr>
        <a:xfrm>
          <a:off x="0" y="0"/>
          <a:ext cx="0" cy="0"/>
          <a:chOff x="0" y="0"/>
          <a:chExt cx="0" cy="0"/>
        </a:xfrm>
      </p:grpSpPr>
      <p:sp>
        <p:nvSpPr>
          <p:cNvPr id="362" name="Google Shape;362;p23"/>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23"/>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4" name="Google Shape;364;p23"/>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5" name="Google Shape;365;p23"/>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6" name="Google Shape;366;p23"/>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7" name="Google Shape;367;p23"/>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8" name="Google Shape;368;p23"/>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9" name="Google Shape;369;p23"/>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0" name="Google Shape;370;p23"/>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1" name="Google Shape;371;p23"/>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2" name="Google Shape;372;p23"/>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3" name="Google Shape;373;p23"/>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4" name="Google Shape;374;p23"/>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5" name="Google Shape;375;p23"/>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6" name="Google Shape;376;p23"/>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7" name="Google Shape;377;p23"/>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8" name="Google Shape;378;p23"/>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79" name="Google Shape;379;p23"/>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0" name="Google Shape;380;p23"/>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1" name="Google Shape;381;p23"/>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2" name="Google Shape;382;p23"/>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3" name="Google Shape;383;p23"/>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4" name="Google Shape;384;p23"/>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5" name="Google Shape;385;p23"/>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6" name="Google Shape;386;p23"/>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7" name="Google Shape;387;p23"/>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8" name="Google Shape;388;p23"/>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89" name="Google Shape;389;p23"/>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0" name="Google Shape;390;p23"/>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1" name="Google Shape;391;p23"/>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2" name="Google Shape;392;p23"/>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3" name="Google Shape;393;p23"/>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4" name="Google Shape;394;p23"/>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5" name="Google Shape;395;p23"/>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6" name="Google Shape;396;p23"/>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7" name="Google Shape;397;p23"/>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8" name="Google Shape;398;p23"/>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99" name="Google Shape;399;p23"/>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400" name="Google Shape;400;p23"/>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401" name="Google Shape;401;p23"/>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402" name="Google Shape;402;p23"/>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403" name="Google Shape;403;p23"/>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7"/>
          <p:cNvGrpSpPr/>
          <p:nvPr/>
        </p:nvGrpSpPr>
        <p:grpSpPr>
          <a:xfrm>
            <a:off x="-6" y="-23"/>
            <a:ext cx="9143797" cy="5143378"/>
            <a:chOff x="239950" y="872550"/>
            <a:chExt cx="7042900" cy="3961625"/>
          </a:xfrm>
        </p:grpSpPr>
        <p:sp>
          <p:nvSpPr>
            <p:cNvPr id="7" name="Google Shape;7;p17"/>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7"/>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7"/>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7"/>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7"/>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7"/>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7"/>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7"/>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7"/>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7"/>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7"/>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7"/>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7"/>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7"/>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7"/>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7"/>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7"/>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7"/>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7"/>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7"/>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7"/>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7"/>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7"/>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7"/>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7"/>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7"/>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7"/>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7"/>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7"/>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7"/>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7"/>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7"/>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7"/>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7"/>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7"/>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7"/>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7"/>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7"/>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7"/>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7"/>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7"/>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7"/>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7"/>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7"/>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7"/>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7"/>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7"/>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7"/>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7"/>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7"/>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7"/>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7"/>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7"/>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7"/>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7"/>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7"/>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7"/>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7"/>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7"/>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7"/>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7"/>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7"/>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7"/>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7"/>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7"/>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7"/>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7"/>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7"/>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7"/>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7"/>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7"/>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7"/>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7"/>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7"/>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7"/>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7"/>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7"/>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7"/>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7"/>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7"/>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7"/>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7"/>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7"/>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7"/>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7"/>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7"/>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7"/>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7"/>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7"/>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7"/>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7"/>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7"/>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7"/>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7"/>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7"/>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7"/>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7"/>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7"/>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7"/>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7"/>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7"/>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7"/>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7"/>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7"/>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7"/>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7"/>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7"/>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7"/>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7"/>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7"/>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7"/>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7"/>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7"/>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7"/>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7"/>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7"/>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7"/>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7"/>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7"/>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7"/>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7"/>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7"/>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7"/>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7"/>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7"/>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7"/>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7"/>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7"/>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7"/>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7"/>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7"/>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7"/>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7"/>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7"/>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7"/>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7"/>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7"/>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7"/>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7"/>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7"/>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7"/>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7"/>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7"/>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7"/>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7"/>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7"/>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jp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
          <p:cNvSpPr txBox="1"/>
          <p:nvPr>
            <p:ph type="ctrTitle"/>
          </p:nvPr>
        </p:nvSpPr>
        <p:spPr>
          <a:xfrm>
            <a:off x="304800" y="1161050"/>
            <a:ext cx="8153300" cy="11598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4800"/>
              <a:buNone/>
            </a:pPr>
            <a:r>
              <a:rPr b="1" lang="en-GB"/>
              <a:t>Kinematic Analysis of Robots</a:t>
            </a:r>
            <a:endParaRPr/>
          </a:p>
        </p:txBody>
      </p:sp>
      <p:pic>
        <p:nvPicPr>
          <p:cNvPr descr="D:\DOWLODER\EU-Logo.jpg" id="409" name="Google Shape;409;p1"/>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410" name="Google Shape;410;p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pic>
        <p:nvPicPr>
          <p:cNvPr descr="D:\DOWLODER\EU-Logo.jpg" id="415" name="Google Shape;415;g2b084d9ad63_0_6"/>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416" name="Google Shape;416;g2b084d9ad63_0_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graphicFrame>
        <p:nvGraphicFramePr>
          <p:cNvPr id="417" name="Google Shape;417;g2b084d9ad63_0_6"/>
          <p:cNvGraphicFramePr/>
          <p:nvPr/>
        </p:nvGraphicFramePr>
        <p:xfrm>
          <a:off x="838200" y="1200150"/>
          <a:ext cx="3000000" cy="3000000"/>
        </p:xfrm>
        <a:graphic>
          <a:graphicData uri="http://schemas.openxmlformats.org/drawingml/2006/table">
            <a:tbl>
              <a:tblPr>
                <a:noFill/>
                <a:tableStyleId>{C18A4472-F7B5-4DE0-930C-2FF0AC48BC06}</a:tableStyleId>
              </a:tblPr>
              <a:tblGrid>
                <a:gridCol w="1738325"/>
                <a:gridCol w="3824300"/>
              </a:tblGrid>
              <a:tr h="1067700">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181818"/>
                      </a:solidFill>
                      <a:prstDash val="solid"/>
                      <a:round/>
                      <a:headEnd len="sm" w="sm" type="none"/>
                      <a:tailEnd len="sm" w="sm" type="none"/>
                    </a:lnB>
                    <a:solidFill>
                      <a:srgbClr val="FFFF00"/>
                    </a:solidFill>
                  </a:tcPr>
                </a:tc>
              </a:tr>
              <a:tr h="1195975">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181818"/>
                      </a:solidFill>
                      <a:prstDash val="solid"/>
                      <a:round/>
                      <a:headEnd len="sm" w="sm" type="none"/>
                      <a:tailEnd len="sm" w="sm" type="none"/>
                    </a:lnR>
                    <a:lnT cap="flat" cmpd="sng" w="12700">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6611CC"/>
                    </a:solidFill>
                  </a:tcPr>
                </a:tc>
                <a:tc>
                  <a:txBody>
                    <a:bodyPr/>
                    <a:lstStyle/>
                    <a:p>
                      <a:pPr indent="0" lvl="0" marL="0" rtl="0" algn="r">
                        <a:lnSpc>
                          <a:spcPct val="115000"/>
                        </a:lnSpc>
                        <a:spcBef>
                          <a:spcPts val="0"/>
                        </a:spcBef>
                        <a:spcAft>
                          <a:spcPts val="0"/>
                        </a:spcAft>
                        <a:buNone/>
                      </a:pPr>
                      <a:r>
                        <a:rPr b="1" lang="en-GB" sz="1800"/>
                        <a:t>Kinematic Analysis of Robots</a:t>
                      </a:r>
                      <a:endParaRPr b="1" sz="1800"/>
                    </a:p>
                    <a:p>
                      <a:pPr indent="0" lvl="0" marL="0" rtl="0" algn="l">
                        <a:lnSpc>
                          <a:spcPct val="115000"/>
                        </a:lnSpc>
                        <a:spcBef>
                          <a:spcPts val="1200"/>
                        </a:spcBef>
                        <a:spcAft>
                          <a:spcPts val="0"/>
                        </a:spcAft>
                        <a:buNone/>
                      </a:pPr>
                      <a:r>
                        <a:rPr lang="en-GB" sz="1500">
                          <a:latin typeface="Times New Roman"/>
                          <a:ea typeface="Times New Roman"/>
                          <a:cs typeface="Times New Roman"/>
                          <a:sym typeface="Times New Roman"/>
                        </a:rPr>
                        <a:t> </a:t>
                      </a:r>
                      <a:endParaRPr sz="1500">
                        <a:latin typeface="Times New Roman"/>
                        <a:ea typeface="Times New Roman"/>
                        <a:cs typeface="Times New Roman"/>
                        <a:sym typeface="Times New Roman"/>
                      </a:endParaRPr>
                    </a:p>
                    <a:p>
                      <a:pPr indent="0" lvl="0" marL="0" marR="0" rtl="0" algn="l">
                        <a:lnSpc>
                          <a:spcPct val="100000"/>
                        </a:lnSpc>
                        <a:spcBef>
                          <a:spcPts val="1200"/>
                        </a:spcBef>
                        <a:spcAft>
                          <a:spcPts val="0"/>
                        </a:spcAft>
                        <a:buClr>
                          <a:srgbClr val="3D4965"/>
                        </a:buClr>
                        <a:buSzPts val="2800"/>
                        <a:buFont typeface="Arial"/>
                        <a:buNone/>
                      </a:pPr>
                      <a:r>
                        <a:t/>
                      </a:r>
                      <a:endParaRPr b="1" sz="1800">
                        <a:solidFill>
                          <a:schemeClr val="dk2"/>
                        </a:solidFill>
                      </a:endParaRPr>
                    </a:p>
                  </a:txBody>
                  <a:tcPr marT="45725" marB="45725" marR="91450" marL="91450">
                    <a:lnL cap="flat" cmpd="sng" w="12700">
                      <a:solidFill>
                        <a:srgbClr val="181818"/>
                      </a:solidFill>
                      <a:prstDash val="solid"/>
                      <a:round/>
                      <a:headEnd len="sm" w="sm" type="none"/>
                      <a:tailEnd len="sm" w="sm" type="none"/>
                    </a:lnL>
                    <a:lnR cap="flat" cmpd="sng" w="28575">
                      <a:solidFill>
                        <a:srgbClr val="181818"/>
                      </a:solidFill>
                      <a:prstDash val="solid"/>
                      <a:round/>
                      <a:headEnd len="sm" w="sm" type="none"/>
                      <a:tailEnd len="sm" w="sm" type="none"/>
                    </a:lnR>
                    <a:lnT cap="flat" cmpd="sng" w="12700">
                      <a:solidFill>
                        <a:srgbClr val="181818"/>
                      </a:solidFill>
                      <a:prstDash val="solid"/>
                      <a:round/>
                      <a:headEnd len="sm" w="sm" type="none"/>
                      <a:tailEnd len="sm" w="sm" type="none"/>
                    </a:lnT>
                    <a:lnB cap="flat" cmpd="sng" w="12700">
                      <a:solidFill>
                        <a:srgbClr val="181818"/>
                      </a:solidFill>
                      <a:prstDash val="solid"/>
                      <a:round/>
                      <a:headEnd len="sm" w="sm" type="none"/>
                      <a:tailEnd len="sm" w="sm" type="none"/>
                    </a:lnB>
                    <a:solidFill>
                      <a:srgbClr val="6611CC"/>
                    </a:solidFill>
                  </a:tcPr>
                </a:tc>
              </a:tr>
              <a:tr h="1093325">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c>
                  <a:txBody>
                    <a:bodyPr/>
                    <a:lstStyle/>
                    <a:p>
                      <a:pPr indent="0" lvl="0" marL="0" rtl="0" algn="l">
                        <a:lnSpc>
                          <a:spcPct val="115000"/>
                        </a:lnSpc>
                        <a:spcBef>
                          <a:spcPts val="1200"/>
                        </a:spcBef>
                        <a:spcAft>
                          <a:spcPts val="0"/>
                        </a:spcAft>
                        <a:buNone/>
                      </a:pPr>
                      <a:r>
                        <a:rPr lang="en-GB" sz="900">
                          <a:latin typeface="Times New Roman"/>
                          <a:ea typeface="Times New Roman"/>
                          <a:cs typeface="Times New Roman"/>
                          <a:sym typeface="Times New Roman"/>
                        </a:rPr>
                        <a:t>-Fundamentals of Kinematics</a:t>
                      </a:r>
                      <a:endParaRPr sz="900">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GB" sz="900">
                          <a:latin typeface="Times New Roman"/>
                          <a:ea typeface="Times New Roman"/>
                          <a:cs typeface="Times New Roman"/>
                          <a:sym typeface="Times New Roman"/>
                        </a:rPr>
                        <a:t>-Methods for Kinematic Analysis</a:t>
                      </a:r>
                      <a:endParaRPr sz="900">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GB" sz="900">
                          <a:latin typeface="Times New Roman"/>
                          <a:ea typeface="Times New Roman"/>
                          <a:cs typeface="Times New Roman"/>
                          <a:sym typeface="Times New Roman"/>
                        </a:rPr>
                        <a:t>-Challenges in Kinematic Analysis</a:t>
                      </a:r>
                      <a:endParaRPr sz="900">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GB" sz="900">
                          <a:latin typeface="Times New Roman"/>
                          <a:ea typeface="Times New Roman"/>
                          <a:cs typeface="Times New Roman"/>
                          <a:sym typeface="Times New Roman"/>
                        </a:rPr>
                        <a:t>-Applications of Kinematic Analysis</a:t>
                      </a:r>
                      <a:endParaRPr sz="900">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GB" sz="900">
                          <a:latin typeface="Times New Roman"/>
                          <a:ea typeface="Times New Roman"/>
                          <a:cs typeface="Times New Roman"/>
                          <a:sym typeface="Times New Roman"/>
                        </a:rPr>
                        <a:t>-Future Directions</a:t>
                      </a:r>
                      <a:endParaRPr sz="900">
                        <a:latin typeface="Times New Roman"/>
                        <a:ea typeface="Times New Roman"/>
                        <a:cs typeface="Times New Roman"/>
                        <a:sym typeface="Times New Roman"/>
                      </a:endParaRPr>
                    </a:p>
                    <a:p>
                      <a:pPr indent="0" lvl="0" marL="0" marR="0" rtl="0" algn="l">
                        <a:lnSpc>
                          <a:spcPct val="100000"/>
                        </a:lnSpc>
                        <a:spcBef>
                          <a:spcPts val="1200"/>
                        </a:spcBef>
                        <a:spcAft>
                          <a:spcPts val="0"/>
                        </a:spcAft>
                        <a:buClr>
                          <a:srgbClr val="3D4965"/>
                        </a:buClr>
                        <a:buSzPts val="3200"/>
                        <a:buFont typeface="Arial"/>
                        <a:buNone/>
                      </a:pPr>
                      <a:r>
                        <a:t/>
                      </a:r>
                      <a:endParaRPr b="1" i="1" sz="2400">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12700">
                      <a:solidFill>
                        <a:srgbClr val="181818"/>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2"/>
          <p:cNvSpPr txBox="1"/>
          <p:nvPr>
            <p:ph type="title"/>
          </p:nvPr>
        </p:nvSpPr>
        <p:spPr>
          <a:xfrm>
            <a:off x="457201" y="225024"/>
            <a:ext cx="4953000" cy="1127525"/>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lang="en-GB" sz="3600"/>
              <a:t>Kinematic Analysis of Robots</a:t>
            </a:r>
            <a:endParaRPr sz="3600"/>
          </a:p>
        </p:txBody>
      </p:sp>
      <p:sp>
        <p:nvSpPr>
          <p:cNvPr id="423" name="Google Shape;423;p2"/>
          <p:cNvSpPr txBox="1"/>
          <p:nvPr/>
        </p:nvSpPr>
        <p:spPr>
          <a:xfrm>
            <a:off x="747924" y="1449675"/>
            <a:ext cx="7024475" cy="226507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600"/>
              </a:spcBef>
              <a:spcAft>
                <a:spcPts val="0"/>
              </a:spcAft>
              <a:buClr>
                <a:srgbClr val="000000"/>
              </a:buClr>
              <a:buSzPts val="1200"/>
              <a:buFont typeface="Arial"/>
              <a:buNone/>
            </a:pPr>
            <a:r>
              <a:rPr b="1" i="0" lang="en-GB" sz="1200" u="none" cap="none" strike="noStrike">
                <a:solidFill>
                  <a:srgbClr val="3C78D8"/>
                </a:solidFill>
                <a:latin typeface="Dosis"/>
                <a:ea typeface="Dosis"/>
                <a:cs typeface="Dosis"/>
                <a:sym typeface="Dosis"/>
              </a:rPr>
              <a:t>ABSTRACT</a:t>
            </a:r>
            <a:endParaRPr b="0" i="0" sz="1200" u="none" cap="none" strike="noStrike">
              <a:solidFill>
                <a:srgbClr val="3C78D8"/>
              </a:solidFill>
              <a:latin typeface="Dosis"/>
              <a:ea typeface="Dosis"/>
              <a:cs typeface="Dosis"/>
              <a:sym typeface="Dosis"/>
            </a:endParaRPr>
          </a:p>
          <a:p>
            <a:pPr indent="0" lvl="0" marL="0" marR="0" rtl="0" algn="l">
              <a:lnSpc>
                <a:spcPct val="100000"/>
              </a:lnSpc>
              <a:spcBef>
                <a:spcPts val="0"/>
              </a:spcBef>
              <a:spcAft>
                <a:spcPts val="0"/>
              </a:spcAft>
              <a:buNone/>
            </a:pPr>
            <a:r>
              <a:rPr b="0" i="0" lang="en-GB" sz="1200" u="none" cap="none" strike="noStrike">
                <a:solidFill>
                  <a:srgbClr val="000000"/>
                </a:solidFill>
                <a:latin typeface="Dosis"/>
                <a:ea typeface="Dosis"/>
                <a:cs typeface="Dosis"/>
                <a:sym typeface="Dosis"/>
              </a:rPr>
              <a:t>In the field of robotics, kinematic analysis is a crucial aspect contributing to the understanding and advancement of robotic systems' motion capabilities. This paper provides a comprehensive overview of kinematic analysis in robotics, covering basic concepts, methods, and applications that contribute to the development of efficient and capable robotic systems.</a:t>
            </a:r>
            <a:endParaRPr/>
          </a:p>
          <a:p>
            <a:pPr indent="0" lvl="0" marL="0" marR="0" rtl="0" algn="l">
              <a:lnSpc>
                <a:spcPct val="100000"/>
              </a:lnSpc>
              <a:spcBef>
                <a:spcPts val="600"/>
              </a:spcBef>
              <a:spcAft>
                <a:spcPts val="0"/>
              </a:spcAft>
              <a:buClr>
                <a:schemeClr val="dk1"/>
              </a:buClr>
              <a:buSzPts val="1100"/>
              <a:buFont typeface="Arial"/>
              <a:buNone/>
            </a:pPr>
            <a:r>
              <a:t/>
            </a:r>
            <a:endParaRPr b="0" i="0" sz="1200" u="none" cap="none" strike="noStrike">
              <a:solidFill>
                <a:srgbClr val="3D4965"/>
              </a:solidFill>
              <a:latin typeface="Dosis"/>
              <a:ea typeface="Dosis"/>
              <a:cs typeface="Dosis"/>
              <a:sym typeface="Dosis"/>
            </a:endParaRPr>
          </a:p>
          <a:p>
            <a:pPr indent="0" lvl="0" marL="0" marR="0" rtl="0" algn="l">
              <a:lnSpc>
                <a:spcPct val="100000"/>
              </a:lnSpc>
              <a:spcBef>
                <a:spcPts val="600"/>
              </a:spcBef>
              <a:spcAft>
                <a:spcPts val="0"/>
              </a:spcAft>
              <a:buClr>
                <a:schemeClr val="dk1"/>
              </a:buClr>
              <a:buSzPts val="1100"/>
              <a:buFont typeface="Arial"/>
              <a:buNone/>
            </a:pPr>
            <a:r>
              <a:t/>
            </a:r>
            <a:endParaRPr b="0" i="0" sz="1200" u="none" cap="none" strike="noStrike">
              <a:solidFill>
                <a:srgbClr val="3D4965"/>
              </a:solidFill>
              <a:latin typeface="Dosis"/>
              <a:ea typeface="Dosis"/>
              <a:cs typeface="Dosis"/>
              <a:sym typeface="Dosis"/>
            </a:endParaRPr>
          </a:p>
          <a:p>
            <a:pPr indent="0" lvl="0" marL="0" marR="0" rtl="0" algn="l">
              <a:lnSpc>
                <a:spcPct val="100000"/>
              </a:lnSpc>
              <a:spcBef>
                <a:spcPts val="600"/>
              </a:spcBef>
              <a:spcAft>
                <a:spcPts val="0"/>
              </a:spcAft>
              <a:buClr>
                <a:schemeClr val="dk1"/>
              </a:buClr>
              <a:buSzPts val="1100"/>
              <a:buFont typeface="Arial"/>
              <a:buNone/>
            </a:pPr>
            <a:r>
              <a:t/>
            </a:r>
            <a:endParaRPr b="0" i="0" sz="1200" u="none" cap="none" strike="noStrike">
              <a:solidFill>
                <a:srgbClr val="3D4965"/>
              </a:solidFill>
              <a:latin typeface="Dosis"/>
              <a:ea typeface="Dosis"/>
              <a:cs typeface="Dosis"/>
              <a:sym typeface="Dosis"/>
            </a:endParaRPr>
          </a:p>
          <a:p>
            <a:pPr indent="0" lvl="0" marL="0" marR="0" rtl="0" algn="l">
              <a:lnSpc>
                <a:spcPct val="100000"/>
              </a:lnSpc>
              <a:spcBef>
                <a:spcPts val="600"/>
              </a:spcBef>
              <a:spcAft>
                <a:spcPts val="0"/>
              </a:spcAft>
              <a:buClr>
                <a:srgbClr val="000000"/>
              </a:buClr>
              <a:buSzPts val="1200"/>
              <a:buFont typeface="Arial"/>
              <a:buNone/>
            </a:pPr>
            <a:r>
              <a:t/>
            </a:r>
            <a:endParaRPr b="0" i="0" sz="1200" u="none" cap="none" strike="noStrike">
              <a:solidFill>
                <a:srgbClr val="3D4965"/>
              </a:solidFill>
              <a:latin typeface="Dosis"/>
              <a:ea typeface="Dosis"/>
              <a:cs typeface="Dosis"/>
              <a:sym typeface="Dosis"/>
            </a:endParaRPr>
          </a:p>
        </p:txBody>
      </p:sp>
      <p:sp>
        <p:nvSpPr>
          <p:cNvPr id="424" name="Google Shape;424;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25" name="Google Shape;425;p2"/>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26" name="Google Shape;426;p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
          <p:cNvSpPr txBox="1"/>
          <p:nvPr>
            <p:ph type="ctrTitle"/>
          </p:nvPr>
        </p:nvSpPr>
        <p:spPr>
          <a:xfrm>
            <a:off x="1600200" y="1661762"/>
            <a:ext cx="6912335" cy="1159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b="1" lang="en-GB"/>
              <a:t>Kinematic Analysis of Robots</a:t>
            </a:r>
            <a:endParaRPr/>
          </a:p>
        </p:txBody>
      </p:sp>
      <p:sp>
        <p:nvSpPr>
          <p:cNvPr id="432" name="Google Shape;432;p3"/>
          <p:cNvSpPr txBox="1"/>
          <p:nvPr>
            <p:ph idx="1" type="subTitle"/>
          </p:nvPr>
        </p:nvSpPr>
        <p:spPr>
          <a:xfrm>
            <a:off x="3210885" y="2864177"/>
            <a:ext cx="5301600" cy="7848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2600"/>
              <a:buNone/>
            </a:pPr>
            <a:r>
              <a:rPr lang="en-GB"/>
              <a:t>Introduction</a:t>
            </a:r>
            <a:endParaRPr/>
          </a:p>
        </p:txBody>
      </p:sp>
      <p:pic>
        <p:nvPicPr>
          <p:cNvPr descr="D:\DOWLODER\EU-Logo.jpg" id="433" name="Google Shape;433;p3"/>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434" name="Google Shape;434;p3"/>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4"/>
          <p:cNvSpPr txBox="1"/>
          <p:nvPr>
            <p:ph idx="1" type="body"/>
          </p:nvPr>
        </p:nvSpPr>
        <p:spPr>
          <a:xfrm>
            <a:off x="304800" y="2161800"/>
            <a:ext cx="83058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In the realm of industry, robotic systems play a pivotal role in optimizing manufacturing processes. Kinematic analysis of these industrial robots becomes imperative to achieve precise and efficient operations. This paper provides a comprehensive overview of kinematic analysis in the context of industrial robots, encompassing fundamental concepts, methods, and applications that contribute to the development of efficient and capable robotic systems in industrial environments.</a:t>
            </a:r>
            <a:endParaRPr/>
          </a:p>
        </p:txBody>
      </p:sp>
      <p:sp>
        <p:nvSpPr>
          <p:cNvPr id="440" name="Google Shape;440;p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41" name="Google Shape;441;p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42" name="Google Shape;442;p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Fundamentals of Kinematics</a:t>
            </a:r>
            <a:endParaRPr/>
          </a:p>
        </p:txBody>
      </p:sp>
      <p:sp>
        <p:nvSpPr>
          <p:cNvPr id="448" name="Google Shape;448;p5"/>
          <p:cNvSpPr txBox="1"/>
          <p:nvPr>
            <p:ph idx="1" type="body"/>
          </p:nvPr>
        </p:nvSpPr>
        <p:spPr>
          <a:xfrm>
            <a:off x="747925" y="1302837"/>
            <a:ext cx="3519275" cy="2564313"/>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500">
                <a:solidFill>
                  <a:schemeClr val="dk1"/>
                </a:solidFill>
              </a:rPr>
              <a:t>	Degrees of Freedom Understanding a robot's degrees of freedom is crucial in kinematic analysis, defining the number of independent motions a robot can execute. For instance, a robotic arm with three revolute joints has three degrees of freedom.</a:t>
            </a:r>
            <a:endParaRPr/>
          </a:p>
          <a:p>
            <a:pPr indent="-387350" lvl="0" marL="457200" rtl="0" algn="l">
              <a:lnSpc>
                <a:spcPct val="100000"/>
              </a:lnSpc>
              <a:spcBef>
                <a:spcPts val="600"/>
              </a:spcBef>
              <a:spcAft>
                <a:spcPts val="0"/>
              </a:spcAft>
              <a:buSzPts val="2500"/>
              <a:buNone/>
            </a:pPr>
            <a:r>
              <a:rPr lang="en-GB" sz="1600">
                <a:solidFill>
                  <a:schemeClr val="dk1"/>
                </a:solidFill>
              </a:rPr>
              <a:t>.</a:t>
            </a:r>
            <a:endParaRPr sz="1500">
              <a:solidFill>
                <a:schemeClr val="dk1"/>
              </a:solidFill>
            </a:endParaRPr>
          </a:p>
        </p:txBody>
      </p:sp>
      <p:sp>
        <p:nvSpPr>
          <p:cNvPr id="449" name="Google Shape;449;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sp>
        <p:nvSpPr>
          <p:cNvPr id="450" name="Google Shape;450;p5"/>
          <p:cNvSpPr txBox="1"/>
          <p:nvPr/>
        </p:nvSpPr>
        <p:spPr>
          <a:xfrm>
            <a:off x="4495800" y="1276350"/>
            <a:ext cx="3519275" cy="2716713"/>
          </a:xfrm>
          <a:prstGeom prst="rect">
            <a:avLst/>
          </a:prstGeom>
          <a:noFill/>
          <a:ln>
            <a:noFill/>
          </a:ln>
        </p:spPr>
        <p:txBody>
          <a:bodyPr anchorCtr="0" anchor="t" bIns="91425" lIns="91425" spcFirstLastPara="1" rIns="91425" wrap="square" tIns="91425">
            <a:noAutofit/>
          </a:bodyPr>
          <a:lstStyle/>
          <a:p>
            <a:pPr indent="-387350" lvl="0" marL="457200" marR="0" rtl="0" algn="l">
              <a:lnSpc>
                <a:spcPct val="100000"/>
              </a:lnSpc>
              <a:spcBef>
                <a:spcPts val="600"/>
              </a:spcBef>
              <a:spcAft>
                <a:spcPts val="0"/>
              </a:spcAft>
              <a:buNone/>
            </a:pPr>
            <a:r>
              <a:rPr b="0" i="0" lang="en-GB" sz="1600" u="none" cap="none" strike="noStrike">
                <a:solidFill>
                  <a:schemeClr val="dk1"/>
                </a:solidFill>
                <a:latin typeface="Dosis"/>
                <a:ea typeface="Dosis"/>
                <a:cs typeface="Dosis"/>
                <a:sym typeface="Dosis"/>
              </a:rPr>
              <a:t>	Forward and Inverse Kinematics Forward kinematics involves determining the end-effector's position and orientation based on joint angles. Inverse kinematics calculates the joint angles required to achieve a desired end-effector position and orientation. Both are fundamental for robot control and programming</a:t>
            </a:r>
            <a:endParaRPr b="0" i="0" sz="1500" u="none" cap="none" strike="noStrike">
              <a:solidFill>
                <a:schemeClr val="dk1"/>
              </a:solidFill>
              <a:latin typeface="Dosis"/>
              <a:ea typeface="Dosis"/>
              <a:cs typeface="Dosis"/>
              <a:sym typeface="Dosis"/>
            </a:endParaRPr>
          </a:p>
        </p:txBody>
      </p:sp>
      <p:pic>
        <p:nvPicPr>
          <p:cNvPr descr="D:\DOWLODER\EU-Logo.jpg" id="451" name="Google Shape;451;p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52" name="Google Shape;452;p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Methods for Kinematic Analysis</a:t>
            </a:r>
            <a:endParaRPr/>
          </a:p>
        </p:txBody>
      </p:sp>
      <p:sp>
        <p:nvSpPr>
          <p:cNvPr id="458" name="Google Shape;458;p6"/>
          <p:cNvSpPr txBox="1"/>
          <p:nvPr>
            <p:ph idx="1" type="body"/>
          </p:nvPr>
        </p:nvSpPr>
        <p:spPr>
          <a:xfrm>
            <a:off x="747925" y="1302837"/>
            <a:ext cx="3519275" cy="2564313"/>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600"/>
              <a:t>	Denavit-Hartenberg Parameters Denavit-Hartenberg (DH) parameters provide a systematic method for representing the geometry and motion of robotic manipulators. These parameters simplify kinematic equations and facilitate the development of control algorithms.</a:t>
            </a:r>
            <a:endParaRPr sz="1600"/>
          </a:p>
        </p:txBody>
      </p:sp>
      <p:sp>
        <p:nvSpPr>
          <p:cNvPr id="459" name="Google Shape;459;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sp>
        <p:nvSpPr>
          <p:cNvPr id="460" name="Google Shape;460;p6"/>
          <p:cNvSpPr txBox="1"/>
          <p:nvPr/>
        </p:nvSpPr>
        <p:spPr>
          <a:xfrm>
            <a:off x="4495800" y="1276350"/>
            <a:ext cx="3519275" cy="2716713"/>
          </a:xfrm>
          <a:prstGeom prst="rect">
            <a:avLst/>
          </a:prstGeom>
          <a:noFill/>
          <a:ln>
            <a:noFill/>
          </a:ln>
        </p:spPr>
        <p:txBody>
          <a:bodyPr anchorCtr="0" anchor="t" bIns="91425" lIns="91425" spcFirstLastPara="1" rIns="91425" wrap="square" tIns="91425">
            <a:noAutofit/>
          </a:bodyPr>
          <a:lstStyle/>
          <a:p>
            <a:pPr indent="-387350" lvl="0" marL="457200" marR="0" rtl="0" algn="l">
              <a:lnSpc>
                <a:spcPct val="100000"/>
              </a:lnSpc>
              <a:spcBef>
                <a:spcPts val="600"/>
              </a:spcBef>
              <a:spcAft>
                <a:spcPts val="0"/>
              </a:spcAft>
              <a:buNone/>
            </a:pPr>
            <a:r>
              <a:rPr b="0" i="0" lang="en-GB" sz="1600" u="none" cap="none" strike="noStrike">
                <a:solidFill>
                  <a:schemeClr val="dk1"/>
                </a:solidFill>
                <a:latin typeface="Dosis"/>
                <a:ea typeface="Dosis"/>
                <a:cs typeface="Dosis"/>
                <a:sym typeface="Dosis"/>
              </a:rPr>
              <a:t>	Transformation Matrices Homogeneous transformation matrices are used to represent the relationship between different coordinate frames in a robot's structure. This mathematical tool is essential for translating and rotating coordinate systems, aiding in the computation of robot kinematics.</a:t>
            </a:r>
            <a:endParaRPr b="0" i="0" sz="1500" u="none" cap="none" strike="noStrike">
              <a:solidFill>
                <a:schemeClr val="dk1"/>
              </a:solidFill>
              <a:latin typeface="Dosis"/>
              <a:ea typeface="Dosis"/>
              <a:cs typeface="Dosis"/>
              <a:sym typeface="Dosis"/>
            </a:endParaRPr>
          </a:p>
        </p:txBody>
      </p:sp>
      <p:pic>
        <p:nvPicPr>
          <p:cNvPr descr="D:\DOWLODER\EU-Logo.jpg" id="461" name="Google Shape;461;p6"/>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62" name="Google Shape;462;p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Challenges in Kinematic Analysis</a:t>
            </a:r>
            <a:endParaRPr/>
          </a:p>
        </p:txBody>
      </p:sp>
      <p:sp>
        <p:nvSpPr>
          <p:cNvPr id="468" name="Google Shape;468;p7"/>
          <p:cNvSpPr txBox="1"/>
          <p:nvPr>
            <p:ph idx="1" type="body"/>
          </p:nvPr>
        </p:nvSpPr>
        <p:spPr>
          <a:xfrm>
            <a:off x="747925" y="1302837"/>
            <a:ext cx="3519275" cy="2564313"/>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600"/>
              <a:t>	Singularities Robotic systems often encounter singularities, where the manipulator loses one or more degrees of freedom. Identifying and addressing singularities are critical to ensuring the stability and reliability of robotic operations.</a:t>
            </a:r>
            <a:endParaRPr/>
          </a:p>
          <a:p>
            <a:pPr indent="-228600" lvl="0" marL="457200" rtl="0" algn="l">
              <a:lnSpc>
                <a:spcPct val="100000"/>
              </a:lnSpc>
              <a:spcBef>
                <a:spcPts val="600"/>
              </a:spcBef>
              <a:spcAft>
                <a:spcPts val="0"/>
              </a:spcAft>
              <a:buSzPts val="2500"/>
              <a:buNone/>
            </a:pPr>
            <a:r>
              <a:t/>
            </a:r>
            <a:endParaRPr sz="1600"/>
          </a:p>
        </p:txBody>
      </p:sp>
      <p:sp>
        <p:nvSpPr>
          <p:cNvPr id="469" name="Google Shape;469;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sp>
        <p:nvSpPr>
          <p:cNvPr id="470" name="Google Shape;470;p7"/>
          <p:cNvSpPr txBox="1"/>
          <p:nvPr/>
        </p:nvSpPr>
        <p:spPr>
          <a:xfrm>
            <a:off x="4495800" y="1276350"/>
            <a:ext cx="3519275" cy="27167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GB" sz="1600" u="none" cap="none" strike="noStrike">
                <a:solidFill>
                  <a:schemeClr val="dk1"/>
                </a:solidFill>
                <a:latin typeface="Dosis"/>
                <a:ea typeface="Dosis"/>
                <a:cs typeface="Dosis"/>
                <a:sym typeface="Dosis"/>
              </a:rPr>
              <a:t>Redundancy Redundant robots have more degrees of freedom than necessary for a specific task. Managing redundancy in kinematic analysis requires advanced algorithms to optimize motion and enhance performance.</a:t>
            </a:r>
            <a:endParaRPr b="0" i="0" sz="1600" u="none" cap="none" strike="noStrike">
              <a:solidFill>
                <a:schemeClr val="dk1"/>
              </a:solidFill>
              <a:latin typeface="Dosis"/>
              <a:ea typeface="Dosis"/>
              <a:cs typeface="Dosis"/>
              <a:sym typeface="Dosis"/>
            </a:endParaRPr>
          </a:p>
        </p:txBody>
      </p:sp>
      <p:pic>
        <p:nvPicPr>
          <p:cNvPr descr="D:\DOWLODER\EU-Logo.jpg" id="471" name="Google Shape;471;p7"/>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72" name="Google Shape;472;p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8"/>
          <p:cNvSpPr txBox="1"/>
          <p:nvPr>
            <p:ph idx="4294967295" type="ctrTitle"/>
          </p:nvPr>
        </p:nvSpPr>
        <p:spPr>
          <a:xfrm>
            <a:off x="685800" y="2286499"/>
            <a:ext cx="7772400" cy="11598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chemeClr val="accent1"/>
              </a:buClr>
              <a:buSzPts val="1800"/>
              <a:buFont typeface="Sniglet"/>
              <a:buNone/>
            </a:pPr>
            <a:r>
              <a:rPr b="0" i="0" lang="en-GB" sz="6000" u="none" cap="none" strike="noStrike">
                <a:solidFill>
                  <a:schemeClr val="accent1"/>
                </a:solidFill>
                <a:latin typeface="Sniglet"/>
                <a:ea typeface="Sniglet"/>
                <a:cs typeface="Sniglet"/>
                <a:sym typeface="Sniglet"/>
              </a:rPr>
              <a:t>Applications of Kinematic Analysis</a:t>
            </a:r>
            <a:endParaRPr b="0" i="0" sz="6000" u="none" cap="none" strike="noStrike">
              <a:solidFill>
                <a:schemeClr val="accent1"/>
              </a:solidFill>
              <a:latin typeface="Sniglet"/>
              <a:ea typeface="Sniglet"/>
              <a:cs typeface="Sniglet"/>
              <a:sym typeface="Sniglet"/>
            </a:endParaRPr>
          </a:p>
        </p:txBody>
      </p:sp>
      <p:sp>
        <p:nvSpPr>
          <p:cNvPr id="478" name="Google Shape;478;p8"/>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79" name="Google Shape;479;p8"/>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80" name="Google Shape;480;p8"/>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9"/>
          <p:cNvSpPr txBox="1"/>
          <p:nvPr>
            <p:ph idx="1" type="body"/>
          </p:nvPr>
        </p:nvSpPr>
        <p:spPr>
          <a:xfrm>
            <a:off x="747924" y="1363153"/>
            <a:ext cx="6033875" cy="36108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600"/>
              </a:spcBef>
              <a:spcAft>
                <a:spcPts val="0"/>
              </a:spcAft>
              <a:buSzPts val="2200"/>
              <a:buChar char="✘"/>
            </a:pPr>
            <a:r>
              <a:rPr lang="en-GB"/>
              <a:t>Industrial Robotics In manufacturing, kinematic analysis enables the design and control of robotic arms for tasks such as pick-and-place, welding, and assembly, improving efficiency and accuracy.</a:t>
            </a:r>
            <a:endParaRPr/>
          </a:p>
          <a:p>
            <a:pPr indent="-368300" lvl="0" marL="457200" rtl="0" algn="l">
              <a:lnSpc>
                <a:spcPct val="100000"/>
              </a:lnSpc>
              <a:spcBef>
                <a:spcPts val="600"/>
              </a:spcBef>
              <a:spcAft>
                <a:spcPts val="0"/>
              </a:spcAft>
              <a:buSzPts val="2200"/>
              <a:buChar char="✘"/>
            </a:pPr>
            <a:r>
              <a:rPr lang="en-GB"/>
              <a:t>In manufacturing, kinematic analysis enables the design and control of robotic arms for tasks such as precisely lifting and placing objects, welding, and assembly. This enhances efficiency and accuracy in industrial processes.</a:t>
            </a:r>
            <a:endParaRPr/>
          </a:p>
          <a:p>
            <a:pPr indent="-368300" lvl="0" marL="457200" rtl="0" algn="l">
              <a:lnSpc>
                <a:spcPct val="100000"/>
              </a:lnSpc>
              <a:spcBef>
                <a:spcPts val="600"/>
              </a:spcBef>
              <a:spcAft>
                <a:spcPts val="0"/>
              </a:spcAft>
              <a:buSzPts val="2200"/>
              <a:buNone/>
            </a:pPr>
            <a:r>
              <a:t/>
            </a:r>
            <a:endParaRPr/>
          </a:p>
        </p:txBody>
      </p:sp>
      <p:sp>
        <p:nvSpPr>
          <p:cNvPr id="486" name="Google Shape;486;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Applications of Kinematic Analysis</a:t>
            </a:r>
            <a:endParaRPr/>
          </a:p>
        </p:txBody>
      </p:sp>
      <p:sp>
        <p:nvSpPr>
          <p:cNvPr id="487" name="Google Shape;487;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88" name="Google Shape;488;p9"/>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89" name="Google Shape;489;p9"/>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10"/>
          <p:cNvSpPr txBox="1"/>
          <p:nvPr>
            <p:ph idx="1" type="body"/>
          </p:nvPr>
        </p:nvSpPr>
        <p:spPr>
          <a:xfrm>
            <a:off x="747924" y="1363153"/>
            <a:ext cx="6033875" cy="36108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600"/>
              </a:spcBef>
              <a:spcAft>
                <a:spcPts val="0"/>
              </a:spcAft>
              <a:buSzPts val="2200"/>
              <a:buChar char="✘"/>
            </a:pPr>
            <a:r>
              <a:rPr lang="en-GB"/>
              <a:t>Biomedical Robotics In medical applications, kinematic analysis is vital for the design of robotic surgical systems, prosthetics, and exoskeletons, enhancing precision and safety.</a:t>
            </a:r>
            <a:endParaRPr/>
          </a:p>
        </p:txBody>
      </p:sp>
      <p:sp>
        <p:nvSpPr>
          <p:cNvPr id="495" name="Google Shape;495;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Applications of Kinematic Analysis</a:t>
            </a:r>
            <a:endParaRPr/>
          </a:p>
        </p:txBody>
      </p:sp>
      <p:sp>
        <p:nvSpPr>
          <p:cNvPr id="496" name="Google Shape;496;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97" name="Google Shape;497;p10"/>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98" name="Google Shape;498;p10"/>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11"/>
          <p:cNvSpPr txBox="1"/>
          <p:nvPr>
            <p:ph idx="1" type="body"/>
          </p:nvPr>
        </p:nvSpPr>
        <p:spPr>
          <a:xfrm>
            <a:off x="747924" y="1363153"/>
            <a:ext cx="6033875" cy="36108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600"/>
              </a:spcBef>
              <a:spcAft>
                <a:spcPts val="0"/>
              </a:spcAft>
              <a:buSzPts val="2200"/>
              <a:buChar char="✘"/>
            </a:pPr>
            <a:r>
              <a:rPr lang="en-GB"/>
              <a:t>Space Exploration Robotic systems used in space missions rely on kinematic analysis for accurate movement and positioning, contributing to the success of exploration missions.</a:t>
            </a:r>
            <a:endParaRPr/>
          </a:p>
        </p:txBody>
      </p:sp>
      <p:sp>
        <p:nvSpPr>
          <p:cNvPr id="504" name="Google Shape;504;p11"/>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Applications of Kinematic Analysis</a:t>
            </a:r>
            <a:endParaRPr/>
          </a:p>
        </p:txBody>
      </p:sp>
      <p:sp>
        <p:nvSpPr>
          <p:cNvPr id="505" name="Google Shape;505;p1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506" name="Google Shape;506;p11"/>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507" name="Google Shape;507;p1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12"/>
          <p:cNvSpPr txBox="1"/>
          <p:nvPr>
            <p:ph idx="4294967295" type="ctrTitle"/>
          </p:nvPr>
        </p:nvSpPr>
        <p:spPr>
          <a:xfrm>
            <a:off x="685800" y="2286499"/>
            <a:ext cx="7772400" cy="11598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chemeClr val="accent1"/>
              </a:buClr>
              <a:buSzPts val="1800"/>
              <a:buFont typeface="Sniglet"/>
              <a:buNone/>
            </a:pPr>
            <a:r>
              <a:rPr b="0" i="0" lang="en-GB" sz="6000" u="none" cap="none" strike="noStrike">
                <a:solidFill>
                  <a:schemeClr val="accent1"/>
                </a:solidFill>
                <a:latin typeface="Sniglet"/>
                <a:ea typeface="Sniglet"/>
                <a:cs typeface="Sniglet"/>
                <a:sym typeface="Sniglet"/>
              </a:rPr>
              <a:t>Future Directions</a:t>
            </a:r>
            <a:endParaRPr b="0" i="0" sz="6000" u="none" cap="none" strike="noStrike">
              <a:solidFill>
                <a:schemeClr val="accent1"/>
              </a:solidFill>
              <a:latin typeface="Sniglet"/>
              <a:ea typeface="Sniglet"/>
              <a:cs typeface="Sniglet"/>
              <a:sym typeface="Sniglet"/>
            </a:endParaRPr>
          </a:p>
        </p:txBody>
      </p:sp>
      <p:sp>
        <p:nvSpPr>
          <p:cNvPr id="513" name="Google Shape;513;p12"/>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514" name="Google Shape;514;p12"/>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515" name="Google Shape;515;p1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13"/>
          <p:cNvSpPr txBox="1"/>
          <p:nvPr>
            <p:ph idx="1" type="body"/>
          </p:nvPr>
        </p:nvSpPr>
        <p:spPr>
          <a:xfrm>
            <a:off x="747924" y="1363153"/>
            <a:ext cx="6033875" cy="36108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600"/>
              </a:spcBef>
              <a:spcAft>
                <a:spcPts val="0"/>
              </a:spcAft>
              <a:buSzPts val="2200"/>
              <a:buChar char="✘"/>
            </a:pPr>
            <a:r>
              <a:rPr lang="en-GB"/>
              <a:t>As robotics continues to evolve, future research directions in kinematic analysis may include the integration of artificial intelligence for adaptive motion planning, the development of soft robotics with flexible kinematics, and the exploration of kinematic solutions for swarm robotics.</a:t>
            </a:r>
            <a:endParaRPr/>
          </a:p>
        </p:txBody>
      </p:sp>
      <p:sp>
        <p:nvSpPr>
          <p:cNvPr id="521" name="Google Shape;521;p13"/>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Applications of Kinematic Analysis</a:t>
            </a:r>
            <a:endParaRPr/>
          </a:p>
        </p:txBody>
      </p:sp>
      <p:sp>
        <p:nvSpPr>
          <p:cNvPr id="522" name="Google Shape;522;p1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523" name="Google Shape;523;p13"/>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524" name="Google Shape;524;p13"/>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14"/>
          <p:cNvSpPr txBox="1"/>
          <p:nvPr>
            <p:ph idx="4294967295" type="ctrTitle"/>
          </p:nvPr>
        </p:nvSpPr>
        <p:spPr>
          <a:xfrm>
            <a:off x="685800" y="2286499"/>
            <a:ext cx="7772400" cy="11598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chemeClr val="accent1"/>
              </a:buClr>
              <a:buSzPts val="1800"/>
              <a:buFont typeface="Sniglet"/>
              <a:buNone/>
            </a:pPr>
            <a:r>
              <a:rPr b="0" i="0" lang="en-GB" sz="6000" u="none" cap="none" strike="noStrike">
                <a:solidFill>
                  <a:schemeClr val="accent1"/>
                </a:solidFill>
                <a:latin typeface="Sniglet"/>
                <a:ea typeface="Sniglet"/>
                <a:cs typeface="Sniglet"/>
                <a:sym typeface="Sniglet"/>
              </a:rPr>
              <a:t>Conclusion</a:t>
            </a:r>
            <a:endParaRPr b="0" i="0" sz="6000" u="none" cap="none" strike="noStrike">
              <a:solidFill>
                <a:schemeClr val="accent1"/>
              </a:solidFill>
              <a:latin typeface="Sniglet"/>
              <a:ea typeface="Sniglet"/>
              <a:cs typeface="Sniglet"/>
              <a:sym typeface="Sniglet"/>
            </a:endParaRPr>
          </a:p>
        </p:txBody>
      </p:sp>
      <p:sp>
        <p:nvSpPr>
          <p:cNvPr id="530" name="Google Shape;530;p1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531" name="Google Shape;531;p1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532" name="Google Shape;532;p1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15"/>
          <p:cNvSpPr txBox="1"/>
          <p:nvPr>
            <p:ph idx="1" type="body"/>
          </p:nvPr>
        </p:nvSpPr>
        <p:spPr>
          <a:xfrm>
            <a:off x="747924" y="1363153"/>
            <a:ext cx="6033875" cy="36108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600"/>
              </a:spcBef>
              <a:spcAft>
                <a:spcPts val="0"/>
              </a:spcAft>
              <a:buSzPts val="2200"/>
              <a:buChar char="✘"/>
            </a:pPr>
            <a:r>
              <a:rPr lang="en-GB"/>
              <a:t>Kinematic analysis forms the cornerstone of robotic design and control, enabling robots to navigate, manipulate, and interact with their environment. This paper provided a comprehensive overview of kinematic analyses, covering fundamental concepts, methods, challenges, and applications. The continued advancement of kinematic analysis will undoubtedly play a pivotal role in shaping the capabilities and versatility of robotic systems in the years to come.</a:t>
            </a:r>
            <a:endParaRPr/>
          </a:p>
        </p:txBody>
      </p:sp>
      <p:sp>
        <p:nvSpPr>
          <p:cNvPr id="538" name="Google Shape;538;p1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Applications of Kinematic Analysis</a:t>
            </a:r>
            <a:endParaRPr/>
          </a:p>
        </p:txBody>
      </p:sp>
      <p:sp>
        <p:nvSpPr>
          <p:cNvPr id="539" name="Google Shape;539;p1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540" name="Google Shape;540;p1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541" name="Google Shape;541;p1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16"/>
          <p:cNvSpPr txBox="1"/>
          <p:nvPr/>
        </p:nvSpPr>
        <p:spPr>
          <a:xfrm>
            <a:off x="2438400" y="1428750"/>
            <a:ext cx="4509875" cy="9144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chemeClr val="dk2"/>
              </a:buClr>
              <a:buSzPts val="4800"/>
              <a:buFont typeface="Sniglet"/>
              <a:buNone/>
            </a:pPr>
            <a:r>
              <a:rPr b="0" i="0" lang="en-GB" sz="7000" u="none" cap="none" strike="noStrike">
                <a:solidFill>
                  <a:schemeClr val="dk2"/>
                </a:solidFill>
                <a:latin typeface="Sniglet"/>
                <a:ea typeface="Sniglet"/>
                <a:cs typeface="Sniglet"/>
                <a:sym typeface="Sniglet"/>
              </a:rPr>
              <a:t>THANKS!</a:t>
            </a:r>
            <a:endParaRPr b="0" i="0" sz="7000" u="none" cap="none" strike="noStrike">
              <a:solidFill>
                <a:schemeClr val="dk2"/>
              </a:solidFill>
              <a:latin typeface="Sniglet"/>
              <a:ea typeface="Sniglet"/>
              <a:cs typeface="Sniglet"/>
              <a:sym typeface="Sniglet"/>
            </a:endParaRPr>
          </a:p>
        </p:txBody>
      </p:sp>
      <p:pic>
        <p:nvPicPr>
          <p:cNvPr descr="D:\DOWLODER\EU-Logo.jpg" id="547" name="Google Shape;547;p16"/>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548" name="Google Shape;548;p1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Aleksandar Cvetkovic</dc:creator>
</cp:coreProperties>
</file>