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</p:sldIdLst>
  <p:sldSz cx="9144000" cy="5143500" type="screen16x9"/>
  <p:notesSz cx="6858000" cy="9144000"/>
  <p:embeddedFontLst>
    <p:embeddedFont>
      <p:font typeface="Dosis" pitchFamily="2" charset="0"/>
      <p:regular r:id="rId13"/>
      <p:bold r:id="rId14"/>
    </p:embeddedFont>
    <p:embeddedFont>
      <p:font typeface="Sniglet" panose="020B0604020202020204" charset="0"/>
      <p:regular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hWBJ0zkzg+/nFCbf8Gsx6IRAHy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5DDD8E2-8466-4165-B489-79AE90400E5F}">
  <a:tblStyle styleId="{45DDD8E2-8466-4165-B489-79AE90400E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82" y="1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8" name="Google Shape;30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2" name="Google Shape;33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0" name="Google Shape;35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17405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5476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10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0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0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0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0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0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0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0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0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0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0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0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0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0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0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0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0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0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0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0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0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0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0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0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0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0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0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1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95" name="Google Shape;195;p11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196" name="Google Shape;196;p11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197" name="Google Shape;197;p11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1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1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1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1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1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1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1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1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1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1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1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1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1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1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1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1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1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1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1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1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1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1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1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1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11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1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1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1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26" name="Google Shape;226;p11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227" name="Google Shape;227;p1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2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12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31" name="Google Shape;231;p12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32" name="Google Shape;232;p12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2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2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2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2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2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2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2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2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2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2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2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2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2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12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2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2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12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12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2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12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2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2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2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2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12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12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12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2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61" name="Google Shape;261;p12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262" name="Google Shape;262;p12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3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3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3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3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9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9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8;p9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;p9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;p9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9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9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9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9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9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9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9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9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9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9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9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9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9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9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9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9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9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9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9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9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9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9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h="120000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9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9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9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9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9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9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9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9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9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9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9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9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9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9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9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9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9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9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9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9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9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9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9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9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9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9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9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9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9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9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9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9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9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9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9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9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9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9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9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9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9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9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9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9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9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9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9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9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9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9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9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9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9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9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9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9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9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9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9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9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9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9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9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9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9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9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9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9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9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9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9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9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9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9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9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9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9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9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9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9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9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9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9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9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9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9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9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9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9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9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9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9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9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9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9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9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9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9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9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" name="Google Shape;158;p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9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9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"/>
          <p:cNvSpPr txBox="1">
            <a:spLocks noGrp="1"/>
          </p:cNvSpPr>
          <p:nvPr>
            <p:ph type="ctrTitle"/>
          </p:nvPr>
        </p:nvSpPr>
        <p:spPr>
          <a:xfrm>
            <a:off x="1219200" y="1352550"/>
            <a:ext cx="65340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GB" dirty="0"/>
              <a:t>Analog input modules</a:t>
            </a:r>
          </a:p>
        </p:txBody>
      </p:sp>
      <p:pic>
        <p:nvPicPr>
          <p:cNvPr id="311" name="Google Shape;311;p1" descr="D:\DOWLODER\EU-Logo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057525" cy="87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" descr="D:\DOWLODER\Projlog-DLP-lesspixel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7800" y="209550"/>
            <a:ext cx="3214392" cy="706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graphicFrame>
        <p:nvGraphicFramePr>
          <p:cNvPr id="318" name="Google Shape;318;p2"/>
          <p:cNvGraphicFramePr/>
          <p:nvPr>
            <p:extLst>
              <p:ext uri="{D42A27DB-BD31-4B8C-83A1-F6EECF244321}">
                <p14:modId xmlns:p14="http://schemas.microsoft.com/office/powerpoint/2010/main" val="2963192119"/>
              </p:ext>
            </p:extLst>
          </p:nvPr>
        </p:nvGraphicFramePr>
        <p:xfrm>
          <a:off x="838200" y="1200150"/>
          <a:ext cx="5562625" cy="3532629"/>
        </p:xfrm>
        <a:graphic>
          <a:graphicData uri="http://schemas.openxmlformats.org/drawingml/2006/table">
            <a:tbl>
              <a:tblPr>
                <a:noFill/>
                <a:tableStyleId>{45DDD8E2-8466-4165-B489-79AE90400E5F}</a:tableStyleId>
              </a:tblPr>
              <a:tblGrid>
                <a:gridCol w="1738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6769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3200" b="1" i="1" u="none" strike="noStrike" cap="none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Field</a:t>
                      </a:r>
                      <a:endParaRPr sz="1400" u="none" strike="noStrike" cap="none">
                        <a:solidFill>
                          <a:srgbClr val="181818"/>
                        </a:solidFill>
                      </a:endParaRPr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3200" b="1" i="1" u="none" strike="noStrike" cap="none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Automation and robotics </a:t>
                      </a:r>
                      <a:endParaRPr sz="1400" u="none" strike="noStrike" cap="none">
                        <a:solidFill>
                          <a:srgbClr val="181818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596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3200" b="1" i="1" u="none" strike="noStrike" cap="none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Chapter</a:t>
                      </a:r>
                      <a:endParaRPr sz="1400" u="none" strike="noStrike" cap="none">
                        <a:solidFill>
                          <a:srgbClr val="181818"/>
                        </a:solidFill>
                      </a:endParaRPr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en-GB" sz="2800" b="1" i="1" dirty="0">
                          <a:solidFill>
                            <a:srgbClr val="181818"/>
                          </a:solidFill>
                        </a:rPr>
                        <a:t>Transformation of </a:t>
                      </a:r>
                      <a:r>
                        <a:rPr lang="en-GB" sz="2800" b="1" i="1" dirty="0" err="1">
                          <a:solidFill>
                            <a:srgbClr val="181818"/>
                          </a:solidFill>
                        </a:rPr>
                        <a:t>analog</a:t>
                      </a:r>
                      <a:r>
                        <a:rPr lang="en-GB" sz="2800" b="1" i="1" dirty="0">
                          <a:solidFill>
                            <a:srgbClr val="181818"/>
                          </a:solidFill>
                        </a:rPr>
                        <a:t> input-output signals</a:t>
                      </a:r>
                      <a:endParaRPr sz="2800" b="1" i="1" dirty="0">
                        <a:solidFill>
                          <a:srgbClr val="181818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fol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332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3200" b="1" i="1" u="none" strike="noStrike" cap="none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Subtitle</a:t>
                      </a:r>
                      <a:endParaRPr sz="1400" u="none" strike="noStrike" cap="none">
                        <a:solidFill>
                          <a:srgbClr val="181818"/>
                        </a:solidFill>
                      </a:endParaRPr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Arial"/>
                        <a:buNone/>
                      </a:pPr>
                      <a:r>
                        <a:rPr lang="en-GB" sz="2400" b="1" i="1" u="none" strike="noStrike" cap="none" dirty="0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Analog input modules</a:t>
                      </a:r>
                      <a:endParaRPr sz="2400" u="none" strike="noStrike" cap="none" dirty="0">
                        <a:solidFill>
                          <a:srgbClr val="181818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19" name="Google Shape;319;p2" descr="D:\DOWLODER\EU-Logo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33350"/>
            <a:ext cx="3057525" cy="87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" descr="D:\DOWLODER\Projlog-DLP-lesspixel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91000" y="361950"/>
            <a:ext cx="3120485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"/>
          <p:cNvSpPr txBox="1">
            <a:spLocks noGrp="1"/>
          </p:cNvSpPr>
          <p:nvPr>
            <p:ph type="title"/>
          </p:nvPr>
        </p:nvSpPr>
        <p:spPr>
          <a:xfrm>
            <a:off x="762000" y="266550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 dirty="0"/>
              <a:t>PLC Analog Input</a:t>
            </a:r>
            <a:endParaRPr lang="en-US" sz="2000" b="1" dirty="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26" name="Google Shape;326;p3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327" name="Google Shape;327;p3"/>
          <p:cNvSpPr txBox="1">
            <a:spLocks noGrp="1"/>
          </p:cNvSpPr>
          <p:nvPr>
            <p:ph type="body" idx="1"/>
          </p:nvPr>
        </p:nvSpPr>
        <p:spPr>
          <a:xfrm>
            <a:off x="457200" y="1123950"/>
            <a:ext cx="6248400" cy="388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73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00"/>
              <a:buNone/>
            </a:pPr>
            <a:r>
              <a:rPr lang="en-US" sz="1600" dirty="0"/>
              <a:t>	       </a:t>
            </a:r>
            <a:r>
              <a:rPr lang="en-GB" sz="1600" dirty="0"/>
              <a:t>Continuous values, like temperatures and pressures, are </a:t>
            </a:r>
            <a:r>
              <a:rPr lang="en-GB" sz="1600" dirty="0" err="1"/>
              <a:t>analog</a:t>
            </a:r>
            <a:r>
              <a:rPr lang="en-GB" sz="1600" dirty="0"/>
              <a:t> values. We frequently think about them in digital terms, but at some point, we must translate them from the continuous world into a digital world. This is when a PLC </a:t>
            </a:r>
            <a:r>
              <a:rPr lang="en-GB" sz="1600" dirty="0" err="1"/>
              <a:t>analog</a:t>
            </a:r>
            <a:r>
              <a:rPr lang="en-GB" sz="1600" dirty="0"/>
              <a:t> input comes into play. Both milliampere current and low voltage signals are </a:t>
            </a:r>
            <a:r>
              <a:rPr lang="en-GB" sz="1600" dirty="0" err="1"/>
              <a:t>analog</a:t>
            </a:r>
            <a:r>
              <a:rPr lang="en-GB" sz="1600" dirty="0"/>
              <a:t> inputs to PLCs.</a:t>
            </a:r>
          </a:p>
          <a:p>
            <a:pPr marL="457200" lvl="0" indent="-3873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00"/>
              <a:buNone/>
            </a:pPr>
            <a:r>
              <a:rPr lang="en-GB" sz="1800" dirty="0"/>
              <a:t>              </a:t>
            </a:r>
            <a:r>
              <a:rPr lang="en-GB" sz="1600" dirty="0"/>
              <a:t>Discrete devices are inputs and outputs that have only two states: on and off. In comparison, </a:t>
            </a:r>
            <a:r>
              <a:rPr lang="en-GB" sz="1600" dirty="0" err="1"/>
              <a:t>analog</a:t>
            </a:r>
            <a:r>
              <a:rPr lang="en-GB" sz="1600" dirty="0"/>
              <a:t> devices represent physical quantities that can have an infinite number of values. Typical </a:t>
            </a:r>
            <a:r>
              <a:rPr lang="en-GB" sz="1600" dirty="0" err="1"/>
              <a:t>analog</a:t>
            </a:r>
            <a:r>
              <a:rPr lang="en-GB" sz="1600" dirty="0"/>
              <a:t> inputs and outputs vary from 0 to 20 milliamps, 4 to 20 milliamps, or 0 to 10 volts.</a:t>
            </a:r>
            <a:endParaRPr lang="en-US" sz="1600" dirty="0"/>
          </a:p>
        </p:txBody>
      </p:sp>
      <p:pic>
        <p:nvPicPr>
          <p:cNvPr id="328" name="Google Shape;328;p3" descr="D:\DOWLODER\Projlog-DLP-lesspixel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0287" y="293670"/>
            <a:ext cx="2520950" cy="554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" descr="D:\DOWLODER\EU-Log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59578" y="4190012"/>
            <a:ext cx="3057525" cy="873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dirty="0"/>
              <a:t>PLC Analog Input</a:t>
            </a:r>
            <a:endParaRPr b="1" dirty="0">
              <a:latin typeface="Sniglet" panose="020B0604020202020204" charset="0"/>
              <a:ea typeface="Dosis"/>
              <a:cs typeface="Dosis"/>
              <a:sym typeface="Dosis"/>
            </a:endParaRPr>
          </a:p>
        </p:txBody>
      </p:sp>
      <p:sp>
        <p:nvSpPr>
          <p:cNvPr id="335" name="Google Shape;335;p4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336" name="Google Shape;336;p4" descr="D:\DOWLODER\Projlog-DLP-lesspixel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376713"/>
            <a:ext cx="2520950" cy="554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4" descr="D:\DOWLODER\EU-Log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51577" y="4553402"/>
            <a:ext cx="1890602" cy="56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"/>
          <p:cNvSpPr/>
          <p:nvPr/>
        </p:nvSpPr>
        <p:spPr>
          <a:xfrm>
            <a:off x="838200" y="1200150"/>
            <a:ext cx="645414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        </a:t>
            </a: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The figure illustrates how PLC </a:t>
            </a:r>
            <a:r>
              <a:rPr lang="en-GB" sz="1600" b="0" i="0" u="none" strike="noStrike" cap="none" dirty="0" err="1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analog</a:t>
            </a: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input and output modules are used in measuring and displaying the level of fluid in a tank. The </a:t>
            </a:r>
            <a:r>
              <a:rPr lang="en-GB" sz="1600" b="0" i="0" u="none" strike="noStrike" cap="none" dirty="0" err="1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analog</a:t>
            </a: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input interface module contains the circuitry necessary to accept an </a:t>
            </a:r>
            <a:r>
              <a:rPr lang="en-GB" sz="1600" b="0" i="0" u="none" strike="noStrike" cap="none" dirty="0" err="1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analog</a:t>
            </a: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voltage or current signal from the level transmitter field device. This input is converted from an </a:t>
            </a:r>
            <a:r>
              <a:rPr lang="en-GB" sz="1600" b="0" i="0" u="none" strike="noStrike" cap="none" dirty="0" err="1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analog</a:t>
            </a: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to a digital value for use by the processor. The circuitry of the </a:t>
            </a:r>
            <a:r>
              <a:rPr lang="en-GB" sz="1600" b="0" i="0" u="none" strike="noStrike" cap="none" dirty="0" err="1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analog</a:t>
            </a: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output module accepts the digital value from the processor and converts it back to an </a:t>
            </a:r>
            <a:r>
              <a:rPr lang="en-GB" sz="1600" b="0" i="0" u="none" strike="noStrike" cap="none" dirty="0" err="1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analog</a:t>
            </a: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signal that drives the field tank level meter.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C6B195-2C30-0BE2-2279-60F04DB24E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806" y="3228532"/>
            <a:ext cx="4542307" cy="16899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800" b="1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Voltage</a:t>
            </a:r>
            <a:r>
              <a:rPr lang="en-GB" sz="18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and 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Current</a:t>
            </a:r>
            <a:endParaRPr lang="en-GB" b="1" dirty="0">
              <a:latin typeface="Sniglet" panose="020B0604020202020204" charset="0"/>
              <a:sym typeface="Sniglet"/>
            </a:endParaRPr>
          </a:p>
        </p:txBody>
      </p:sp>
      <p:sp>
        <p:nvSpPr>
          <p:cNvPr id="344" name="Google Shape;34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345" name="Google Shape;345;p5"/>
          <p:cNvSpPr/>
          <p:nvPr/>
        </p:nvSpPr>
        <p:spPr>
          <a:xfrm>
            <a:off x="762000" y="1047750"/>
            <a:ext cx="6096000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   There are two basic types of </a:t>
            </a:r>
            <a:r>
              <a:rPr lang="en-GB" sz="1600" b="0" i="0" u="none" strike="noStrike" cap="none" dirty="0" err="1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analog</a:t>
            </a: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input signals: </a:t>
            </a:r>
            <a:r>
              <a:rPr lang="en-GB" sz="1600" b="1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Voltage</a:t>
            </a: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and </a:t>
            </a:r>
            <a:r>
              <a:rPr lang="en-GB" sz="1600" b="1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Current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    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Wiring a </a:t>
            </a:r>
            <a:r>
              <a:rPr lang="en-GB" sz="1600" b="1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Current</a:t>
            </a: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</a:t>
            </a:r>
            <a:r>
              <a:rPr lang="en-GB" sz="1600" b="0" i="0" u="none" strike="noStrike" cap="none" dirty="0" err="1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analog</a:t>
            </a: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input can be divided into three types: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600" b="0" i="0" u="none" strike="noStrike" cap="none" dirty="0">
              <a:solidFill>
                <a:srgbClr val="00000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2-wire Analog Input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3-wire Analog Input 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4-wire Analog Input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GB" sz="1600" b="0" i="0" u="none" strike="noStrike" cap="none" dirty="0">
              <a:solidFill>
                <a:srgbClr val="00000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  The manufacturer of the field device specifies how that specific device is wired. It is not usually a choice you get to make (unless you find a different manufacturer with the same type of field device that wires differently)</a:t>
            </a:r>
          </a:p>
        </p:txBody>
      </p:sp>
      <p:pic>
        <p:nvPicPr>
          <p:cNvPr id="346" name="Google Shape;346;p5" descr="D:\DOWLODER\Projlog-DLP-lesspixel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438150"/>
            <a:ext cx="2520950" cy="554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5" descr="D:\DOWLODER\EU-Log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19875" y="4422608"/>
            <a:ext cx="2524125" cy="720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b="1" i="0" dirty="0">
                <a:effectLst/>
                <a:latin typeface="Sniglet" panose="020B0604020202020204" charset="0"/>
              </a:rPr>
              <a:t>4-20mA</a:t>
            </a:r>
            <a:endParaRPr b="1" i="1" dirty="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53" name="Google Shape;353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354" name="Google Shape;354;p6"/>
          <p:cNvSpPr/>
          <p:nvPr/>
        </p:nvSpPr>
        <p:spPr>
          <a:xfrm>
            <a:off x="761999" y="1200150"/>
            <a:ext cx="6508159" cy="1705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       In the process automation industry, a point-to-point or multi-drop circuit is typically used to send signals from field instruments and sensors to a controller. It sends a 4 to 20 mA </a:t>
            </a:r>
            <a:r>
              <a:rPr lang="en-GB" b="0" i="0" u="none" strike="noStrike" cap="none" dirty="0" err="1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analog</a:t>
            </a:r>
            <a:r>
              <a:rPr lang="en-GB" b="0" i="0" u="none" strike="noStrike" cap="none" dirty="0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signal ranging from 0 to 100% of a process variable. In addition to powering the sensor transmitter on the same wire pair as a current loop signal, 4-20 mA also offers more immunity to interference than a voltage-based signal. A 0-20 mA signal is also offered, but has less advantage than a 4-20mA signal because if the signal goes dead (0 mA), a 4-20 mA signal would read very negative and would tell the PLC something is wrong with the signal.</a:t>
            </a:r>
          </a:p>
        </p:txBody>
      </p:sp>
      <p:pic>
        <p:nvPicPr>
          <p:cNvPr id="355" name="Google Shape;355;p6" descr="D:\DOWLODER\Projlog-DLP-lesspixel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49209" y="225025"/>
            <a:ext cx="2520950" cy="554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6" descr="D:\DOWLODER\EU-Log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9468" y="4364438"/>
            <a:ext cx="2520951" cy="554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C11D79-0708-3127-3197-3F06E2F4B1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750" y="3023751"/>
            <a:ext cx="6081287" cy="17908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0-10 VDC</a:t>
            </a:r>
            <a:endParaRPr lang="en-US" b="1" i="1" dirty="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62" name="Google Shape;362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363" name="Google Shape;363;p7"/>
          <p:cNvSpPr/>
          <p:nvPr/>
        </p:nvSpPr>
        <p:spPr>
          <a:xfrm>
            <a:off x="762000" y="1200150"/>
            <a:ext cx="6278137" cy="182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500" dirty="0">
                <a:latin typeface="Dosis"/>
                <a:ea typeface="Dosis"/>
                <a:cs typeface="Dosis"/>
                <a:sym typeface="Dosis"/>
              </a:rPr>
              <a:t>         0-10 VDC is an </a:t>
            </a:r>
            <a:r>
              <a:rPr lang="en-GB" sz="1500" dirty="0" err="1">
                <a:latin typeface="Dosis"/>
                <a:ea typeface="Dosis"/>
                <a:cs typeface="Dosis"/>
                <a:sym typeface="Dosis"/>
              </a:rPr>
              <a:t>analog</a:t>
            </a:r>
            <a:r>
              <a:rPr lang="en-GB" sz="1500" dirty="0">
                <a:latin typeface="Dosis"/>
                <a:ea typeface="Dosis"/>
                <a:cs typeface="Dosis"/>
                <a:sym typeface="Dosis"/>
              </a:rPr>
              <a:t> control signal used to control damper and valve actuators, VFD control, temperature, humidity, pressure sensors, and temperature reset. It is a commonly used control signal in the HVAC sector that is simple, trouble-free, and often used worldwide.  It is measured using a voltmeter capable of checking DC voltage.  Firstly, we must identify the wires’ signal (+) and the negative/common (-). Then set your meter to DC volts. Later, place the positive lead from the meter to the signal output terminal. Notice the output voltage.</a:t>
            </a:r>
            <a:endParaRPr lang="en-GB" sz="1500" dirty="0">
              <a:latin typeface="Dosis" pitchFamily="2" charset="0"/>
            </a:endParaRPr>
          </a:p>
        </p:txBody>
      </p:sp>
      <p:pic>
        <p:nvPicPr>
          <p:cNvPr id="364" name="Google Shape;364;p7" descr="D:\DOWLODER\Projlog-DLP-lesspixel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438150"/>
            <a:ext cx="2520950" cy="554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47;p5" descr="D:\DOWLODER\EU-Logo.jpg">
            <a:extLst>
              <a:ext uri="{FF2B5EF4-FFF2-40B4-BE49-F238E27FC236}">
                <a16:creationId xmlns:a16="http://schemas.microsoft.com/office/drawing/2014/main" id="{536A0370-39F4-E819-3186-92EB05DCBA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768" y="4376500"/>
            <a:ext cx="2175964" cy="573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DCD013-9D88-80A2-961D-4F161CDBC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481" y="3074340"/>
            <a:ext cx="6081287" cy="16765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b="1" dirty="0">
                <a:latin typeface="Dosis" pitchFamily="2" charset="0"/>
              </a:rPr>
              <a:t>U</a:t>
            </a:r>
            <a:r>
              <a:rPr lang="en-GB" sz="1800" b="1" dirty="0">
                <a:latin typeface="Dosis" pitchFamily="2" charset="0"/>
              </a:rPr>
              <a:t>nipolar</a:t>
            </a:r>
            <a:r>
              <a:rPr lang="en-GB" sz="1800" dirty="0">
                <a:latin typeface="Dosis" pitchFamily="2" charset="0"/>
              </a:rPr>
              <a:t> and </a:t>
            </a:r>
            <a:r>
              <a:rPr lang="en-GB" sz="1800" b="1" dirty="0">
                <a:latin typeface="Dosis" pitchFamily="2" charset="0"/>
              </a:rPr>
              <a:t>bipolar</a:t>
            </a:r>
            <a:endParaRPr lang="en-US" b="1" i="1" dirty="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62" name="Google Shape;362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363" name="Google Shape;363;p7"/>
          <p:cNvSpPr/>
          <p:nvPr/>
        </p:nvSpPr>
        <p:spPr>
          <a:xfrm>
            <a:off x="475785" y="1200150"/>
            <a:ext cx="6839415" cy="3550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500" dirty="0">
                <a:latin typeface="Dosis" pitchFamily="2" charset="0"/>
              </a:rPr>
              <a:t>       Analog voltage input modules are available in two types: </a:t>
            </a:r>
            <a:r>
              <a:rPr lang="en-GB" sz="1500" b="1" dirty="0">
                <a:latin typeface="Dosis" pitchFamily="2" charset="0"/>
              </a:rPr>
              <a:t>unipolar</a:t>
            </a:r>
            <a:r>
              <a:rPr lang="en-GB" sz="1500" dirty="0">
                <a:latin typeface="Dosis" pitchFamily="2" charset="0"/>
              </a:rPr>
              <a:t> and </a:t>
            </a:r>
            <a:r>
              <a:rPr lang="en-GB" sz="1500" b="1" dirty="0">
                <a:latin typeface="Dosis" pitchFamily="2" charset="0"/>
              </a:rPr>
              <a:t>bipolar</a:t>
            </a:r>
          </a:p>
          <a:p>
            <a:pPr marR="0" lvl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GB" sz="1500" dirty="0">
              <a:latin typeface="Dosis" pitchFamily="2" charset="0"/>
            </a:endParaRPr>
          </a:p>
          <a:p>
            <a:pPr marL="285750" marR="0" lvl="0" indent="-2857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1500" b="1" dirty="0">
                <a:latin typeface="Dosis" pitchFamily="2" charset="0"/>
              </a:rPr>
              <a:t>Unipolar modules </a:t>
            </a:r>
            <a:r>
              <a:rPr lang="en-GB" sz="1500" dirty="0">
                <a:latin typeface="Dosis" pitchFamily="2" charset="0"/>
              </a:rPr>
              <a:t>can accept an input signal that varies in the positive direction only. For example, if the field device outputs 0 V to +10 V, then the unipolar modules would be used.</a:t>
            </a:r>
          </a:p>
          <a:p>
            <a:pPr marL="285750" marR="0" lvl="0" indent="-2857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1500" b="1" dirty="0">
                <a:latin typeface="Dosis" pitchFamily="2" charset="0"/>
              </a:rPr>
              <a:t>Bipolar </a:t>
            </a:r>
            <a:r>
              <a:rPr lang="en-GB" sz="1500" dirty="0">
                <a:latin typeface="Dosis" pitchFamily="2" charset="0"/>
              </a:rPr>
              <a:t>signals swing between a maximum negative value and a maximum positive value. For example, if the field device outputs -10 V to +10 V a bipolar module would be used.</a:t>
            </a:r>
          </a:p>
          <a:p>
            <a:pPr marL="285750" marR="0" lvl="0" indent="-2857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GB" sz="1500" dirty="0">
              <a:latin typeface="Dosis" pitchFamily="2" charset="0"/>
            </a:endParaRPr>
          </a:p>
          <a:p>
            <a:pPr marR="0" lvl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500" dirty="0">
                <a:latin typeface="Dosis" pitchFamily="2" charset="0"/>
              </a:rPr>
              <a:t>      The resolution of an </a:t>
            </a:r>
            <a:r>
              <a:rPr lang="en-GB" sz="1500" dirty="0" err="1">
                <a:latin typeface="Dosis" pitchFamily="2" charset="0"/>
              </a:rPr>
              <a:t>analog</a:t>
            </a:r>
            <a:r>
              <a:rPr lang="en-GB" sz="1500" dirty="0">
                <a:latin typeface="Dosis" pitchFamily="2" charset="0"/>
              </a:rPr>
              <a:t> input channel refers to the smallest change in input signal value that can be sensed and is based on the number of bits used in the digital representation.</a:t>
            </a:r>
          </a:p>
          <a:p>
            <a:pPr marR="0" lvl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500" dirty="0">
                <a:latin typeface="Dosis" pitchFamily="2" charset="0"/>
              </a:rPr>
              <a:t>      Analog input modules must produce a range of digital values between a maximum and minimum value to represent the </a:t>
            </a:r>
            <a:r>
              <a:rPr lang="en-GB" sz="1500" dirty="0" err="1">
                <a:latin typeface="Dosis" pitchFamily="2" charset="0"/>
              </a:rPr>
              <a:t>analog</a:t>
            </a:r>
            <a:r>
              <a:rPr lang="en-GB" sz="1500" dirty="0">
                <a:latin typeface="Dosis" pitchFamily="2" charset="0"/>
              </a:rPr>
              <a:t> signal over its entire span.</a:t>
            </a:r>
          </a:p>
        </p:txBody>
      </p:sp>
      <p:pic>
        <p:nvPicPr>
          <p:cNvPr id="364" name="Google Shape;364;p7" descr="D:\DOWLODER\Projlog-DLP-lesspixel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438150"/>
            <a:ext cx="2520950" cy="554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47;p5" descr="D:\DOWLODER\EU-Logo.jpg">
            <a:extLst>
              <a:ext uri="{FF2B5EF4-FFF2-40B4-BE49-F238E27FC236}">
                <a16:creationId xmlns:a16="http://schemas.microsoft.com/office/drawing/2014/main" id="{1972065D-56F0-E6FC-9254-27E3A1F26E8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06729" y="4542658"/>
            <a:ext cx="2175964" cy="5735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6324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b="1" dirty="0">
                <a:latin typeface="Dosis" pitchFamily="2" charset="0"/>
              </a:rPr>
              <a:t>U</a:t>
            </a:r>
            <a:r>
              <a:rPr lang="en-GB" sz="1800" b="1" dirty="0">
                <a:latin typeface="Dosis" pitchFamily="2" charset="0"/>
              </a:rPr>
              <a:t>nipolar</a:t>
            </a:r>
            <a:r>
              <a:rPr lang="en-GB" sz="1800" dirty="0">
                <a:latin typeface="Dosis" pitchFamily="2" charset="0"/>
              </a:rPr>
              <a:t> and </a:t>
            </a:r>
            <a:r>
              <a:rPr lang="en-GB" sz="1800" b="1" dirty="0">
                <a:latin typeface="Dosis" pitchFamily="2" charset="0"/>
              </a:rPr>
              <a:t>bipolar</a:t>
            </a:r>
            <a:endParaRPr lang="en-US" b="1" i="1" dirty="0">
              <a:latin typeface="Sniglet" panose="020B0604020202020204" charset="0"/>
              <a:ea typeface="Dosis"/>
              <a:cs typeface="Dosis"/>
              <a:sym typeface="Dosis"/>
            </a:endParaRPr>
          </a:p>
        </p:txBody>
      </p:sp>
      <p:sp>
        <p:nvSpPr>
          <p:cNvPr id="362" name="Google Shape;362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363" name="Google Shape;363;p7"/>
          <p:cNvSpPr/>
          <p:nvPr/>
        </p:nvSpPr>
        <p:spPr>
          <a:xfrm>
            <a:off x="762001" y="1200150"/>
            <a:ext cx="6553199" cy="339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500" dirty="0">
                <a:latin typeface="Dosis" pitchFamily="2" charset="0"/>
              </a:rPr>
              <a:t> Typical specifications are as follows:</a:t>
            </a:r>
          </a:p>
        </p:txBody>
      </p:sp>
      <p:pic>
        <p:nvPicPr>
          <p:cNvPr id="364" name="Google Shape;364;p7" descr="D:\DOWLODER\Projlog-DLP-lesspixel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438150"/>
            <a:ext cx="2520950" cy="554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47;p5" descr="D:\DOWLODER\EU-Logo.jpg">
            <a:extLst>
              <a:ext uri="{FF2B5EF4-FFF2-40B4-BE49-F238E27FC236}">
                <a16:creationId xmlns:a16="http://schemas.microsoft.com/office/drawing/2014/main" id="{3922AEAC-9C88-3F24-7556-1369A8B36B8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39235" y="4510742"/>
            <a:ext cx="2175964" cy="573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88BB15-CA14-1488-CDA5-9DF611DA96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1" y="1539433"/>
            <a:ext cx="4640982" cy="227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25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8"/>
          <p:cNvSpPr txBox="1">
            <a:spLocks noGrp="1"/>
          </p:cNvSpPr>
          <p:nvPr>
            <p:ph type="ctrTitle" idx="4294967295"/>
          </p:nvPr>
        </p:nvSpPr>
        <p:spPr>
          <a:xfrm>
            <a:off x="3657038" y="1073100"/>
            <a:ext cx="32292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</a:pPr>
            <a:r>
              <a:rPr lang="en-US" sz="60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rPr>
              <a:t>THANKS!</a:t>
            </a:r>
            <a:endParaRPr sz="6000" b="0" i="0" u="none" strike="noStrike" cap="none">
              <a:solidFill>
                <a:schemeClr val="accen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371" name="Google Shape;371;p8"/>
          <p:cNvSpPr txBox="1">
            <a:spLocks noGrp="1"/>
          </p:cNvSpPr>
          <p:nvPr>
            <p:ph type="body" idx="4294967295"/>
          </p:nvPr>
        </p:nvSpPr>
        <p:spPr>
          <a:xfrm>
            <a:off x="3657038" y="2119105"/>
            <a:ext cx="3229200" cy="24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-US" sz="3600" b="1"/>
              <a:t>Any questions?</a:t>
            </a:r>
            <a:endParaRPr/>
          </a:p>
        </p:txBody>
      </p:sp>
      <p:sp>
        <p:nvSpPr>
          <p:cNvPr id="372" name="Google Shape;372;p8"/>
          <p:cNvSpPr/>
          <p:nvPr/>
        </p:nvSpPr>
        <p:spPr>
          <a:xfrm>
            <a:off x="2257757" y="1402659"/>
            <a:ext cx="1180108" cy="1089975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3C7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8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pic>
        <p:nvPicPr>
          <p:cNvPr id="374" name="Google Shape;374;p8" descr="D:\DOWLODER\Projlog-DLP-lesspixel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6599" y="361950"/>
            <a:ext cx="3120491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8" descr="D:\DOWLODER\EU-Log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1800" y="3790950"/>
            <a:ext cx="3057525" cy="873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734</Words>
  <Application>Microsoft Office PowerPoint</Application>
  <PresentationFormat>On-screen Show (16:9)</PresentationFormat>
  <Paragraphs>46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Wingdings</vt:lpstr>
      <vt:lpstr>Arial</vt:lpstr>
      <vt:lpstr>Dosis</vt:lpstr>
      <vt:lpstr>Sniglet</vt:lpstr>
      <vt:lpstr>Friar template</vt:lpstr>
      <vt:lpstr>Analog input modules</vt:lpstr>
      <vt:lpstr>PowerPoint Presentation</vt:lpstr>
      <vt:lpstr>PLC Analog Input</vt:lpstr>
      <vt:lpstr>PLC Analog Input</vt:lpstr>
      <vt:lpstr>Voltage and Current</vt:lpstr>
      <vt:lpstr>4-20mA</vt:lpstr>
      <vt:lpstr>0-10 VDC</vt:lpstr>
      <vt:lpstr>Unipolar and bipolar</vt:lpstr>
      <vt:lpstr>Unipolar and bipolar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advantage of robots in production systems</dc:title>
  <dc:creator>ILIC</dc:creator>
  <cp:lastModifiedBy>Korisnik</cp:lastModifiedBy>
  <cp:revision>6</cp:revision>
  <dcterms:modified xsi:type="dcterms:W3CDTF">2024-01-13T23:40:16Z</dcterms:modified>
</cp:coreProperties>
</file>