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Sniglet"/>
      <p:regular r:id="rId18"/>
    </p:embeddedFont>
    <p:embeddedFont>
      <p:font typeface="Dosis"/>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21" roundtripDataSignature="AMtx7mg8x6lImIKJSaIK5C0wT0TmS9uV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FE1B48A-FAB0-4850-941A-679DAC820207}">
  <a:tblStyle styleId="{1FE1B48A-FAB0-4850-941A-679DAC820207}"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osis-bold.fntdata"/><Relationship Id="rId11" Type="http://schemas.openxmlformats.org/officeDocument/2006/relationships/slide" Target="slides/slide5.xml"/><Relationship Id="rId10" Type="http://schemas.openxmlformats.org/officeDocument/2006/relationships/slide" Target="slides/slide4.xml"/><Relationship Id="rId21"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Dosis-regular.fntdata"/><Relationship Id="rId6" Type="http://schemas.openxmlformats.org/officeDocument/2006/relationships/notesMaster" Target="notesMasters/notesMaster1.xml"/><Relationship Id="rId18" Type="http://schemas.openxmlformats.org/officeDocument/2006/relationships/font" Target="fonts/Sniglet-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1" name="Google Shape;34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3" name="Google Shape;35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2" name="Google Shape;36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1" name="Google Shape;37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1" name="Google Shape;38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9" name="Google Shape;39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3"/>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3"/>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3"/>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3"/>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3"/>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3"/>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3"/>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3"/>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3"/>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3"/>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3"/>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3"/>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3"/>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3"/>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3"/>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3"/>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3"/>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3"/>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3"/>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3"/>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3"/>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3"/>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3"/>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3"/>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3"/>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3"/>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3"/>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3"/>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3"/>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3"/>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92" name="Shape 192"/>
        <p:cNvGrpSpPr/>
        <p:nvPr/>
      </p:nvGrpSpPr>
      <p:grpSpPr>
        <a:xfrm>
          <a:off x="0" y="0"/>
          <a:ext cx="0" cy="0"/>
          <a:chOff x="0" y="0"/>
          <a:chExt cx="0" cy="0"/>
        </a:xfrm>
      </p:grpSpPr>
      <p:sp>
        <p:nvSpPr>
          <p:cNvPr id="193" name="Google Shape;193;p1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94" name="Google Shape;194;p14"/>
          <p:cNvSpPr txBox="1"/>
          <p:nvPr>
            <p:ph idx="1" type="body"/>
          </p:nvPr>
        </p:nvSpPr>
        <p:spPr>
          <a:xfrm>
            <a:off x="747925"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sp>
        <p:nvSpPr>
          <p:cNvPr id="195" name="Google Shape;195;p14"/>
          <p:cNvSpPr txBox="1"/>
          <p:nvPr>
            <p:ph idx="2" type="body"/>
          </p:nvPr>
        </p:nvSpPr>
        <p:spPr>
          <a:xfrm>
            <a:off x="4097098"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grpSp>
        <p:nvGrpSpPr>
          <p:cNvPr id="196" name="Google Shape;196;p14"/>
          <p:cNvGrpSpPr/>
          <p:nvPr/>
        </p:nvGrpSpPr>
        <p:grpSpPr>
          <a:xfrm>
            <a:off x="7442902" y="-91154"/>
            <a:ext cx="1796289" cy="5330574"/>
            <a:chOff x="6023725" y="842300"/>
            <a:chExt cx="1358150" cy="4030375"/>
          </a:xfrm>
        </p:grpSpPr>
        <p:sp>
          <p:nvSpPr>
            <p:cNvPr id="197" name="Google Shape;197;p14"/>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4"/>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4"/>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4"/>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4"/>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4"/>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14"/>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14"/>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4"/>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14"/>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14"/>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14"/>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14"/>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14"/>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4"/>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14"/>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4"/>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14"/>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14"/>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14"/>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14"/>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14"/>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14"/>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14"/>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14"/>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14"/>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14"/>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14"/>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14"/>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226" name="Google Shape;226;p14"/>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27" name="Google Shape;227;p1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28" name="Shape 228"/>
        <p:cNvGrpSpPr/>
        <p:nvPr/>
      </p:nvGrpSpPr>
      <p:grpSpPr>
        <a:xfrm>
          <a:off x="0" y="0"/>
          <a:ext cx="0" cy="0"/>
          <a:chOff x="0" y="0"/>
          <a:chExt cx="0" cy="0"/>
        </a:xfrm>
      </p:grpSpPr>
      <p:sp>
        <p:nvSpPr>
          <p:cNvPr id="229" name="Google Shape;229;p1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30" name="Google Shape;230;p15"/>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231" name="Google Shape;231;p15"/>
          <p:cNvGrpSpPr/>
          <p:nvPr/>
        </p:nvGrpSpPr>
        <p:grpSpPr>
          <a:xfrm>
            <a:off x="7442902" y="-91154"/>
            <a:ext cx="1796289" cy="5330574"/>
            <a:chOff x="6023725" y="842300"/>
            <a:chExt cx="1358150" cy="4030375"/>
          </a:xfrm>
        </p:grpSpPr>
        <p:sp>
          <p:nvSpPr>
            <p:cNvPr id="232" name="Google Shape;232;p1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1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1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1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261" name="Google Shape;261;p15"/>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62" name="Google Shape;262;p1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3" name="Shape 263"/>
        <p:cNvGrpSpPr/>
        <p:nvPr/>
      </p:nvGrpSpPr>
      <p:grpSpPr>
        <a:xfrm>
          <a:off x="0" y="0"/>
          <a:ext cx="0" cy="0"/>
          <a:chOff x="0" y="0"/>
          <a:chExt cx="0" cy="0"/>
        </a:xfrm>
      </p:grpSpPr>
      <p:sp>
        <p:nvSpPr>
          <p:cNvPr id="264" name="Google Shape;264;p16"/>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6"/>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6"/>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6"/>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6"/>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6"/>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6"/>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6"/>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6"/>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6"/>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6"/>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6"/>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6"/>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6"/>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6"/>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16"/>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16"/>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6"/>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6"/>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6"/>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6"/>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6"/>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6"/>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6"/>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6"/>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6"/>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6"/>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6"/>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6"/>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6"/>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6"/>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6"/>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6"/>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6"/>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6"/>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6"/>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6"/>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6"/>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6"/>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6"/>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6"/>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6"/>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2"/>
          <p:cNvGrpSpPr/>
          <p:nvPr/>
        </p:nvGrpSpPr>
        <p:grpSpPr>
          <a:xfrm>
            <a:off x="-6" y="-23"/>
            <a:ext cx="9143797" cy="5143378"/>
            <a:chOff x="239950" y="872550"/>
            <a:chExt cx="7042900" cy="3961625"/>
          </a:xfrm>
        </p:grpSpPr>
        <p:sp>
          <p:nvSpPr>
            <p:cNvPr id="7" name="Google Shape;7;p12"/>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2"/>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2"/>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2"/>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2"/>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2"/>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2"/>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2"/>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2"/>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2"/>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2"/>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2"/>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2"/>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2"/>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2"/>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2"/>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2"/>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2"/>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2"/>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2"/>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2"/>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2"/>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2"/>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2"/>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2"/>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2"/>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2"/>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2"/>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2"/>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2"/>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2"/>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2"/>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2"/>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2"/>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2"/>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2"/>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2"/>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2"/>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2"/>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2"/>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2"/>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2"/>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2"/>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2"/>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2"/>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2"/>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2"/>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2"/>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2"/>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2"/>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2"/>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2"/>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2"/>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2"/>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2"/>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2"/>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2"/>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2"/>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2"/>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2"/>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2"/>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2"/>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2"/>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2"/>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2"/>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2"/>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2"/>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2"/>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2"/>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2"/>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2"/>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2"/>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2"/>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2"/>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2"/>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2"/>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2"/>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2"/>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2"/>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2"/>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2"/>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2"/>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2"/>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2"/>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2"/>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2"/>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2"/>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2"/>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2"/>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2"/>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2"/>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2"/>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2"/>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2"/>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2"/>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2"/>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2"/>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2"/>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2"/>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2"/>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2"/>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2"/>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2"/>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2"/>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2"/>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2"/>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2"/>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2"/>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2"/>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2"/>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2"/>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2"/>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2"/>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2"/>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2"/>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2"/>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2"/>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2"/>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2"/>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2"/>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2"/>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2"/>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2"/>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2"/>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2"/>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2"/>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2"/>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2"/>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2"/>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2"/>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2"/>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2"/>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2"/>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2"/>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2"/>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2"/>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2"/>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2"/>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2"/>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2"/>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2"/>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2"/>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2"/>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2"/>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2"/>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2"/>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2"/>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2"/>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2"/>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2"/>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2"/>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2"/>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2"/>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jp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
          <p:cNvSpPr txBox="1"/>
          <p:nvPr>
            <p:ph type="ctrTitle"/>
          </p:nvPr>
        </p:nvSpPr>
        <p:spPr>
          <a:xfrm>
            <a:off x="1600200" y="1352550"/>
            <a:ext cx="6153000" cy="115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b="1" lang="en-US">
                <a:latin typeface="Dosis"/>
                <a:ea typeface="Dosis"/>
                <a:cs typeface="Dosis"/>
                <a:sym typeface="Dosis"/>
              </a:rPr>
              <a:t>Sensors and drive in robotics</a:t>
            </a:r>
            <a:endParaRPr b="1">
              <a:latin typeface="Dosis"/>
              <a:ea typeface="Dosis"/>
              <a:cs typeface="Dosis"/>
              <a:sym typeface="Dosis"/>
            </a:endParaRPr>
          </a:p>
        </p:txBody>
      </p:sp>
      <p:pic>
        <p:nvPicPr>
          <p:cNvPr descr="D:\DOWLODER\EU-Logo.jpg" id="311" name="Google Shape;311;p1"/>
          <p:cNvPicPr preferRelativeResize="0"/>
          <p:nvPr/>
        </p:nvPicPr>
        <p:blipFill rotWithShape="1">
          <a:blip r:embed="rId3">
            <a:alphaModFix/>
          </a:blip>
          <a:srcRect b="0" l="0" r="0" t="0"/>
          <a:stretch/>
        </p:blipFill>
        <p:spPr>
          <a:xfrm>
            <a:off x="0" y="0"/>
            <a:ext cx="3057525" cy="873231"/>
          </a:xfrm>
          <a:prstGeom prst="rect">
            <a:avLst/>
          </a:prstGeom>
          <a:noFill/>
          <a:ln>
            <a:noFill/>
          </a:ln>
        </p:spPr>
      </p:pic>
      <p:pic>
        <p:nvPicPr>
          <p:cNvPr descr="D:\DOWLODER\Projlog-DLP-lesspixels.png" id="312" name="Google Shape;312;p1"/>
          <p:cNvPicPr preferRelativeResize="0"/>
          <p:nvPr/>
        </p:nvPicPr>
        <p:blipFill rotWithShape="1">
          <a:blip r:embed="rId4">
            <a:alphaModFix/>
          </a:blip>
          <a:srcRect b="0" l="0" r="0" t="0"/>
          <a:stretch/>
        </p:blipFill>
        <p:spPr>
          <a:xfrm>
            <a:off x="5292400" y="244150"/>
            <a:ext cx="3214392" cy="70643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graphicFrame>
        <p:nvGraphicFramePr>
          <p:cNvPr id="318" name="Google Shape;318;p2"/>
          <p:cNvGraphicFramePr/>
          <p:nvPr/>
        </p:nvGraphicFramePr>
        <p:xfrm>
          <a:off x="838200" y="1200150"/>
          <a:ext cx="3000000" cy="3000000"/>
        </p:xfrm>
        <a:graphic>
          <a:graphicData uri="http://schemas.openxmlformats.org/drawingml/2006/table">
            <a:tbl>
              <a:tblPr>
                <a:noFill/>
                <a:tableStyleId>{1FE1B48A-FAB0-4850-941A-679DAC820207}</a:tableStyleId>
              </a:tblPr>
              <a:tblGrid>
                <a:gridCol w="1738325"/>
                <a:gridCol w="3824300"/>
              </a:tblGrid>
              <a:tr h="12245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r h="12554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2800"/>
                        <a:buFont typeface="Arial"/>
                        <a:buNone/>
                      </a:pPr>
                      <a:r>
                        <a:rPr b="1" i="1" lang="en-US" sz="3200" u="none" cap="none" strike="noStrike">
                          <a:solidFill>
                            <a:srgbClr val="181818"/>
                          </a:solidFill>
                        </a:rPr>
                        <a:t>Sensors and drive in robotics</a:t>
                      </a:r>
                      <a:endParaRPr i="1" sz="32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r>
              <a:tr h="12539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General</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r>
            </a:tbl>
          </a:graphicData>
        </a:graphic>
      </p:graphicFrame>
      <p:pic>
        <p:nvPicPr>
          <p:cNvPr descr="D:\DOWLODER\EU-Logo.jpg" id="319" name="Google Shape;319;p2"/>
          <p:cNvPicPr preferRelativeResize="0"/>
          <p:nvPr/>
        </p:nvPicPr>
        <p:blipFill rotWithShape="1">
          <a:blip r:embed="rId3">
            <a:alphaModFix/>
          </a:blip>
          <a:srcRect b="0" l="0" r="0" t="0"/>
          <a:stretch/>
        </p:blipFill>
        <p:spPr>
          <a:xfrm>
            <a:off x="152400" y="133350"/>
            <a:ext cx="3057525" cy="873231"/>
          </a:xfrm>
          <a:prstGeom prst="rect">
            <a:avLst/>
          </a:prstGeom>
          <a:noFill/>
          <a:ln>
            <a:noFill/>
          </a:ln>
        </p:spPr>
      </p:pic>
      <p:pic>
        <p:nvPicPr>
          <p:cNvPr descr="D:\DOWLODER\Projlog-DLP-lesspixels.png" id="320" name="Google Shape;320;p2"/>
          <p:cNvPicPr preferRelativeResize="0"/>
          <p:nvPr/>
        </p:nvPicPr>
        <p:blipFill rotWithShape="1">
          <a:blip r:embed="rId4">
            <a:alphaModFix/>
          </a:blip>
          <a:srcRect b="0" l="0" r="0" t="0"/>
          <a:stretch/>
        </p:blipFill>
        <p:spPr>
          <a:xfrm>
            <a:off x="4191000" y="361950"/>
            <a:ext cx="3120485" cy="685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
          <p:cNvSpPr txBox="1"/>
          <p:nvPr>
            <p:ph type="title"/>
          </p:nvPr>
        </p:nvSpPr>
        <p:spPr>
          <a:xfrm>
            <a:off x="762000" y="2665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BASICS – MEASUREMENT DEVICES</a:t>
            </a:r>
            <a:endParaRPr b="1">
              <a:latin typeface="Dosis"/>
              <a:ea typeface="Dosis"/>
              <a:cs typeface="Dosis"/>
              <a:sym typeface="Dosis"/>
            </a:endParaRPr>
          </a:p>
        </p:txBody>
      </p:sp>
      <p:sp>
        <p:nvSpPr>
          <p:cNvPr id="326" name="Google Shape;326;p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27" name="Google Shape;327;p3"/>
          <p:cNvSpPr txBox="1"/>
          <p:nvPr>
            <p:ph idx="1" type="body"/>
          </p:nvPr>
        </p:nvSpPr>
        <p:spPr>
          <a:xfrm>
            <a:off x="457200" y="1123950"/>
            <a:ext cx="6248400" cy="3886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sz="1600"/>
              <a:t>	Measurement devices perform a complete measuring function, from initial detection to final indication. The important aspects of measurement system are:</a:t>
            </a:r>
            <a:endParaRPr/>
          </a:p>
          <a:p>
            <a:pPr indent="-387350" lvl="0" marL="457200" rtl="0" algn="l">
              <a:lnSpc>
                <a:spcPct val="100000"/>
              </a:lnSpc>
              <a:spcBef>
                <a:spcPts val="600"/>
              </a:spcBef>
              <a:spcAft>
                <a:spcPts val="0"/>
              </a:spcAft>
              <a:buSzPts val="2500"/>
              <a:buFont typeface="Noto Sans Symbols"/>
              <a:buChar char="⮚"/>
            </a:pPr>
            <a:r>
              <a:rPr lang="en-US" sz="1600"/>
              <a:t>Sensor – Primary sensing element</a:t>
            </a:r>
            <a:endParaRPr/>
          </a:p>
          <a:p>
            <a:pPr indent="-387350" lvl="0" marL="457200" rtl="0" algn="l">
              <a:lnSpc>
                <a:spcPct val="100000"/>
              </a:lnSpc>
              <a:spcBef>
                <a:spcPts val="600"/>
              </a:spcBef>
              <a:spcAft>
                <a:spcPts val="0"/>
              </a:spcAft>
              <a:buSzPts val="2500"/>
              <a:buFont typeface="Noto Sans Symbols"/>
              <a:buChar char="⮚"/>
            </a:pPr>
            <a:r>
              <a:rPr lang="en-US" sz="1600"/>
              <a:t> Transducer – changes one form of energy to another form energy</a:t>
            </a:r>
            <a:endParaRPr/>
          </a:p>
          <a:p>
            <a:pPr indent="-387350" lvl="0" marL="457200" rtl="0" algn="l">
              <a:lnSpc>
                <a:spcPct val="100000"/>
              </a:lnSpc>
              <a:spcBef>
                <a:spcPts val="600"/>
              </a:spcBef>
              <a:spcAft>
                <a:spcPts val="0"/>
              </a:spcAft>
              <a:buSzPts val="2500"/>
              <a:buFont typeface="Noto Sans Symbols"/>
              <a:buChar char="⮚"/>
            </a:pPr>
            <a:r>
              <a:rPr lang="en-US" sz="1600"/>
              <a:t>Transmitter – Contains the transducer and produces an amplified, standardized energy signal. </a:t>
            </a:r>
            <a:endParaRPr sz="1800"/>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p:txBody>
      </p:sp>
      <p:pic>
        <p:nvPicPr>
          <p:cNvPr descr="D:\DOWLODER\Projlog-DLP-lesspixels.png" id="328" name="Google Shape;328;p3"/>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29" name="Google Shape;329;p3"/>
          <p:cNvPicPr preferRelativeResize="0"/>
          <p:nvPr/>
        </p:nvPicPr>
        <p:blipFill rotWithShape="1">
          <a:blip r:embed="rId4">
            <a:alphaModFix/>
          </a:blip>
          <a:srcRect b="0" l="0" r="0" t="0"/>
          <a:stretch/>
        </p:blipFill>
        <p:spPr>
          <a:xfrm>
            <a:off x="609600" y="4171950"/>
            <a:ext cx="3057525" cy="87323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
          <p:cNvSpPr txBox="1"/>
          <p:nvPr>
            <p:ph type="title"/>
          </p:nvPr>
        </p:nvSpPr>
        <p:spPr>
          <a:xfrm>
            <a:off x="762000" y="2665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INTRODUCTION – SENSORS</a:t>
            </a:r>
            <a:endParaRPr b="1">
              <a:latin typeface="Dosis"/>
              <a:ea typeface="Dosis"/>
              <a:cs typeface="Dosis"/>
              <a:sym typeface="Dosis"/>
            </a:endParaRPr>
          </a:p>
        </p:txBody>
      </p:sp>
      <p:sp>
        <p:nvSpPr>
          <p:cNvPr id="335" name="Google Shape;335;p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36" name="Google Shape;336;p4"/>
          <p:cNvSpPr txBox="1"/>
          <p:nvPr>
            <p:ph idx="1" type="body"/>
          </p:nvPr>
        </p:nvSpPr>
        <p:spPr>
          <a:xfrm>
            <a:off x="457200" y="1123950"/>
            <a:ext cx="6248400" cy="3886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Font typeface="Noto Sans Symbols"/>
              <a:buChar char="⮚"/>
            </a:pPr>
            <a:r>
              <a:rPr lang="en-US" sz="1600"/>
              <a:t> A device which provides a usable output in response to a specified measurand. </a:t>
            </a:r>
            <a:endParaRPr/>
          </a:p>
          <a:p>
            <a:pPr indent="-387350" lvl="0" marL="457200" rtl="0" algn="l">
              <a:lnSpc>
                <a:spcPct val="100000"/>
              </a:lnSpc>
              <a:spcBef>
                <a:spcPts val="600"/>
              </a:spcBef>
              <a:spcAft>
                <a:spcPts val="0"/>
              </a:spcAft>
              <a:buSzPts val="2500"/>
              <a:buFont typeface="Noto Sans Symbols"/>
              <a:buChar char="⮚"/>
            </a:pPr>
            <a:r>
              <a:rPr lang="en-US" sz="1600"/>
              <a:t> Sensor is a device that detects and responds to some type of input from the physical environment </a:t>
            </a:r>
            <a:endParaRPr/>
          </a:p>
          <a:p>
            <a:pPr indent="-387350" lvl="0" marL="457200" rtl="0" algn="l">
              <a:lnSpc>
                <a:spcPct val="100000"/>
              </a:lnSpc>
              <a:spcBef>
                <a:spcPts val="600"/>
              </a:spcBef>
              <a:spcAft>
                <a:spcPts val="0"/>
              </a:spcAft>
              <a:buSzPts val="2500"/>
              <a:buFont typeface="Noto Sans Symbols"/>
              <a:buChar char="⮚"/>
            </a:pPr>
            <a:r>
              <a:rPr lang="en-US" sz="1600"/>
              <a:t>Input could be light, heat, motion, moisture, force, pressure, displacement, etc. </a:t>
            </a:r>
            <a:endParaRPr/>
          </a:p>
          <a:p>
            <a:pPr indent="-387350" lvl="0" marL="457200" rtl="0" algn="l">
              <a:lnSpc>
                <a:spcPct val="100000"/>
              </a:lnSpc>
              <a:spcBef>
                <a:spcPts val="600"/>
              </a:spcBef>
              <a:spcAft>
                <a:spcPts val="0"/>
              </a:spcAft>
              <a:buSzPts val="2500"/>
              <a:buFont typeface="Noto Sans Symbols"/>
              <a:buChar char="⮚"/>
            </a:pPr>
            <a:r>
              <a:rPr lang="en-US" sz="1600"/>
              <a:t>It produces a proportional output signal (electrical, mechanical, magnetic, etc.).</a:t>
            </a:r>
            <a:endParaRPr/>
          </a:p>
          <a:p>
            <a:pPr indent="-387350" lvl="0" marL="457200" rtl="0" algn="l">
              <a:lnSpc>
                <a:spcPct val="100000"/>
              </a:lnSpc>
              <a:spcBef>
                <a:spcPts val="600"/>
              </a:spcBef>
              <a:spcAft>
                <a:spcPts val="0"/>
              </a:spcAft>
              <a:buSzPts val="2500"/>
              <a:buFont typeface="Noto Sans Symbols"/>
              <a:buChar char="⮚"/>
            </a:pPr>
            <a:r>
              <a:rPr lang="en-US" sz="1600"/>
              <a:t> Human beings are equipped with 5 different types of sensors. </a:t>
            </a:r>
            <a:endParaRPr/>
          </a:p>
          <a:p>
            <a:pPr indent="-387350" lvl="0" marL="457200" rtl="0" algn="l">
              <a:lnSpc>
                <a:spcPct val="100000"/>
              </a:lnSpc>
              <a:spcBef>
                <a:spcPts val="600"/>
              </a:spcBef>
              <a:spcAft>
                <a:spcPts val="0"/>
              </a:spcAft>
              <a:buSzPts val="2500"/>
              <a:buFont typeface="Noto Sans Symbols"/>
              <a:buChar char="⮚"/>
            </a:pPr>
            <a:r>
              <a:rPr lang="en-US" sz="1600"/>
              <a:t>Eyes detect light energy, ears detect acoustic energy, a tongue and a nose detect certain chemicals, and skin detects pressures and temperatures. The eyes, ears, tongue, nose, and skin receive these signals then send messages to the brain which outputs a response</a:t>
            </a:r>
            <a:endParaRPr sz="1800"/>
          </a:p>
          <a:p>
            <a:pPr indent="-387350" lvl="0" marL="457200" rtl="0" algn="l">
              <a:lnSpc>
                <a:spcPct val="100000"/>
              </a:lnSpc>
              <a:spcBef>
                <a:spcPts val="600"/>
              </a:spcBef>
              <a:spcAft>
                <a:spcPts val="0"/>
              </a:spcAft>
              <a:buSzPts val="2500"/>
              <a:buNone/>
            </a:pPr>
            <a:r>
              <a:t/>
            </a:r>
            <a:endParaRPr sz="1800"/>
          </a:p>
        </p:txBody>
      </p:sp>
      <p:pic>
        <p:nvPicPr>
          <p:cNvPr descr="D:\DOWLODER\Projlog-DLP-lesspixels.png" id="337" name="Google Shape;337;p4"/>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38" name="Google Shape;338;p4"/>
          <p:cNvPicPr preferRelativeResize="0"/>
          <p:nvPr/>
        </p:nvPicPr>
        <p:blipFill rotWithShape="1">
          <a:blip r:embed="rId4">
            <a:alphaModFix/>
          </a:blip>
          <a:srcRect b="0" l="0" r="0" t="0"/>
          <a:stretch/>
        </p:blipFill>
        <p:spPr>
          <a:xfrm>
            <a:off x="6086475" y="4095750"/>
            <a:ext cx="3057525" cy="87323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CHARACTERISTICS</a:t>
            </a:r>
            <a:endParaRPr b="1">
              <a:latin typeface="Dosis"/>
              <a:ea typeface="Dosis"/>
              <a:cs typeface="Dosis"/>
              <a:sym typeface="Dosis"/>
            </a:endParaRPr>
          </a:p>
        </p:txBody>
      </p:sp>
      <p:sp>
        <p:nvSpPr>
          <p:cNvPr id="344" name="Google Shape;344;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45" name="Google Shape;345;p5"/>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46" name="Google Shape;346;p5"/>
          <p:cNvPicPr preferRelativeResize="0"/>
          <p:nvPr/>
        </p:nvPicPr>
        <p:blipFill rotWithShape="1">
          <a:blip r:embed="rId4">
            <a:alphaModFix/>
          </a:blip>
          <a:srcRect b="0" l="0" r="0" t="0"/>
          <a:stretch/>
        </p:blipFill>
        <p:spPr>
          <a:xfrm>
            <a:off x="5867400" y="4171950"/>
            <a:ext cx="3057525" cy="873231"/>
          </a:xfrm>
          <a:prstGeom prst="rect">
            <a:avLst/>
          </a:prstGeom>
          <a:noFill/>
          <a:ln>
            <a:noFill/>
          </a:ln>
        </p:spPr>
      </p:pic>
      <p:sp>
        <p:nvSpPr>
          <p:cNvPr id="347" name="Google Shape;347;p5"/>
          <p:cNvSpPr txBox="1"/>
          <p:nvPr/>
        </p:nvSpPr>
        <p:spPr>
          <a:xfrm>
            <a:off x="838200" y="1123950"/>
            <a:ext cx="3048000" cy="1272143"/>
          </a:xfrm>
          <a:prstGeom prst="rect">
            <a:avLst/>
          </a:prstGeom>
          <a:noFill/>
          <a:ln>
            <a:noFill/>
          </a:ln>
        </p:spPr>
        <p:txBody>
          <a:bodyPr anchorCtr="0" anchor="t" bIns="45700" lIns="91425" spcFirstLastPara="1" rIns="91425" wrap="square" tIns="45700">
            <a:spAutoFit/>
          </a:bodyPr>
          <a:lstStyle/>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Range</a:t>
            </a:r>
            <a:endParaRPr/>
          </a:p>
          <a:p>
            <a:pPr indent="0" lvl="0" marL="0" marR="0" rtl="0" algn="l">
              <a:lnSpc>
                <a:spcPct val="100000"/>
              </a:lnSpc>
              <a:spcBef>
                <a:spcPts val="800"/>
              </a:spcBef>
              <a:spcAft>
                <a:spcPts val="0"/>
              </a:spcAft>
              <a:buNone/>
            </a:pPr>
            <a:r>
              <a:rPr b="0" i="0" lang="en-US" sz="1400" u="none" cap="none" strike="noStrike">
                <a:solidFill>
                  <a:srgbClr val="000000"/>
                </a:solidFill>
                <a:latin typeface="Dosis"/>
                <a:ea typeface="Dosis"/>
                <a:cs typeface="Dosis"/>
                <a:sym typeface="Dosis"/>
              </a:rPr>
              <a:t>It is the difference between the maximum and minimum value of the sensed parameter. Temperature range of a thermocouple is 25-225°C</a:t>
            </a:r>
            <a:endParaRPr b="0" i="0" sz="1400" u="none" cap="none" strike="noStrike">
              <a:solidFill>
                <a:srgbClr val="000000"/>
              </a:solidFill>
              <a:latin typeface="Dosis"/>
              <a:ea typeface="Dosis"/>
              <a:cs typeface="Dosis"/>
              <a:sym typeface="Dosis"/>
            </a:endParaRPr>
          </a:p>
        </p:txBody>
      </p:sp>
      <p:sp>
        <p:nvSpPr>
          <p:cNvPr id="348" name="Google Shape;348;p5"/>
          <p:cNvSpPr txBox="1"/>
          <p:nvPr/>
        </p:nvSpPr>
        <p:spPr>
          <a:xfrm>
            <a:off x="4114800" y="1200150"/>
            <a:ext cx="3200400" cy="1272143"/>
          </a:xfrm>
          <a:prstGeom prst="rect">
            <a:avLst/>
          </a:prstGeom>
          <a:noFill/>
          <a:ln>
            <a:noFill/>
          </a:ln>
        </p:spPr>
        <p:txBody>
          <a:bodyPr anchorCtr="0" anchor="t" bIns="45700" lIns="91425" spcFirstLastPara="1" rIns="91425" wrap="square" tIns="45700">
            <a:spAutoFit/>
          </a:bodyPr>
          <a:lstStyle/>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Resolution</a:t>
            </a:r>
            <a:endParaRPr/>
          </a:p>
          <a:p>
            <a:pPr indent="0" lvl="0" marL="0" marR="0" rtl="0" algn="l">
              <a:lnSpc>
                <a:spcPct val="100000"/>
              </a:lnSpc>
              <a:spcBef>
                <a:spcPts val="800"/>
              </a:spcBef>
              <a:spcAft>
                <a:spcPts val="0"/>
              </a:spcAft>
              <a:buNone/>
            </a:pPr>
            <a:r>
              <a:rPr b="0" i="0" lang="en-US" sz="1400" u="none" cap="none" strike="noStrike">
                <a:solidFill>
                  <a:srgbClr val="000000"/>
                </a:solidFill>
                <a:latin typeface="Dosis"/>
                <a:ea typeface="Dosis"/>
                <a:cs typeface="Dosis"/>
                <a:sym typeface="Dosis"/>
              </a:rPr>
              <a:t>The smallest change the sensor can differentiate. It is also frequently known as the least count of the sensor. Resolution of an digital sensor is easily determined.</a:t>
            </a:r>
            <a:endParaRPr b="0" i="0" sz="1400" u="none" cap="none" strike="noStrike">
              <a:solidFill>
                <a:srgbClr val="000000"/>
              </a:solidFill>
              <a:latin typeface="Dosis"/>
              <a:ea typeface="Dosis"/>
              <a:cs typeface="Dosis"/>
              <a:sym typeface="Dosis"/>
            </a:endParaRPr>
          </a:p>
        </p:txBody>
      </p:sp>
      <p:sp>
        <p:nvSpPr>
          <p:cNvPr id="349" name="Google Shape;349;p5"/>
          <p:cNvSpPr/>
          <p:nvPr/>
        </p:nvSpPr>
        <p:spPr>
          <a:xfrm>
            <a:off x="838200" y="2373511"/>
            <a:ext cx="2971800" cy="2769989"/>
          </a:xfrm>
          <a:prstGeom prst="rect">
            <a:avLst/>
          </a:prstGeom>
          <a:noFill/>
          <a:ln>
            <a:noFill/>
          </a:ln>
        </p:spPr>
        <p:txBody>
          <a:bodyPr anchorCtr="0" anchor="t" bIns="45700" lIns="91425" spcFirstLastPara="1" rIns="91425" wrap="square" tIns="45700">
            <a:spAutoFit/>
          </a:bodyPr>
          <a:lstStyle/>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Error </a:t>
            </a:r>
            <a:endParaRPr/>
          </a:p>
          <a:p>
            <a:pPr indent="0" lvl="0" marL="0" marR="0" rtl="0" algn="l">
              <a:lnSpc>
                <a:spcPct val="100000"/>
              </a:lnSpc>
              <a:spcBef>
                <a:spcPts val="800"/>
              </a:spcBef>
              <a:spcAft>
                <a:spcPts val="0"/>
              </a:spcAft>
              <a:buNone/>
            </a:pPr>
            <a:r>
              <a:rPr b="0" i="0" lang="en-US" sz="1400" u="none" cap="none" strike="noStrike">
                <a:solidFill>
                  <a:srgbClr val="000000"/>
                </a:solidFill>
                <a:latin typeface="Dosis"/>
                <a:ea typeface="Dosis"/>
                <a:cs typeface="Dosis"/>
                <a:sym typeface="Dosis"/>
              </a:rPr>
              <a:t>Error is the difference between the result of the measurement and the true value of the quantity being measured. The classification of errors are as follows:  </a:t>
            </a:r>
            <a:endParaRPr/>
          </a:p>
          <a:p>
            <a:pPr indent="0" lvl="0" marL="0" marR="0" rtl="0" algn="l">
              <a:lnSpc>
                <a:spcPct val="100000"/>
              </a:lnSpc>
              <a:spcBef>
                <a:spcPts val="800"/>
              </a:spcBef>
              <a:spcAft>
                <a:spcPts val="0"/>
              </a:spcAft>
              <a:buNone/>
            </a:pPr>
            <a:r>
              <a:rPr b="0" i="0" lang="en-US" sz="1400" u="none" cap="none" strike="noStrike">
                <a:solidFill>
                  <a:srgbClr val="000000"/>
                </a:solidFill>
                <a:latin typeface="Dosis"/>
                <a:ea typeface="Dosis"/>
                <a:cs typeface="Dosis"/>
                <a:sym typeface="Dosis"/>
              </a:rPr>
              <a:t>*Bias errors (systematic errors) *Precision (Random errors)</a:t>
            </a:r>
            <a:endParaRPr/>
          </a:p>
          <a:p>
            <a:pPr indent="0" lvl="0" marL="0" marR="0" rtl="0" algn="l">
              <a:lnSpc>
                <a:spcPct val="100000"/>
              </a:lnSpc>
              <a:spcBef>
                <a:spcPts val="800"/>
              </a:spcBef>
              <a:spcAft>
                <a:spcPts val="0"/>
              </a:spcAft>
              <a:buNone/>
            </a:pPr>
            <a:r>
              <a:rPr b="0" i="0" lang="en-US" sz="1400" u="none" cap="none" strike="noStrike">
                <a:solidFill>
                  <a:srgbClr val="000000"/>
                </a:solidFill>
                <a:latin typeface="Dosis"/>
                <a:ea typeface="Dosis"/>
                <a:cs typeface="Dosis"/>
                <a:sym typeface="Dosis"/>
              </a:rPr>
              <a:t> Bias errors are present in all measurement made with a given sensor and cannot be detected (or) removed by statically means</a:t>
            </a:r>
            <a:endParaRPr b="0" i="0" sz="1400" u="none" cap="none" strike="noStrike">
              <a:solidFill>
                <a:srgbClr val="000000"/>
              </a:solidFill>
              <a:latin typeface="Dosis"/>
              <a:ea typeface="Dosis"/>
              <a:cs typeface="Dosis"/>
              <a:sym typeface="Dosis"/>
            </a:endParaRPr>
          </a:p>
        </p:txBody>
      </p:sp>
      <p:sp>
        <p:nvSpPr>
          <p:cNvPr id="350" name="Google Shape;350;p5"/>
          <p:cNvSpPr/>
          <p:nvPr/>
        </p:nvSpPr>
        <p:spPr>
          <a:xfrm>
            <a:off x="4114800" y="2419350"/>
            <a:ext cx="2971800" cy="2133918"/>
          </a:xfrm>
          <a:prstGeom prst="rect">
            <a:avLst/>
          </a:prstGeom>
          <a:noFill/>
          <a:ln>
            <a:noFill/>
          </a:ln>
        </p:spPr>
        <p:txBody>
          <a:bodyPr anchorCtr="0" anchor="t" bIns="45700" lIns="91425" spcFirstLastPara="1" rIns="91425" wrap="square" tIns="45700">
            <a:spAutoFit/>
          </a:bodyPr>
          <a:lstStyle/>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Sensitivity </a:t>
            </a:r>
            <a:endParaRPr/>
          </a:p>
          <a:p>
            <a:pPr indent="0" lvl="0" marL="0" marR="0" rtl="0" algn="l">
              <a:lnSpc>
                <a:spcPct val="100000"/>
              </a:lnSpc>
              <a:spcBef>
                <a:spcPts val="800"/>
              </a:spcBef>
              <a:spcAft>
                <a:spcPts val="0"/>
              </a:spcAft>
              <a:buNone/>
            </a:pPr>
            <a:r>
              <a:rPr b="0" i="0" lang="en-US" sz="1400" u="none" cap="none" strike="noStrike">
                <a:solidFill>
                  <a:srgbClr val="000000"/>
                </a:solidFill>
                <a:latin typeface="Dosis"/>
                <a:ea typeface="Dosis"/>
                <a:cs typeface="Dosis"/>
                <a:sym typeface="Dosis"/>
              </a:rPr>
              <a:t>It is the ratio of change in output to a unit change of the input. The sensitivity of digital sensors is closely related to the resolution. The sensitivity of an analog sensor is the slope of the output vs input line, or sensor exhibiting truly linear behaviour has a constant sensitivity over the entire input range.</a:t>
            </a:r>
            <a:endParaRPr b="0" i="0" sz="1400" u="none" cap="none" strike="noStrike">
              <a:solidFill>
                <a:srgbClr val="000000"/>
              </a:solidFill>
              <a:latin typeface="Dosis"/>
              <a:ea typeface="Dosis"/>
              <a:cs typeface="Dosis"/>
              <a:sym typeface="Dosi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6"/>
          <p:cNvSpPr txBox="1"/>
          <p:nvPr>
            <p:ph type="title"/>
          </p:nvPr>
        </p:nvSpPr>
        <p:spPr>
          <a:xfrm>
            <a:off x="762000" y="286463"/>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7000"/>
              </a:lnSpc>
              <a:spcBef>
                <a:spcPts val="0"/>
              </a:spcBef>
              <a:spcAft>
                <a:spcPts val="800"/>
              </a:spcAft>
              <a:buSzPts val="1800"/>
              <a:buNone/>
            </a:pPr>
            <a:r>
              <a:rPr lang="en-US"/>
              <a:t>STANDARD SIGNAL TYPES</a:t>
            </a:r>
            <a:endParaRPr b="1" i="1">
              <a:latin typeface="Dosis"/>
              <a:ea typeface="Dosis"/>
              <a:cs typeface="Dosis"/>
              <a:sym typeface="Dosis"/>
            </a:endParaRPr>
          </a:p>
        </p:txBody>
      </p:sp>
      <p:sp>
        <p:nvSpPr>
          <p:cNvPr id="356" name="Google Shape;356;p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57" name="Google Shape;357;p6"/>
          <p:cNvSpPr/>
          <p:nvPr/>
        </p:nvSpPr>
        <p:spPr>
          <a:xfrm>
            <a:off x="762000" y="1200150"/>
            <a:ext cx="6248400" cy="2610458"/>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600" u="none" cap="none" strike="noStrike">
                <a:solidFill>
                  <a:srgbClr val="000000"/>
                </a:solidFill>
                <a:latin typeface="Dosis"/>
                <a:ea typeface="Dosis"/>
                <a:cs typeface="Dosis"/>
                <a:sym typeface="Dosis"/>
              </a:rPr>
              <a:t>Most modern equipment works on the following standard signal ranges </a:t>
            </a:r>
            <a:endParaRPr/>
          </a:p>
          <a:p>
            <a:pPr indent="-101600" lvl="0" marL="0" marR="0" rtl="0" algn="l">
              <a:lnSpc>
                <a:spcPct val="107000"/>
              </a:lnSpc>
              <a:spcBef>
                <a:spcPts val="800"/>
              </a:spcBef>
              <a:spcAft>
                <a:spcPts val="0"/>
              </a:spcAft>
              <a:buClr>
                <a:srgbClr val="000000"/>
              </a:buClr>
              <a:buSzPts val="1600"/>
              <a:buFont typeface="Noto Sans Symbols"/>
              <a:buChar char="⮚"/>
            </a:pPr>
            <a:r>
              <a:rPr b="0" i="0" lang="en-US" sz="1600" u="none" cap="none" strike="noStrike">
                <a:solidFill>
                  <a:srgbClr val="000000"/>
                </a:solidFill>
                <a:latin typeface="Dosis"/>
                <a:ea typeface="Dosis"/>
                <a:cs typeface="Dosis"/>
                <a:sym typeface="Dosis"/>
              </a:rPr>
              <a:t>Electric – 4 to 20 mA </a:t>
            </a:r>
            <a:endParaRPr/>
          </a:p>
          <a:p>
            <a:pPr indent="-101600" lvl="0" marL="0" marR="0" rtl="0" algn="l">
              <a:lnSpc>
                <a:spcPct val="107000"/>
              </a:lnSpc>
              <a:spcBef>
                <a:spcPts val="800"/>
              </a:spcBef>
              <a:spcAft>
                <a:spcPts val="0"/>
              </a:spcAft>
              <a:buClr>
                <a:srgbClr val="000000"/>
              </a:buClr>
              <a:buSzPts val="1600"/>
              <a:buFont typeface="Noto Sans Symbols"/>
              <a:buChar char="⮚"/>
            </a:pPr>
            <a:r>
              <a:rPr b="0" i="0" lang="en-US" sz="1600" u="none" cap="none" strike="noStrike">
                <a:solidFill>
                  <a:srgbClr val="000000"/>
                </a:solidFill>
                <a:latin typeface="Dosis"/>
                <a:ea typeface="Dosis"/>
                <a:cs typeface="Dosis"/>
                <a:sym typeface="Dosis"/>
              </a:rPr>
              <a:t>Pneumatic – 0.2 to 1.0 bar (or) 3 to 15 psi </a:t>
            </a:r>
            <a:endParaRPr/>
          </a:p>
          <a:p>
            <a:pPr indent="-101600" lvl="0" marL="0" marR="0" rtl="0" algn="l">
              <a:lnSpc>
                <a:spcPct val="107000"/>
              </a:lnSpc>
              <a:spcBef>
                <a:spcPts val="800"/>
              </a:spcBef>
              <a:spcAft>
                <a:spcPts val="0"/>
              </a:spcAft>
              <a:buClr>
                <a:srgbClr val="000000"/>
              </a:buClr>
              <a:buSzPts val="1600"/>
              <a:buFont typeface="Noto Sans Symbols"/>
              <a:buChar char="⮚"/>
            </a:pPr>
            <a:r>
              <a:rPr b="0" i="0" lang="en-US" sz="1600" u="none" cap="none" strike="noStrike">
                <a:solidFill>
                  <a:srgbClr val="000000"/>
                </a:solidFill>
                <a:latin typeface="Dosis"/>
                <a:ea typeface="Dosis"/>
                <a:cs typeface="Dosis"/>
                <a:sym typeface="Dosis"/>
              </a:rPr>
              <a:t> Digital standards </a:t>
            </a:r>
            <a:endParaRPr/>
          </a:p>
          <a:p>
            <a:pPr indent="0" lvl="0" marL="0" marR="0" rtl="0" algn="l">
              <a:lnSpc>
                <a:spcPct val="107000"/>
              </a:lnSpc>
              <a:spcBef>
                <a:spcPts val="800"/>
              </a:spcBef>
              <a:spcAft>
                <a:spcPts val="0"/>
              </a:spcAft>
              <a:buNone/>
            </a:pPr>
            <a:r>
              <a:rPr b="0" i="0" lang="en-US" sz="1600" u="none" cap="none" strike="noStrike">
                <a:solidFill>
                  <a:srgbClr val="000000"/>
                </a:solidFill>
                <a:latin typeface="Dosis"/>
                <a:ea typeface="Dosis"/>
                <a:cs typeface="Dosis"/>
                <a:sym typeface="Dosis"/>
              </a:rPr>
              <a:t>The advantage of having a standard range is that all equipment is sold readily calibrated. This means that minimum signal (temperature, speed, force, pressure and so on)is represented by 4 mA or 0.2 bar and the maximum signal is represented by 20 mA or 1.0 bar</a:t>
            </a:r>
            <a:endParaRPr b="0" i="0" sz="1600" u="none" cap="none" strike="noStrike">
              <a:solidFill>
                <a:srgbClr val="000000"/>
              </a:solidFill>
              <a:latin typeface="Dosis"/>
              <a:ea typeface="Dosis"/>
              <a:cs typeface="Dosis"/>
              <a:sym typeface="Dosis"/>
            </a:endParaRPr>
          </a:p>
        </p:txBody>
      </p:sp>
      <p:pic>
        <p:nvPicPr>
          <p:cNvPr descr="D:\DOWLODER\Projlog-DLP-lesspixels.png" id="358" name="Google Shape;358;p6"/>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59" name="Google Shape;359;p6"/>
          <p:cNvPicPr preferRelativeResize="0"/>
          <p:nvPr/>
        </p:nvPicPr>
        <p:blipFill rotWithShape="1">
          <a:blip r:embed="rId4">
            <a:alphaModFix/>
          </a:blip>
          <a:srcRect b="0" l="0" r="0" t="0"/>
          <a:stretch/>
        </p:blipFill>
        <p:spPr>
          <a:xfrm>
            <a:off x="685800" y="4270269"/>
            <a:ext cx="3057525" cy="87323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latin typeface="Sniglet"/>
                <a:ea typeface="Sniglet"/>
                <a:cs typeface="Sniglet"/>
                <a:sym typeface="Sniglet"/>
              </a:rPr>
              <a:t>PRINCIPLE OF RESISTIVE SENSORS</a:t>
            </a:r>
            <a:endParaRPr b="1">
              <a:latin typeface="Sniglet"/>
              <a:ea typeface="Sniglet"/>
              <a:cs typeface="Sniglet"/>
              <a:sym typeface="Sniglet"/>
            </a:endParaRPr>
          </a:p>
        </p:txBody>
      </p:sp>
      <p:sp>
        <p:nvSpPr>
          <p:cNvPr id="365" name="Google Shape;365;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66" name="Google Shape;366;p7"/>
          <p:cNvSpPr/>
          <p:nvPr/>
        </p:nvSpPr>
        <p:spPr>
          <a:xfrm>
            <a:off x="762000" y="1200150"/>
            <a:ext cx="6096000" cy="2885085"/>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400" u="none" cap="none" strike="noStrike">
                <a:solidFill>
                  <a:srgbClr val="000000"/>
                </a:solidFill>
                <a:latin typeface="Dosis"/>
                <a:ea typeface="Dosis"/>
                <a:cs typeface="Dosis"/>
                <a:sym typeface="Dosis"/>
              </a:rPr>
              <a:t>             A resistive sensor is a electromechanical device that converts a mechanical change such as displacement into an electrical signal that can be monitored. </a:t>
            </a:r>
            <a:endParaRPr b="0" i="0" sz="1400" u="none" cap="none" strike="noStrike">
              <a:solidFill>
                <a:srgbClr val="000000"/>
              </a:solidFill>
              <a:latin typeface="Dosis"/>
              <a:ea typeface="Dosis"/>
              <a:cs typeface="Dosis"/>
              <a:sym typeface="Dosis"/>
            </a:endParaRPr>
          </a:p>
          <a:p>
            <a:pPr indent="-88900" lvl="0" marL="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Resistance = (Resistivity * Length)/Area; </a:t>
            </a:r>
            <a:endParaRPr b="0" i="0" sz="1400" u="none" cap="none" strike="noStrike">
              <a:solidFill>
                <a:srgbClr val="000000"/>
              </a:solidFill>
              <a:latin typeface="Dosis"/>
              <a:ea typeface="Dosis"/>
              <a:cs typeface="Dosis"/>
              <a:sym typeface="Dosis"/>
            </a:endParaRPr>
          </a:p>
          <a:p>
            <a:pPr indent="-88900" lvl="0" marL="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R = ρ L / A</a:t>
            </a:r>
            <a:endParaRPr/>
          </a:p>
          <a:p>
            <a:pPr indent="0" lvl="0" marL="0" marR="0" rtl="0" algn="l">
              <a:lnSpc>
                <a:spcPct val="107000"/>
              </a:lnSpc>
              <a:spcBef>
                <a:spcPts val="800"/>
              </a:spcBef>
              <a:spcAft>
                <a:spcPts val="0"/>
              </a:spcAft>
              <a:buNone/>
            </a:pPr>
            <a:r>
              <a:rPr b="0" i="0" lang="en-US" sz="1400" u="none" cap="none" strike="noStrike">
                <a:solidFill>
                  <a:srgbClr val="000000"/>
                </a:solidFill>
                <a:latin typeface="Dosis"/>
                <a:ea typeface="Dosis"/>
                <a:cs typeface="Dosis"/>
                <a:sym typeface="Dosis"/>
              </a:rPr>
              <a:t>              The resistance of a material depends on four factors:</a:t>
            </a:r>
            <a:endParaRPr/>
          </a:p>
          <a:p>
            <a:pPr indent="-88900" lvl="2" marL="0" marR="0" rtl="0" algn="l">
              <a:lnSpc>
                <a:spcPct val="107000"/>
              </a:lnSpc>
              <a:spcBef>
                <a:spcPts val="800"/>
              </a:spcBef>
              <a:spcAft>
                <a:spcPts val="0"/>
              </a:spcAft>
              <a:buClr>
                <a:srgbClr val="000000"/>
              </a:buClr>
              <a:buSzPts val="1400"/>
              <a:buFont typeface="Arial"/>
              <a:buChar char="•"/>
            </a:pPr>
            <a:r>
              <a:rPr b="0" i="0" lang="en-US" sz="1400" u="none" cap="none" strike="noStrike">
                <a:solidFill>
                  <a:srgbClr val="000000"/>
                </a:solidFill>
                <a:latin typeface="Dosis"/>
                <a:ea typeface="Dosis"/>
                <a:cs typeface="Dosis"/>
                <a:sym typeface="Dosis"/>
              </a:rPr>
              <a:t>    Composition </a:t>
            </a:r>
            <a:endParaRPr/>
          </a:p>
          <a:p>
            <a:pPr indent="-88900" lvl="0" marL="0" marR="0" rtl="0" algn="l">
              <a:lnSpc>
                <a:spcPct val="107000"/>
              </a:lnSpc>
              <a:spcBef>
                <a:spcPts val="800"/>
              </a:spcBef>
              <a:spcAft>
                <a:spcPts val="0"/>
              </a:spcAft>
              <a:buClr>
                <a:srgbClr val="000000"/>
              </a:buClr>
              <a:buSzPts val="1400"/>
              <a:buFont typeface="Arial"/>
              <a:buChar char="•"/>
            </a:pPr>
            <a:r>
              <a:rPr b="0" i="0" lang="en-US" sz="1400" u="none" cap="none" strike="noStrike">
                <a:solidFill>
                  <a:srgbClr val="000000"/>
                </a:solidFill>
                <a:latin typeface="Dosis"/>
                <a:ea typeface="Dosis"/>
                <a:cs typeface="Dosis"/>
                <a:sym typeface="Dosis"/>
              </a:rPr>
              <a:t>    Temperature </a:t>
            </a:r>
            <a:endParaRPr/>
          </a:p>
          <a:p>
            <a:pPr indent="-88900" lvl="0" marL="0" marR="0" rtl="0" algn="l">
              <a:lnSpc>
                <a:spcPct val="107000"/>
              </a:lnSpc>
              <a:spcBef>
                <a:spcPts val="800"/>
              </a:spcBef>
              <a:spcAft>
                <a:spcPts val="0"/>
              </a:spcAft>
              <a:buClr>
                <a:srgbClr val="000000"/>
              </a:buClr>
              <a:buSzPts val="1400"/>
              <a:buFont typeface="Arial"/>
              <a:buChar char="•"/>
            </a:pPr>
            <a:r>
              <a:rPr b="0" i="0" lang="en-US" sz="1400" u="none" cap="none" strike="noStrike">
                <a:solidFill>
                  <a:srgbClr val="000000"/>
                </a:solidFill>
                <a:latin typeface="Dosis"/>
                <a:ea typeface="Dosis"/>
                <a:cs typeface="Dosis"/>
                <a:sym typeface="Dosis"/>
              </a:rPr>
              <a:t>     Length</a:t>
            </a:r>
            <a:endParaRPr/>
          </a:p>
          <a:p>
            <a:pPr indent="-88900" lvl="0" marL="0" marR="0" rtl="0" algn="l">
              <a:lnSpc>
                <a:spcPct val="107000"/>
              </a:lnSpc>
              <a:spcBef>
                <a:spcPts val="800"/>
              </a:spcBef>
              <a:spcAft>
                <a:spcPts val="0"/>
              </a:spcAft>
              <a:buClr>
                <a:srgbClr val="000000"/>
              </a:buClr>
              <a:buSzPts val="1400"/>
              <a:buFont typeface="Arial"/>
              <a:buChar char="•"/>
            </a:pPr>
            <a:r>
              <a:rPr b="0" i="0" lang="en-US" sz="1400" u="none" cap="none" strike="noStrike">
                <a:solidFill>
                  <a:srgbClr val="000000"/>
                </a:solidFill>
                <a:latin typeface="Dosis"/>
                <a:ea typeface="Dosis"/>
                <a:cs typeface="Dosis"/>
                <a:sym typeface="Dosis"/>
              </a:rPr>
              <a:t>     Cross Sectional Area</a:t>
            </a:r>
            <a:endParaRPr b="0" i="0" sz="1400" u="none" cap="none" strike="noStrike">
              <a:solidFill>
                <a:srgbClr val="000000"/>
              </a:solidFill>
              <a:latin typeface="Dosis"/>
              <a:ea typeface="Dosis"/>
              <a:cs typeface="Dosis"/>
              <a:sym typeface="Dosis"/>
            </a:endParaRPr>
          </a:p>
        </p:txBody>
      </p:sp>
      <p:pic>
        <p:nvPicPr>
          <p:cNvPr descr="D:\DOWLODER\Projlog-DLP-lesspixels.png" id="367" name="Google Shape;367;p7"/>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68" name="Google Shape;368;p7"/>
          <p:cNvPicPr preferRelativeResize="0"/>
          <p:nvPr/>
        </p:nvPicPr>
        <p:blipFill rotWithShape="1">
          <a:blip r:embed="rId4">
            <a:alphaModFix/>
          </a:blip>
          <a:srcRect b="0" l="0" r="0" t="0"/>
          <a:stretch/>
        </p:blipFill>
        <p:spPr>
          <a:xfrm>
            <a:off x="5562600" y="4019550"/>
            <a:ext cx="3057525" cy="87323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8"/>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INDUCTIVE TRANSDUCER</a:t>
            </a:r>
            <a:endParaRPr b="1" i="1">
              <a:latin typeface="Dosis"/>
              <a:ea typeface="Dosis"/>
              <a:cs typeface="Dosis"/>
              <a:sym typeface="Dosis"/>
            </a:endParaRPr>
          </a:p>
        </p:txBody>
      </p:sp>
      <p:sp>
        <p:nvSpPr>
          <p:cNvPr id="374" name="Google Shape;374;p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75" name="Google Shape;375;p8"/>
          <p:cNvSpPr/>
          <p:nvPr/>
        </p:nvSpPr>
        <p:spPr>
          <a:xfrm>
            <a:off x="762000" y="1200150"/>
            <a:ext cx="6324600" cy="1885773"/>
          </a:xfrm>
          <a:prstGeom prst="rect">
            <a:avLst/>
          </a:prstGeom>
          <a:noFill/>
          <a:ln>
            <a:noFill/>
          </a:ln>
        </p:spPr>
        <p:txBody>
          <a:bodyPr anchorCtr="0" anchor="t" bIns="45700" lIns="91425" spcFirstLastPara="1" rIns="91425" wrap="square" tIns="45700">
            <a:spAutoFit/>
          </a:bodyPr>
          <a:lstStyle/>
          <a:p>
            <a:pPr indent="-88900" lvl="0" marL="0" marR="0" rtl="0" algn="l">
              <a:lnSpc>
                <a:spcPct val="107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Self inductance is the production of emf in a circuit when a magnetic flux linked with the     circuit changes as a result of change of current. </a:t>
            </a:r>
            <a:endParaRPr b="0" i="0" sz="1400" u="none" cap="none" strike="noStrike">
              <a:solidFill>
                <a:srgbClr val="000000"/>
              </a:solidFill>
              <a:latin typeface="Dosis"/>
              <a:ea typeface="Dosis"/>
              <a:cs typeface="Dosis"/>
              <a:sym typeface="Dosis"/>
            </a:endParaRPr>
          </a:p>
          <a:p>
            <a:pPr indent="-88900" lvl="0" marL="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It works on principle of self inductance </a:t>
            </a:r>
            <a:endParaRPr b="0" i="0" sz="1400" u="none" cap="none" strike="noStrike">
              <a:solidFill>
                <a:srgbClr val="000000"/>
              </a:solidFill>
              <a:latin typeface="Dosis"/>
              <a:ea typeface="Dosis"/>
              <a:cs typeface="Dosis"/>
              <a:sym typeface="Dosis"/>
            </a:endParaRPr>
          </a:p>
          <a:p>
            <a:pPr indent="-88900" lvl="0" marL="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Only a single coil is employed. </a:t>
            </a:r>
            <a:endParaRPr b="0" i="0" sz="1400" u="none" cap="none" strike="noStrike">
              <a:solidFill>
                <a:srgbClr val="000000"/>
              </a:solidFill>
              <a:latin typeface="Dosis"/>
              <a:ea typeface="Dosis"/>
              <a:cs typeface="Dosis"/>
              <a:sym typeface="Dosis"/>
            </a:endParaRPr>
          </a:p>
          <a:p>
            <a:pPr indent="-88900" lvl="0" marL="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Self induction transducers are usually variable reluctance devices </a:t>
            </a:r>
            <a:endParaRPr b="0" i="0" sz="1400" u="none" cap="none" strike="noStrike">
              <a:solidFill>
                <a:srgbClr val="000000"/>
              </a:solidFill>
              <a:latin typeface="Dosis"/>
              <a:ea typeface="Dosis"/>
              <a:cs typeface="Dosis"/>
              <a:sym typeface="Dosis"/>
            </a:endParaRPr>
          </a:p>
          <a:p>
            <a:pPr indent="-88900" lvl="0" marL="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Application: this can be used as displacement sensor, proximity sensor etc</a:t>
            </a:r>
            <a:endParaRPr b="0" i="0" sz="1400" u="none" cap="none" strike="noStrike">
              <a:solidFill>
                <a:srgbClr val="000000"/>
              </a:solidFill>
              <a:latin typeface="Dosis"/>
              <a:ea typeface="Dosis"/>
              <a:cs typeface="Dosis"/>
              <a:sym typeface="Dosis"/>
            </a:endParaRPr>
          </a:p>
        </p:txBody>
      </p:sp>
      <p:pic>
        <p:nvPicPr>
          <p:cNvPr descr="D:\DOWLODER\Projlog-DLP-lesspixels.png" id="376" name="Google Shape;376;p8"/>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77" name="Google Shape;377;p8"/>
          <p:cNvPicPr preferRelativeResize="0"/>
          <p:nvPr/>
        </p:nvPicPr>
        <p:blipFill rotWithShape="1">
          <a:blip r:embed="rId4">
            <a:alphaModFix/>
          </a:blip>
          <a:srcRect b="0" l="0" r="0" t="0"/>
          <a:stretch/>
        </p:blipFill>
        <p:spPr>
          <a:xfrm>
            <a:off x="5257800" y="3943350"/>
            <a:ext cx="3057525" cy="873231"/>
          </a:xfrm>
          <a:prstGeom prst="rect">
            <a:avLst/>
          </a:prstGeom>
          <a:noFill/>
          <a:ln>
            <a:noFill/>
          </a:ln>
        </p:spPr>
      </p:pic>
      <p:pic>
        <p:nvPicPr>
          <p:cNvPr descr="D:\DOWLODER\HUGO-2021\Avgust 2023\Screenshot_2.bmp" id="378" name="Google Shape;378;p8"/>
          <p:cNvPicPr preferRelativeResize="0"/>
          <p:nvPr/>
        </p:nvPicPr>
        <p:blipFill rotWithShape="1">
          <a:blip r:embed="rId5">
            <a:alphaModFix/>
          </a:blip>
          <a:srcRect b="0" l="0" r="0" t="0"/>
          <a:stretch/>
        </p:blipFill>
        <p:spPr>
          <a:xfrm>
            <a:off x="609600" y="3028950"/>
            <a:ext cx="4572000" cy="195824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9"/>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CAPACITIVE TRANSDUCERS</a:t>
            </a:r>
            <a:endParaRPr b="1" i="1">
              <a:latin typeface="Dosis"/>
              <a:ea typeface="Dosis"/>
              <a:cs typeface="Dosis"/>
              <a:sym typeface="Dosis"/>
            </a:endParaRPr>
          </a:p>
        </p:txBody>
      </p:sp>
      <p:sp>
        <p:nvSpPr>
          <p:cNvPr id="384" name="Google Shape;384;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85" name="Google Shape;385;p9"/>
          <p:cNvSpPr/>
          <p:nvPr/>
        </p:nvSpPr>
        <p:spPr>
          <a:xfrm>
            <a:off x="762000" y="1200150"/>
            <a:ext cx="6324600" cy="2782493"/>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400" u="none" cap="none" strike="noStrike">
                <a:solidFill>
                  <a:srgbClr val="000000"/>
                </a:solidFill>
                <a:latin typeface="Dosis"/>
                <a:ea typeface="Dosis"/>
                <a:cs typeface="Dosis"/>
                <a:sym typeface="Dosis"/>
              </a:rPr>
              <a:t>          The principle of operation of capacitive transducers are based on the following expression, The capacitance C of a parallel plate capacitor is given by, </a:t>
            </a:r>
            <a:endParaRPr b="0" i="0" sz="1400" u="none" cap="none" strike="noStrike">
              <a:solidFill>
                <a:srgbClr val="000000"/>
              </a:solidFill>
              <a:latin typeface="Dosis"/>
              <a:ea typeface="Dosis"/>
              <a:cs typeface="Dosis"/>
              <a:sym typeface="Dosis"/>
            </a:endParaRPr>
          </a:p>
          <a:p>
            <a:pPr indent="0" lvl="0" marL="0" marR="0" rtl="0" algn="l">
              <a:lnSpc>
                <a:spcPct val="107000"/>
              </a:lnSpc>
              <a:spcBef>
                <a:spcPts val="800"/>
              </a:spcBef>
              <a:spcAft>
                <a:spcPts val="0"/>
              </a:spcAft>
              <a:buNone/>
            </a:pPr>
            <a:r>
              <a:rPr b="0" i="0" lang="en-US" sz="1400" u="none" cap="none" strike="noStrike">
                <a:solidFill>
                  <a:srgbClr val="000000"/>
                </a:solidFill>
                <a:latin typeface="Dosis"/>
                <a:ea typeface="Dosis"/>
                <a:cs typeface="Dosis"/>
                <a:sym typeface="Dosis"/>
              </a:rPr>
              <a:t>                                    C = εr εo A / d </a:t>
            </a:r>
            <a:endParaRPr b="0" i="0" sz="1400" u="none" cap="none" strike="noStrike">
              <a:solidFill>
                <a:srgbClr val="000000"/>
              </a:solidFill>
              <a:latin typeface="Dosis"/>
              <a:ea typeface="Dosis"/>
              <a:cs typeface="Dosis"/>
              <a:sym typeface="Dosis"/>
            </a:endParaRPr>
          </a:p>
          <a:p>
            <a:pPr indent="0" lvl="0" marL="0" marR="0" rtl="0" algn="l">
              <a:lnSpc>
                <a:spcPct val="107000"/>
              </a:lnSpc>
              <a:spcBef>
                <a:spcPts val="800"/>
              </a:spcBef>
              <a:spcAft>
                <a:spcPts val="0"/>
              </a:spcAft>
              <a:buNone/>
            </a:pPr>
            <a:r>
              <a:rPr b="0" i="0" lang="en-US" sz="1400" u="none" cap="none" strike="noStrike">
                <a:solidFill>
                  <a:srgbClr val="000000"/>
                </a:solidFill>
                <a:latin typeface="Dosis"/>
                <a:ea typeface="Dosis"/>
                <a:cs typeface="Dosis"/>
                <a:sym typeface="Dosis"/>
              </a:rPr>
              <a:t>Where, </a:t>
            </a:r>
            <a:endParaRPr b="0" i="0" sz="1400" u="none" cap="none" strike="noStrike">
              <a:solidFill>
                <a:srgbClr val="000000"/>
              </a:solidFill>
              <a:latin typeface="Dosis"/>
              <a:ea typeface="Dosis"/>
              <a:cs typeface="Dosis"/>
              <a:sym typeface="Dosis"/>
            </a:endParaRPr>
          </a:p>
          <a:p>
            <a:pPr indent="-88900" lvl="0" marL="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εr is the relative permittivity of the dielectric between the plates, </a:t>
            </a:r>
            <a:endParaRPr b="0" i="0" sz="1400" u="none" cap="none" strike="noStrike">
              <a:solidFill>
                <a:srgbClr val="000000"/>
              </a:solidFill>
              <a:latin typeface="Dosis"/>
              <a:ea typeface="Dosis"/>
              <a:cs typeface="Dosis"/>
              <a:sym typeface="Dosis"/>
            </a:endParaRPr>
          </a:p>
          <a:p>
            <a:pPr indent="-88900" lvl="0" marL="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εo permittivity of free space, </a:t>
            </a:r>
            <a:endParaRPr b="0" i="0" sz="1400" u="none" cap="none" strike="noStrike">
              <a:solidFill>
                <a:srgbClr val="000000"/>
              </a:solidFill>
              <a:latin typeface="Dosis"/>
              <a:ea typeface="Dosis"/>
              <a:cs typeface="Dosis"/>
              <a:sym typeface="Dosis"/>
            </a:endParaRPr>
          </a:p>
          <a:p>
            <a:pPr indent="-88900" lvl="0" marL="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A area of overlap between two plates and d the plate separation. </a:t>
            </a:r>
            <a:endParaRPr b="0" i="0" sz="1400" u="none" cap="none" strike="noStrike">
              <a:solidFill>
                <a:srgbClr val="000000"/>
              </a:solidFill>
              <a:latin typeface="Dosis"/>
              <a:ea typeface="Dosis"/>
              <a:cs typeface="Dosis"/>
              <a:sym typeface="Dosis"/>
            </a:endParaRPr>
          </a:p>
          <a:p>
            <a:pPr indent="0" lvl="0" marL="0" marR="0" rtl="0" algn="l">
              <a:lnSpc>
                <a:spcPct val="107000"/>
              </a:lnSpc>
              <a:spcBef>
                <a:spcPts val="800"/>
              </a:spcBef>
              <a:spcAft>
                <a:spcPts val="0"/>
              </a:spcAft>
              <a:buNone/>
            </a:pPr>
            <a:r>
              <a:rPr b="0" i="0" lang="en-US" sz="1400" u="none" cap="none" strike="noStrike">
                <a:solidFill>
                  <a:srgbClr val="000000"/>
                </a:solidFill>
                <a:latin typeface="Dosis"/>
                <a:ea typeface="Dosis"/>
                <a:cs typeface="Dosis"/>
                <a:sym typeface="Dosis"/>
              </a:rPr>
              <a:t>Capacitive sensor is of non-contact type sensor and is primarily used to measure the linear displacements from few milli meters to hundreds of milli meters. </a:t>
            </a:r>
            <a:endParaRPr b="0" i="0" sz="1400" u="none" cap="none" strike="noStrike">
              <a:solidFill>
                <a:srgbClr val="000000"/>
              </a:solidFill>
              <a:latin typeface="Dosis"/>
              <a:ea typeface="Dosis"/>
              <a:cs typeface="Dosis"/>
              <a:sym typeface="Dosis"/>
            </a:endParaRPr>
          </a:p>
        </p:txBody>
      </p:sp>
      <p:pic>
        <p:nvPicPr>
          <p:cNvPr descr="D:\DOWLODER\Projlog-DLP-lesspixels.png" id="386" name="Google Shape;386;p9"/>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87" name="Google Shape;387;p9"/>
          <p:cNvPicPr preferRelativeResize="0"/>
          <p:nvPr/>
        </p:nvPicPr>
        <p:blipFill rotWithShape="1">
          <a:blip r:embed="rId4">
            <a:alphaModFix/>
          </a:blip>
          <a:srcRect b="0" l="0" r="0" t="0"/>
          <a:stretch/>
        </p:blipFill>
        <p:spPr>
          <a:xfrm>
            <a:off x="5257800" y="3943350"/>
            <a:ext cx="3057525" cy="87323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10"/>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solidFill>
                  <a:schemeClr val="dk2"/>
                </a:solidFill>
                <a:latin typeface="Sniglet"/>
                <a:ea typeface="Sniglet"/>
                <a:cs typeface="Sniglet"/>
                <a:sym typeface="Sniglet"/>
              </a:rPr>
              <a:t>Literature :</a:t>
            </a:r>
            <a:endParaRPr>
              <a:latin typeface="Sniglet"/>
              <a:ea typeface="Sniglet"/>
              <a:cs typeface="Sniglet"/>
              <a:sym typeface="Sniglet"/>
            </a:endParaRPr>
          </a:p>
        </p:txBody>
      </p:sp>
      <p:sp>
        <p:nvSpPr>
          <p:cNvPr id="393" name="Google Shape;393;p10"/>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t/>
            </a:r>
            <a:endParaRPr sz="1400"/>
          </a:p>
          <a:p>
            <a:pPr indent="-387350" lvl="0" marL="457200" rtl="0" algn="l">
              <a:lnSpc>
                <a:spcPct val="100000"/>
              </a:lnSpc>
              <a:spcBef>
                <a:spcPts val="600"/>
              </a:spcBef>
              <a:spcAft>
                <a:spcPts val="0"/>
              </a:spcAft>
              <a:buSzPts val="2500"/>
              <a:buFont typeface="Noto Sans Symbols"/>
              <a:buChar char="⮚"/>
            </a:pPr>
            <a:r>
              <a:rPr lang="en-US" sz="1400">
                <a:latin typeface="Dosis"/>
                <a:ea typeface="Dosis"/>
                <a:cs typeface="Dosis"/>
                <a:sym typeface="Dosis"/>
              </a:rPr>
              <a:t>Script prof. Dr Milutin Petronijević “Predavanja iz specijalnih električnih mašina 2014-2015”, Elektronski fakultet u Nišu,</a:t>
            </a:r>
            <a:endParaRPr/>
          </a:p>
          <a:p>
            <a:pPr indent="-228600" lvl="0" marL="457200" rtl="0" algn="l">
              <a:lnSpc>
                <a:spcPct val="100000"/>
              </a:lnSpc>
              <a:spcBef>
                <a:spcPts val="600"/>
              </a:spcBef>
              <a:spcAft>
                <a:spcPts val="0"/>
              </a:spcAft>
              <a:buSzPts val="2500"/>
              <a:buFont typeface="Noto Sans Symbols"/>
              <a:buNone/>
            </a:pPr>
            <a:r>
              <a:t/>
            </a:r>
            <a:endParaRPr sz="1400"/>
          </a:p>
          <a:p>
            <a:pPr indent="-387350" lvl="0" marL="457200" rtl="0" algn="l">
              <a:lnSpc>
                <a:spcPct val="100000"/>
              </a:lnSpc>
              <a:spcBef>
                <a:spcPts val="600"/>
              </a:spcBef>
              <a:spcAft>
                <a:spcPts val="0"/>
              </a:spcAft>
              <a:buSzPts val="2500"/>
              <a:buFont typeface="Noto Sans Symbols"/>
              <a:buChar char="⮚"/>
            </a:pPr>
            <a:r>
              <a:rPr lang="en-US" sz="1400"/>
              <a:t>Book  Technician's Guide to Programmable Controllers by Terry Borden</a:t>
            </a:r>
            <a:endParaRPr/>
          </a:p>
          <a:p>
            <a:pPr indent="-228600" lvl="0" marL="457200" rtl="0" algn="l">
              <a:lnSpc>
                <a:spcPct val="100000"/>
              </a:lnSpc>
              <a:spcBef>
                <a:spcPts val="600"/>
              </a:spcBef>
              <a:spcAft>
                <a:spcPts val="0"/>
              </a:spcAft>
              <a:buSzPts val="2500"/>
              <a:buFont typeface="Noto Sans Symbols"/>
              <a:buNone/>
            </a:pPr>
            <a:r>
              <a:t/>
            </a:r>
            <a:endParaRPr sz="1400"/>
          </a:p>
        </p:txBody>
      </p:sp>
      <p:sp>
        <p:nvSpPr>
          <p:cNvPr id="394" name="Google Shape;394;p1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395" name="Google Shape;395;p10"/>
          <p:cNvPicPr preferRelativeResize="0"/>
          <p:nvPr/>
        </p:nvPicPr>
        <p:blipFill rotWithShape="1">
          <a:blip r:embed="rId3">
            <a:alphaModFix/>
          </a:blip>
          <a:srcRect b="0" l="0" r="0" t="0"/>
          <a:stretch/>
        </p:blipFill>
        <p:spPr>
          <a:xfrm>
            <a:off x="457201" y="4095751"/>
            <a:ext cx="2590800" cy="739934"/>
          </a:xfrm>
          <a:prstGeom prst="rect">
            <a:avLst/>
          </a:prstGeom>
          <a:noFill/>
          <a:ln>
            <a:noFill/>
          </a:ln>
        </p:spPr>
      </p:pic>
      <p:pic>
        <p:nvPicPr>
          <p:cNvPr descr="D:\DOWLODER\Projlog-DLP-lesspixels.png" id="396" name="Google Shape;396;p10"/>
          <p:cNvPicPr preferRelativeResize="0"/>
          <p:nvPr/>
        </p:nvPicPr>
        <p:blipFill rotWithShape="1">
          <a:blip r:embed="rId4">
            <a:alphaModFix/>
          </a:blip>
          <a:srcRect b="0" l="0" r="0" t="0"/>
          <a:stretch/>
        </p:blipFill>
        <p:spPr>
          <a:xfrm>
            <a:off x="4724400" y="438150"/>
            <a:ext cx="2520950" cy="55403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11"/>
          <p:cNvSpPr txBox="1"/>
          <p:nvPr>
            <p:ph idx="4294967295" type="ctrTitle"/>
          </p:nvPr>
        </p:nvSpPr>
        <p:spPr>
          <a:xfrm>
            <a:off x="3657038" y="1073100"/>
            <a:ext cx="32292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US" sz="6000" u="none" cap="none" strike="noStrike">
                <a:solidFill>
                  <a:schemeClr val="accent1"/>
                </a:solidFill>
                <a:latin typeface="Sniglet"/>
                <a:ea typeface="Sniglet"/>
                <a:cs typeface="Sniglet"/>
                <a:sym typeface="Sniglet"/>
              </a:rPr>
              <a:t>THANKS!</a:t>
            </a:r>
            <a:endParaRPr b="0" i="0" sz="6000" u="none" cap="none" strike="noStrike">
              <a:solidFill>
                <a:schemeClr val="accent1"/>
              </a:solidFill>
              <a:latin typeface="Sniglet"/>
              <a:ea typeface="Sniglet"/>
              <a:cs typeface="Sniglet"/>
              <a:sym typeface="Sniglet"/>
            </a:endParaRPr>
          </a:p>
        </p:txBody>
      </p:sp>
      <p:sp>
        <p:nvSpPr>
          <p:cNvPr id="402" name="Google Shape;402;p11"/>
          <p:cNvSpPr txBox="1"/>
          <p:nvPr>
            <p:ph idx="4294967295" type="body"/>
          </p:nvPr>
        </p:nvSpPr>
        <p:spPr>
          <a:xfrm>
            <a:off x="3657038" y="2119105"/>
            <a:ext cx="3229200" cy="246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600"/>
              <a:buNone/>
            </a:pPr>
            <a:r>
              <a:rPr b="1" lang="en-US" sz="3600"/>
              <a:t>Any questions?</a:t>
            </a:r>
            <a:endParaRPr/>
          </a:p>
        </p:txBody>
      </p:sp>
      <p:sp>
        <p:nvSpPr>
          <p:cNvPr id="403" name="Google Shape;403;p11"/>
          <p:cNvSpPr/>
          <p:nvPr/>
        </p:nvSpPr>
        <p:spPr>
          <a:xfrm>
            <a:off x="2257757" y="1402659"/>
            <a:ext cx="1180108" cy="1089975"/>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C78D8"/>
              </a:solidFill>
              <a:latin typeface="Arial"/>
              <a:ea typeface="Arial"/>
              <a:cs typeface="Arial"/>
              <a:sym typeface="Arial"/>
            </a:endParaRPr>
          </a:p>
        </p:txBody>
      </p:sp>
      <p:sp>
        <p:nvSpPr>
          <p:cNvPr id="404" name="Google Shape;404;p11"/>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405" name="Google Shape;405;p11"/>
          <p:cNvPicPr preferRelativeResize="0"/>
          <p:nvPr/>
        </p:nvPicPr>
        <p:blipFill rotWithShape="1">
          <a:blip r:embed="rId3">
            <a:alphaModFix/>
          </a:blip>
          <a:srcRect b="0" l="0" r="0" t="0"/>
          <a:stretch/>
        </p:blipFill>
        <p:spPr>
          <a:xfrm>
            <a:off x="3276599" y="361950"/>
            <a:ext cx="3120491" cy="685800"/>
          </a:xfrm>
          <a:prstGeom prst="rect">
            <a:avLst/>
          </a:prstGeom>
          <a:noFill/>
          <a:ln>
            <a:noFill/>
          </a:ln>
        </p:spPr>
      </p:pic>
      <p:pic>
        <p:nvPicPr>
          <p:cNvPr descr="D:\DOWLODER\EU-Logo.jpg" id="406" name="Google Shape;406;p11"/>
          <p:cNvPicPr preferRelativeResize="0"/>
          <p:nvPr/>
        </p:nvPicPr>
        <p:blipFill rotWithShape="1">
          <a:blip r:embed="rId4">
            <a:alphaModFix/>
          </a:blip>
          <a:srcRect b="0" l="0" r="0" t="0"/>
          <a:stretch/>
        </p:blipFill>
        <p:spPr>
          <a:xfrm>
            <a:off x="2971800" y="3790950"/>
            <a:ext cx="3057525" cy="87323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ILIC</dc:creator>
</cp:coreProperties>
</file>