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Sniglet"/>
      <p:regular r:id="rId18"/>
    </p:embeddedFont>
    <p:embeddedFont>
      <p:font typeface="Dosi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1" roundtripDataSignature="AMtx7mhHlV+BSY6CthEZFWhlFbX+Yn0D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93EA89-F0BC-45E6-B8DF-263EA2BBB8E9}">
  <a:tblStyle styleId="{7693EA89-F0BC-45E6-B8DF-263EA2BBB8E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Dosis-regular.fntdata"/><Relationship Id="rId6" Type="http://schemas.openxmlformats.org/officeDocument/2006/relationships/notesMaster" Target="notesMasters/notesMaster1.xml"/><Relationship Id="rId18" Type="http://schemas.openxmlformats.org/officeDocument/2006/relationships/font" Target="fonts/Snigle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3"/>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3"/>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3"/>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3"/>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3"/>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3"/>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3"/>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3"/>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3"/>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3"/>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3"/>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3"/>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3"/>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3"/>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3"/>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3"/>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3"/>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3"/>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3"/>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3"/>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3"/>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3"/>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3"/>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3"/>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3"/>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3"/>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3"/>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3"/>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3"/>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3"/>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2" name="Shape 192"/>
        <p:cNvGrpSpPr/>
        <p:nvPr/>
      </p:nvGrpSpPr>
      <p:grpSpPr>
        <a:xfrm>
          <a:off x="0" y="0"/>
          <a:ext cx="0" cy="0"/>
          <a:chOff x="0" y="0"/>
          <a:chExt cx="0" cy="0"/>
        </a:xfrm>
      </p:grpSpPr>
      <p:sp>
        <p:nvSpPr>
          <p:cNvPr id="193" name="Google Shape;193;p14"/>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194" name="Google Shape;194;p14"/>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195" name="Google Shape;195;p14"/>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14"/>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14"/>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14"/>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14"/>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1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14"/>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14"/>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14"/>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14"/>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14"/>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14"/>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1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4"/>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4"/>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4"/>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4"/>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4"/>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4"/>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4"/>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46" name="Shape 246"/>
        <p:cNvGrpSpPr/>
        <p:nvPr/>
      </p:nvGrpSpPr>
      <p:grpSpPr>
        <a:xfrm>
          <a:off x="0" y="0"/>
          <a:ext cx="0" cy="0"/>
          <a:chOff x="0" y="0"/>
          <a:chExt cx="0" cy="0"/>
        </a:xfrm>
      </p:grpSpPr>
      <p:sp>
        <p:nvSpPr>
          <p:cNvPr id="247" name="Google Shape;247;p15"/>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lvl1pPr indent="-387350" lvl="0" marL="457200" algn="ctr">
              <a:lnSpc>
                <a:spcPct val="100000"/>
              </a:lnSpc>
              <a:spcBef>
                <a:spcPts val="600"/>
              </a:spcBef>
              <a:spcAft>
                <a:spcPts val="0"/>
              </a:spcAft>
              <a:buClr>
                <a:srgbClr val="1C4587"/>
              </a:buClr>
              <a:buSzPts val="2500"/>
              <a:buChar char="✘"/>
              <a:defRPr b="1" sz="2500">
                <a:solidFill>
                  <a:srgbClr val="1C4587"/>
                </a:solidFill>
              </a:defRPr>
            </a:lvl1pPr>
            <a:lvl2pPr indent="-387350" lvl="1" marL="914400" algn="ctr">
              <a:lnSpc>
                <a:spcPct val="100000"/>
              </a:lnSpc>
              <a:spcBef>
                <a:spcPts val="0"/>
              </a:spcBef>
              <a:spcAft>
                <a:spcPts val="0"/>
              </a:spcAft>
              <a:buClr>
                <a:srgbClr val="1C4587"/>
              </a:buClr>
              <a:buSzPts val="2500"/>
              <a:buChar char="✗"/>
              <a:defRPr b="1" sz="2500">
                <a:solidFill>
                  <a:srgbClr val="1C4587"/>
                </a:solidFill>
              </a:defRPr>
            </a:lvl2pPr>
            <a:lvl3pPr indent="-387350" lvl="2" marL="1371600" algn="ctr">
              <a:lnSpc>
                <a:spcPct val="100000"/>
              </a:lnSpc>
              <a:spcBef>
                <a:spcPts val="0"/>
              </a:spcBef>
              <a:spcAft>
                <a:spcPts val="0"/>
              </a:spcAft>
              <a:buClr>
                <a:srgbClr val="1C4587"/>
              </a:buClr>
              <a:buSzPts val="2500"/>
              <a:buChar char="■"/>
              <a:defRPr b="1" sz="2500">
                <a:solidFill>
                  <a:srgbClr val="1C4587"/>
                </a:solidFill>
              </a:defRPr>
            </a:lvl3pPr>
            <a:lvl4pPr indent="-387350" lvl="3" marL="1828800" algn="ctr">
              <a:lnSpc>
                <a:spcPct val="100000"/>
              </a:lnSpc>
              <a:spcBef>
                <a:spcPts val="0"/>
              </a:spcBef>
              <a:spcAft>
                <a:spcPts val="0"/>
              </a:spcAft>
              <a:buClr>
                <a:srgbClr val="1C4587"/>
              </a:buClr>
              <a:buSzPts val="2500"/>
              <a:buChar char="●"/>
              <a:defRPr b="1" sz="2500">
                <a:solidFill>
                  <a:srgbClr val="1C4587"/>
                </a:solidFill>
              </a:defRPr>
            </a:lvl4pPr>
            <a:lvl5pPr indent="-387350" lvl="4" marL="2286000" algn="ctr">
              <a:lnSpc>
                <a:spcPct val="100000"/>
              </a:lnSpc>
              <a:spcBef>
                <a:spcPts val="0"/>
              </a:spcBef>
              <a:spcAft>
                <a:spcPts val="0"/>
              </a:spcAft>
              <a:buClr>
                <a:srgbClr val="1C4587"/>
              </a:buClr>
              <a:buSzPts val="2500"/>
              <a:buChar char="○"/>
              <a:defRPr b="1" sz="2500">
                <a:solidFill>
                  <a:srgbClr val="1C4587"/>
                </a:solidFill>
              </a:defRPr>
            </a:lvl5pPr>
            <a:lvl6pPr indent="-387350" lvl="5" marL="2743200" algn="ctr">
              <a:lnSpc>
                <a:spcPct val="100000"/>
              </a:lnSpc>
              <a:spcBef>
                <a:spcPts val="0"/>
              </a:spcBef>
              <a:spcAft>
                <a:spcPts val="0"/>
              </a:spcAft>
              <a:buClr>
                <a:srgbClr val="1C4587"/>
              </a:buClr>
              <a:buSzPts val="2500"/>
              <a:buChar char="■"/>
              <a:defRPr b="1" sz="2500">
                <a:solidFill>
                  <a:srgbClr val="1C4587"/>
                </a:solidFill>
              </a:defRPr>
            </a:lvl6pPr>
            <a:lvl7pPr indent="-387350" lvl="6" marL="3200400" algn="ctr">
              <a:lnSpc>
                <a:spcPct val="100000"/>
              </a:lnSpc>
              <a:spcBef>
                <a:spcPts val="0"/>
              </a:spcBef>
              <a:spcAft>
                <a:spcPts val="0"/>
              </a:spcAft>
              <a:buClr>
                <a:srgbClr val="1C4587"/>
              </a:buClr>
              <a:buSzPts val="2500"/>
              <a:buChar char="●"/>
              <a:defRPr b="1" sz="2500">
                <a:solidFill>
                  <a:srgbClr val="1C4587"/>
                </a:solidFill>
              </a:defRPr>
            </a:lvl7pPr>
            <a:lvl8pPr indent="-387350" lvl="7" marL="3657600" algn="ctr">
              <a:lnSpc>
                <a:spcPct val="100000"/>
              </a:lnSpc>
              <a:spcBef>
                <a:spcPts val="0"/>
              </a:spcBef>
              <a:spcAft>
                <a:spcPts val="0"/>
              </a:spcAft>
              <a:buClr>
                <a:srgbClr val="1C4587"/>
              </a:buClr>
              <a:buSzPts val="2500"/>
              <a:buChar char="○"/>
              <a:defRPr b="1" sz="2500">
                <a:solidFill>
                  <a:srgbClr val="1C4587"/>
                </a:solidFill>
              </a:defRPr>
            </a:lvl8pPr>
            <a:lvl9pPr indent="-387350" lvl="8" marL="4114800" algn="ctr">
              <a:lnSpc>
                <a:spcPct val="100000"/>
              </a:lnSpc>
              <a:spcBef>
                <a:spcPts val="0"/>
              </a:spcBef>
              <a:spcAft>
                <a:spcPts val="0"/>
              </a:spcAft>
              <a:buClr>
                <a:srgbClr val="1C4587"/>
              </a:buClr>
              <a:buSzPts val="2500"/>
              <a:buChar char="■"/>
              <a:defRPr b="1" sz="2500">
                <a:solidFill>
                  <a:srgbClr val="1C4587"/>
                </a:solidFill>
              </a:defRPr>
            </a:lvl9pPr>
          </a:lstStyle>
          <a:p/>
        </p:txBody>
      </p:sp>
      <p:sp>
        <p:nvSpPr>
          <p:cNvPr id="248" name="Google Shape;248;p15"/>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5"/>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5"/>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5"/>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5"/>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5"/>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5"/>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5"/>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5"/>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5"/>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5"/>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0" name="Shape 290"/>
        <p:cNvGrpSpPr/>
        <p:nvPr/>
      </p:nvGrpSpPr>
      <p:grpSpPr>
        <a:xfrm>
          <a:off x="0" y="0"/>
          <a:ext cx="0" cy="0"/>
          <a:chOff x="0" y="0"/>
          <a:chExt cx="0" cy="0"/>
        </a:xfrm>
      </p:grpSpPr>
      <p:sp>
        <p:nvSpPr>
          <p:cNvPr id="291" name="Google Shape;291;p1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92" name="Google Shape;292;p1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93" name="Google Shape;293;p16"/>
          <p:cNvGrpSpPr/>
          <p:nvPr/>
        </p:nvGrpSpPr>
        <p:grpSpPr>
          <a:xfrm>
            <a:off x="7442902" y="-91154"/>
            <a:ext cx="1796289" cy="5330574"/>
            <a:chOff x="6023725" y="842300"/>
            <a:chExt cx="1358150" cy="4030375"/>
          </a:xfrm>
        </p:grpSpPr>
        <p:sp>
          <p:nvSpPr>
            <p:cNvPr id="294" name="Google Shape;294;p1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1" name="Google Shape;321;p1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2" name="Google Shape;322;p1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323" name="Google Shape;323;p16"/>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324" name="Google Shape;324;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5" name="Shape 325"/>
        <p:cNvGrpSpPr/>
        <p:nvPr/>
      </p:nvGrpSpPr>
      <p:grpSpPr>
        <a:xfrm>
          <a:off x="0" y="0"/>
          <a:ext cx="0" cy="0"/>
          <a:chOff x="0" y="0"/>
          <a:chExt cx="0" cy="0"/>
        </a:xfrm>
      </p:grpSpPr>
      <p:sp>
        <p:nvSpPr>
          <p:cNvPr id="326" name="Google Shape;326;p17"/>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17"/>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17"/>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6" name="Google Shape;366;p17"/>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7" name="Google Shape;367;p17"/>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2"/>
          <p:cNvGrpSpPr/>
          <p:nvPr/>
        </p:nvGrpSpPr>
        <p:grpSpPr>
          <a:xfrm>
            <a:off x="-6" y="-23"/>
            <a:ext cx="9143797" cy="5143378"/>
            <a:chOff x="239950" y="872550"/>
            <a:chExt cx="7042900" cy="3961625"/>
          </a:xfrm>
        </p:grpSpPr>
        <p:sp>
          <p:nvSpPr>
            <p:cNvPr id="7" name="Google Shape;7;p12"/>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2"/>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2"/>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2"/>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2"/>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2"/>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2"/>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2"/>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2"/>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2"/>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2"/>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2"/>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2"/>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2"/>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2"/>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2"/>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2"/>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2"/>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2"/>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2"/>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2"/>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2"/>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2"/>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2"/>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2"/>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2"/>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2"/>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2"/>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2"/>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2"/>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2"/>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2"/>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2"/>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2"/>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2"/>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2"/>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2"/>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2"/>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2"/>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2"/>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2"/>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2"/>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2"/>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2"/>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2"/>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2"/>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2"/>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2"/>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2"/>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2"/>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2"/>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2"/>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2"/>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2"/>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2"/>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2"/>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2"/>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2"/>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2"/>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2"/>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2"/>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2"/>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2"/>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2"/>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2"/>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2"/>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2"/>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2"/>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2"/>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2"/>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2"/>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2"/>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2"/>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2"/>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2"/>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2"/>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2"/>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2"/>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2"/>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2"/>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2"/>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2"/>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2"/>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2"/>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2"/>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2"/>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2"/>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2"/>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2"/>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2"/>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2"/>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2"/>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2"/>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2"/>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2"/>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2"/>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2"/>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2"/>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2"/>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2"/>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2"/>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2"/>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2"/>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2"/>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2"/>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2"/>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2"/>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2"/>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2"/>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2"/>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2"/>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2"/>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2"/>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2"/>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2"/>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2"/>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2"/>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2"/>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2"/>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2"/>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2"/>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2"/>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2"/>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2"/>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2"/>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2"/>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2"/>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2"/>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2"/>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2"/>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2"/>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2"/>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2"/>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2"/>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2"/>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2"/>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2"/>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2"/>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2"/>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2"/>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2"/>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2"/>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2"/>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2"/>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2"/>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2"/>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D:\DOWLODER\Projlog-DLP-lesspixels.png" id="372" name="Google Shape;372;p1"/>
          <p:cNvPicPr preferRelativeResize="0"/>
          <p:nvPr/>
        </p:nvPicPr>
        <p:blipFill rotWithShape="1">
          <a:blip r:embed="rId3">
            <a:alphaModFix/>
          </a:blip>
          <a:srcRect b="0" l="0" r="0" t="0"/>
          <a:stretch/>
        </p:blipFill>
        <p:spPr>
          <a:xfrm>
            <a:off x="5410200" y="0"/>
            <a:ext cx="3581400" cy="788168"/>
          </a:xfrm>
          <a:prstGeom prst="rect">
            <a:avLst/>
          </a:prstGeom>
          <a:noFill/>
          <a:ln>
            <a:noFill/>
          </a:ln>
        </p:spPr>
      </p:pic>
      <p:pic>
        <p:nvPicPr>
          <p:cNvPr descr="D:\DOWLODER\EU-Logo.jpg" id="373" name="Google Shape;373;p1"/>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graphicFrame>
        <p:nvGraphicFramePr>
          <p:cNvPr id="374" name="Google Shape;374;p1"/>
          <p:cNvGraphicFramePr/>
          <p:nvPr/>
        </p:nvGraphicFramePr>
        <p:xfrm>
          <a:off x="1546860" y="636270"/>
          <a:ext cx="3000000" cy="3000000"/>
        </p:xfrm>
        <a:graphic>
          <a:graphicData uri="http://schemas.openxmlformats.org/drawingml/2006/table">
            <a:tbl>
              <a:tblPr>
                <a:noFill/>
                <a:tableStyleId>{7693EA89-F0BC-45E6-B8DF-263EA2BBB8E9}</a:tableStyleId>
              </a:tblPr>
              <a:tblGrid>
                <a:gridCol w="1889750"/>
                <a:gridCol w="4160525"/>
              </a:tblGrid>
              <a:tr h="708650">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Field</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228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Automation and robotics </a:t>
                      </a:r>
                      <a:endParaRPr sz="1400" u="none" cap="none" strike="noStrike"/>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228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FFFF00"/>
                    </a:solidFill>
                  </a:tcPr>
                </a:tc>
              </a:tr>
              <a:tr h="1028700">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Chapter</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6611CC"/>
                    </a:solidFill>
                  </a:tcPr>
                </a:tc>
                <a:tc>
                  <a:txBody>
                    <a:bodyPr/>
                    <a:lstStyle/>
                    <a:p>
                      <a:pPr indent="0" lvl="0" marL="0" marR="0" rtl="0" algn="l">
                        <a:lnSpc>
                          <a:spcPct val="100000"/>
                        </a:lnSpc>
                        <a:spcBef>
                          <a:spcPts val="0"/>
                        </a:spcBef>
                        <a:spcAft>
                          <a:spcPts val="0"/>
                        </a:spcAft>
                        <a:buNone/>
                      </a:pPr>
                      <a:r>
                        <a:rPr b="1" i="1" lang="en-GB" sz="2800" u="none" cap="none" strike="noStrike">
                          <a:solidFill>
                            <a:srgbClr val="1E2432"/>
                          </a:solidFill>
                        </a:rPr>
                        <a:t>Management of transport systems</a:t>
                      </a:r>
                      <a:endParaRPr b="1" i="1" sz="1400" u="none" cap="none" strike="noStrike">
                        <a:solidFill>
                          <a:srgbClr val="1E2432"/>
                        </a:solidFill>
                        <a:latin typeface="Arial"/>
                        <a:ea typeface="Arial"/>
                        <a:cs typeface="Arial"/>
                        <a:sym typeface="Arial"/>
                      </a:endParaRPr>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6611CC"/>
                    </a:solidFill>
                  </a:tcPr>
                </a:tc>
              </a:tr>
              <a:tr h="906775">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Subtitle</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22850">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None/>
                      </a:pPr>
                      <a:r>
                        <a:rPr b="1" i="1" lang="en-GB" sz="2800" u="none" cap="none" strike="noStrike">
                          <a:solidFill>
                            <a:srgbClr val="1E2432"/>
                          </a:solidFill>
                        </a:rPr>
                        <a:t>The management of transportation systems in industry </a:t>
                      </a:r>
                      <a:endParaRPr b="1" i="1" sz="1400" u="none" cap="none" strike="noStrike">
                        <a:solidFill>
                          <a:srgbClr val="1E2432"/>
                        </a:solidFill>
                      </a:endParaRPr>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22850">
                      <a:solidFill>
                        <a:srgbClr val="3D4965"/>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4800"/>
              <a:buNone/>
            </a:pPr>
            <a:r>
              <a:rPr lang="en-GB"/>
              <a:t>Management of transport systems</a:t>
            </a:r>
            <a:endParaRPr/>
          </a:p>
        </p:txBody>
      </p:sp>
      <p:pic>
        <p:nvPicPr>
          <p:cNvPr descr="D:\DOWLODER\Projlog-DLP-lesspixels.png" id="380" name="Google Shape;380;p2"/>
          <p:cNvPicPr preferRelativeResize="0"/>
          <p:nvPr/>
        </p:nvPicPr>
        <p:blipFill rotWithShape="1">
          <a:blip r:embed="rId3">
            <a:alphaModFix/>
          </a:blip>
          <a:srcRect b="0" l="0" r="0" t="0"/>
          <a:stretch/>
        </p:blipFill>
        <p:spPr>
          <a:xfrm>
            <a:off x="5410200" y="0"/>
            <a:ext cx="3581400" cy="788168"/>
          </a:xfrm>
          <a:prstGeom prst="rect">
            <a:avLst/>
          </a:prstGeom>
          <a:noFill/>
          <a:ln>
            <a:noFill/>
          </a:ln>
        </p:spPr>
      </p:pic>
      <p:pic>
        <p:nvPicPr>
          <p:cNvPr descr="D:\DOWLODER\EU-Logo.jpg" id="381" name="Google Shape;381;p2"/>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
          <p:cNvSpPr txBox="1"/>
          <p:nvPr>
            <p:ph type="ctrTitle"/>
          </p:nvPr>
        </p:nvSpPr>
        <p:spPr>
          <a:xfrm>
            <a:off x="152400" y="1047750"/>
            <a:ext cx="8763000" cy="28194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sz="2500"/>
              <a:t>Management of transportation systems in industry refers to the planning, organization, and supervision of the transportation and logistics processes within industrial facilities. This involves managing the movement of materials, products, or resources within factories, warehouses, or other logistics facilities.</a:t>
            </a:r>
            <a:endParaRPr sz="2500"/>
          </a:p>
        </p:txBody>
      </p:sp>
      <p:pic>
        <p:nvPicPr>
          <p:cNvPr descr="D:\DOWLODER\EU-Logo.jpg" id="387" name="Google Shape;387;p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88" name="Google Shape;388;p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
          <p:cNvSpPr txBox="1"/>
          <p:nvPr>
            <p:ph idx="1" type="body"/>
          </p:nvPr>
        </p:nvSpPr>
        <p:spPr>
          <a:xfrm>
            <a:off x="7620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The management of transportation systems in industry aims to optimize the flow of materials and resources, reduce costs, improve efficiency, and increase productivity. This field encompasses a wide range of activities, including:</a:t>
            </a:r>
            <a:endParaRPr/>
          </a:p>
        </p:txBody>
      </p:sp>
      <p:sp>
        <p:nvSpPr>
          <p:cNvPr id="394" name="Google Shape;394;p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395" name="Google Shape;395;p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96" name="Google Shape;396;p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Route and scheduling planning</a:t>
            </a:r>
            <a:endParaRPr/>
          </a:p>
        </p:txBody>
      </p:sp>
      <p:sp>
        <p:nvSpPr>
          <p:cNvPr id="402" name="Google Shape;402;p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Managing transportation systems in industry involves planning optimal routes and schedules for the movement of materials or products within facilities. This may involve the use of sophisticated optimization algorithms to minimize travel time, reduce interruptions, and improve the utilization of transportation vehicles.</a:t>
            </a:r>
            <a:endParaRPr sz="1800"/>
          </a:p>
        </p:txBody>
      </p:sp>
      <p:sp>
        <p:nvSpPr>
          <p:cNvPr id="403" name="Google Shape;403;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04" name="Google Shape;404;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05" name="Google Shape;405;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images.png" id="406" name="Google Shape;406;p5"/>
          <p:cNvPicPr preferRelativeResize="0"/>
          <p:nvPr/>
        </p:nvPicPr>
        <p:blipFill rotWithShape="1">
          <a:blip r:embed="rId5">
            <a:alphaModFix/>
          </a:blip>
          <a:srcRect b="0" l="0" r="0" t="0"/>
          <a:stretch/>
        </p:blipFill>
        <p:spPr>
          <a:xfrm>
            <a:off x="2903220" y="3409950"/>
            <a:ext cx="3337560" cy="876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Inventory management</a:t>
            </a:r>
            <a:endParaRPr/>
          </a:p>
        </p:txBody>
      </p:sp>
      <p:sp>
        <p:nvSpPr>
          <p:cNvPr id="412" name="Google Shape;412;p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Efficient inventory management plays a crucial role in transportation systems in industry. This includes tracking and monitoring inventory, planning procurement and deliveries, as well as managing the warehouse to ensure continuous availability of materials and products.</a:t>
            </a:r>
            <a:endParaRPr sz="1800"/>
          </a:p>
        </p:txBody>
      </p:sp>
      <p:sp>
        <p:nvSpPr>
          <p:cNvPr id="413" name="Google Shape;413;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14" name="Google Shape;414;p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5" name="Google Shape;415;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what-is-inventory-management-techniques-practices-benefits-.png" id="416" name="Google Shape;416;p6"/>
          <p:cNvPicPr preferRelativeResize="0"/>
          <p:nvPr/>
        </p:nvPicPr>
        <p:blipFill rotWithShape="1">
          <a:blip r:embed="rId5">
            <a:alphaModFix/>
          </a:blip>
          <a:srcRect b="0" l="0" r="0" t="0"/>
          <a:stretch/>
        </p:blipFill>
        <p:spPr>
          <a:xfrm>
            <a:off x="2971800" y="3028950"/>
            <a:ext cx="3200400" cy="2114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Vehicle and equipment management</a:t>
            </a:r>
            <a:endParaRPr/>
          </a:p>
        </p:txBody>
      </p:sp>
      <p:sp>
        <p:nvSpPr>
          <p:cNvPr id="422" name="Google Shape;422;p7"/>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This area encompasses the management of the vehicle fleet, including monitoring vehicle movements, maintenance and repairs, as well as optimizing their utilization. Managing transportation systems in industry may also involve managing other equipment such as conveyors, cranes, or robotic systems.</a:t>
            </a:r>
            <a:endParaRPr sz="1800"/>
          </a:p>
        </p:txBody>
      </p:sp>
      <p:sp>
        <p:nvSpPr>
          <p:cNvPr id="423" name="Google Shape;423;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24" name="Google Shape;424;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25" name="Google Shape;425;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download (2).jpg" id="426" name="Google Shape;426;p7"/>
          <p:cNvPicPr preferRelativeResize="0"/>
          <p:nvPr/>
        </p:nvPicPr>
        <p:blipFill rotWithShape="1">
          <a:blip r:embed="rId5">
            <a:alphaModFix/>
          </a:blip>
          <a:srcRect b="0" l="0" r="0" t="0"/>
          <a:stretch/>
        </p:blipFill>
        <p:spPr>
          <a:xfrm>
            <a:off x="2971800" y="3333750"/>
            <a:ext cx="3200400" cy="166708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Information systems and technology</a:t>
            </a:r>
            <a:endParaRPr/>
          </a:p>
        </p:txBody>
      </p:sp>
      <p:sp>
        <p:nvSpPr>
          <p:cNvPr id="432" name="Google Shape;432;p8"/>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Effective management of transportation systems in industry requires well-integrated information systems and technology. This may involve using software tools for tracking, planning, and data analysis, as well as implementing automatic identification technologies (e.g., barcodes, RFID) for tracking and identifying materials and products during transportation.</a:t>
            </a:r>
            <a:endParaRPr sz="1800"/>
          </a:p>
        </p:txBody>
      </p:sp>
      <p:sp>
        <p:nvSpPr>
          <p:cNvPr id="433" name="Google Shape;433;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34" name="Google Shape;434;p8"/>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35" name="Google Shape;435;p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computer-information-systems-vs-information-technology-illustration.jpg" id="436" name="Google Shape;436;p8"/>
          <p:cNvPicPr preferRelativeResize="0"/>
          <p:nvPr/>
        </p:nvPicPr>
        <p:blipFill rotWithShape="1">
          <a:blip r:embed="rId5">
            <a:alphaModFix/>
          </a:blip>
          <a:srcRect b="0" l="0" r="0" t="0"/>
          <a:stretch/>
        </p:blipFill>
        <p:spPr>
          <a:xfrm>
            <a:off x="2971800" y="3257550"/>
            <a:ext cx="3200400" cy="1674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Safety and compliance</a:t>
            </a:r>
            <a:endParaRPr/>
          </a:p>
        </p:txBody>
      </p:sp>
      <p:sp>
        <p:nvSpPr>
          <p:cNvPr id="442" name="Google Shape;442;p9"/>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Managing transportation systems in industry also includes ensuring the safety of employees and compliance with regulations and standards related to transportation and logistics. This involves implementing safety protocols, training staff, and regularly maintaining equipment to minimize risks and ensure compliance with relevant regulations.</a:t>
            </a:r>
            <a:endParaRPr sz="1800"/>
          </a:p>
        </p:txBody>
      </p:sp>
      <p:sp>
        <p:nvSpPr>
          <p:cNvPr id="443" name="Google Shape;443;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44" name="Google Shape;444;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45" name="Google Shape;445;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Examples-of-Health-and-Safety-Training-Required-in-The-Work-Setting-scaled.jpg" id="446" name="Google Shape;446;p9"/>
          <p:cNvPicPr preferRelativeResize="0"/>
          <p:nvPr/>
        </p:nvPicPr>
        <p:blipFill rotWithShape="1">
          <a:blip r:embed="rId5">
            <a:alphaModFix/>
          </a:blip>
          <a:srcRect b="0" l="0" r="0" t="0"/>
          <a:stretch/>
        </p:blipFill>
        <p:spPr>
          <a:xfrm>
            <a:off x="3505200" y="3181350"/>
            <a:ext cx="2667000" cy="177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10"/>
          <p:cNvSpPr txBox="1"/>
          <p:nvPr>
            <p:ph idx="4294967295" type="subTitle"/>
          </p:nvPr>
        </p:nvSpPr>
        <p:spPr>
          <a:xfrm>
            <a:off x="1143000" y="1276350"/>
            <a:ext cx="6934200" cy="1676400"/>
          </a:xfrm>
          <a:prstGeom prst="rect">
            <a:avLst/>
          </a:prstGeom>
          <a:noFill/>
          <a:ln>
            <a:noFill/>
          </a:ln>
        </p:spPr>
        <p:txBody>
          <a:bodyPr anchorCtr="0" anchor="t" bIns="91425" lIns="91425" spcFirstLastPara="1" rIns="91425" wrap="square" tIns="91425">
            <a:noAutofit/>
          </a:bodyPr>
          <a:lstStyle/>
          <a:p>
            <a:pPr indent="-393700" lvl="0" marL="457200" marR="0" rtl="0" algn="l">
              <a:lnSpc>
                <a:spcPct val="100000"/>
              </a:lnSpc>
              <a:spcBef>
                <a:spcPts val="600"/>
              </a:spcBef>
              <a:spcAft>
                <a:spcPts val="0"/>
              </a:spcAft>
              <a:buClr>
                <a:schemeClr val="dk1"/>
              </a:buClr>
              <a:buSzPts val="2600"/>
              <a:buFont typeface="Dosis"/>
              <a:buNone/>
            </a:pPr>
            <a:r>
              <a:rPr b="0" i="0" lang="en-GB" sz="2000" u="none" cap="none" strike="noStrike">
                <a:solidFill>
                  <a:schemeClr val="dk1"/>
                </a:solidFill>
                <a:latin typeface="Dosis"/>
                <a:ea typeface="Dosis"/>
                <a:cs typeface="Dosis"/>
                <a:sym typeface="Dosis"/>
              </a:rPr>
              <a:t>	The management of transportation systems in industry is crucial for the efficient and successful operation of many industrial sectors, such as manufacturing, distribution, warehousing, logistics, and transportation. Advances in technology, including automation, artificial intelligence, and the Internet of Things (IoT), continuously contribute to improving the management of transportation systems and achieving greater efficiency and productivity.</a:t>
            </a:r>
            <a:endParaRPr b="0" i="0" sz="2000" u="none" cap="none" strike="noStrike">
              <a:solidFill>
                <a:schemeClr val="dk1"/>
              </a:solidFill>
              <a:latin typeface="Dosis"/>
              <a:ea typeface="Dosis"/>
              <a:cs typeface="Dosis"/>
              <a:sym typeface="Dosis"/>
            </a:endParaRPr>
          </a:p>
        </p:txBody>
      </p:sp>
      <p:sp>
        <p:nvSpPr>
          <p:cNvPr id="452" name="Google Shape;452;p1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53" name="Google Shape;453;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54" name="Google Shape;454;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11"/>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60" name="Google Shape;460;p11"/>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GB" sz="3600"/>
              <a:t>Any questions?</a:t>
            </a:r>
            <a:endParaRPr/>
          </a:p>
        </p:txBody>
      </p:sp>
      <p:sp>
        <p:nvSpPr>
          <p:cNvPr id="461" name="Google Shape;461;p11"/>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62" name="Google Shape;462;p1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Aleksandar Cvetkovic</dc:creator>
</cp:coreProperties>
</file>