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1" roundtripDataSignature="AMtx7mgJ4VDsVxfM3DVmYWFr9fKfuwJ0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bbd2aa681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g2bbd2aa6819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with centered title and subtitle placeholders" type="title">
  <p:cSld name="TITLE">
    <p:spTree>
      <p:nvGrpSpPr>
        <p:cNvPr id="13" name="Shape 13"/>
        <p:cNvGrpSpPr/>
        <p:nvPr/>
      </p:nvGrpSpPr>
      <p:grpSpPr>
        <a:xfrm>
          <a:off x="0" y="0"/>
          <a:ext cx="0" cy="0"/>
          <a:chOff x="0" y="0"/>
          <a:chExt cx="0" cy="0"/>
        </a:xfrm>
      </p:grpSpPr>
      <p:sp>
        <p:nvSpPr>
          <p:cNvPr id="14" name="Google Shape;14;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 name="Google Shape;15;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p:txBody>
      </p:sp>
      <p:sp>
        <p:nvSpPr>
          <p:cNvPr id="16" name="Google Shape;16;p1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sz="1400"/>
            </a:lvl1pPr>
            <a:lvl2pPr indent="0" lvl="1" marL="0" algn="r">
              <a:lnSpc>
                <a:spcPct val="100000"/>
              </a:lnSpc>
              <a:spcBef>
                <a:spcPts val="0"/>
              </a:spcBef>
              <a:spcAft>
                <a:spcPts val="0"/>
              </a:spcAft>
              <a:buNone/>
              <a:defRPr sz="1400"/>
            </a:lvl2pPr>
            <a:lvl3pPr indent="0" lvl="2" marL="0" algn="r">
              <a:lnSpc>
                <a:spcPct val="100000"/>
              </a:lnSpc>
              <a:spcBef>
                <a:spcPts val="0"/>
              </a:spcBef>
              <a:spcAft>
                <a:spcPts val="0"/>
              </a:spcAft>
              <a:buNone/>
              <a:defRPr sz="1400"/>
            </a:lvl3pPr>
            <a:lvl4pPr indent="0" lvl="3" marL="0" algn="r">
              <a:lnSpc>
                <a:spcPct val="100000"/>
              </a:lnSpc>
              <a:spcBef>
                <a:spcPts val="0"/>
              </a:spcBef>
              <a:spcAft>
                <a:spcPts val="0"/>
              </a:spcAft>
              <a:buNone/>
              <a:defRPr sz="1400"/>
            </a:lvl4pPr>
            <a:lvl5pPr indent="0" lvl="4" marL="0" algn="r">
              <a:lnSpc>
                <a:spcPct val="100000"/>
              </a:lnSpc>
              <a:spcBef>
                <a:spcPts val="0"/>
              </a:spcBef>
              <a:spcAft>
                <a:spcPts val="0"/>
              </a:spcAft>
              <a:buNone/>
              <a:defRPr sz="1400"/>
            </a:lvl5pPr>
            <a:lvl6pPr indent="0" lvl="5" marL="0" algn="r">
              <a:lnSpc>
                <a:spcPct val="100000"/>
              </a:lnSpc>
              <a:spcBef>
                <a:spcPts val="0"/>
              </a:spcBef>
              <a:spcAft>
                <a:spcPts val="0"/>
              </a:spcAft>
              <a:buNone/>
              <a:defRPr sz="1400"/>
            </a:lvl6pPr>
            <a:lvl7pPr indent="0" lvl="6" marL="0" algn="r">
              <a:lnSpc>
                <a:spcPct val="100000"/>
              </a:lnSpc>
              <a:spcBef>
                <a:spcPts val="0"/>
              </a:spcBef>
              <a:spcAft>
                <a:spcPts val="0"/>
              </a:spcAft>
              <a:buNone/>
              <a:defRPr sz="1400"/>
            </a:lvl7pPr>
            <a:lvl8pPr indent="0" lvl="7" marL="0" algn="r">
              <a:lnSpc>
                <a:spcPct val="100000"/>
              </a:lnSpc>
              <a:spcBef>
                <a:spcPts val="0"/>
              </a:spcBef>
              <a:spcAft>
                <a:spcPts val="0"/>
              </a:spcAft>
              <a:buNone/>
              <a:defRPr sz="1400"/>
            </a:lvl8pPr>
            <a:lvl9pPr indent="0" lvl="8" marL="0" algn="r">
              <a:lnSpc>
                <a:spcPct val="100000"/>
              </a:lnSpc>
              <a:spcBef>
                <a:spcPts val="0"/>
              </a:spcBef>
              <a:spcAft>
                <a:spcPts val="0"/>
              </a:spcAft>
              <a:buNone/>
              <a:defRPr sz="14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19" name="Shape 19"/>
        <p:cNvGrpSpPr/>
        <p:nvPr/>
      </p:nvGrpSpPr>
      <p:grpSpPr>
        <a:xfrm>
          <a:off x="0" y="0"/>
          <a:ext cx="0" cy="0"/>
          <a:chOff x="0" y="0"/>
          <a:chExt cx="0" cy="0"/>
        </a:xfrm>
      </p:grpSpPr>
      <p:sp>
        <p:nvSpPr>
          <p:cNvPr id="20" name="Google Shape;20;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1" name="Google Shape;21;p1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 name="Google Shape;22;p1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sz="1400"/>
            </a:lvl1pPr>
            <a:lvl2pPr indent="0" lvl="1" marL="0" algn="r">
              <a:lnSpc>
                <a:spcPct val="100000"/>
              </a:lnSpc>
              <a:spcBef>
                <a:spcPts val="0"/>
              </a:spcBef>
              <a:spcAft>
                <a:spcPts val="0"/>
              </a:spcAft>
              <a:buNone/>
              <a:defRPr sz="1400"/>
            </a:lvl2pPr>
            <a:lvl3pPr indent="0" lvl="2" marL="0" algn="r">
              <a:lnSpc>
                <a:spcPct val="100000"/>
              </a:lnSpc>
              <a:spcBef>
                <a:spcPts val="0"/>
              </a:spcBef>
              <a:spcAft>
                <a:spcPts val="0"/>
              </a:spcAft>
              <a:buNone/>
              <a:defRPr sz="1400"/>
            </a:lvl3pPr>
            <a:lvl4pPr indent="0" lvl="3" marL="0" algn="r">
              <a:lnSpc>
                <a:spcPct val="100000"/>
              </a:lnSpc>
              <a:spcBef>
                <a:spcPts val="0"/>
              </a:spcBef>
              <a:spcAft>
                <a:spcPts val="0"/>
              </a:spcAft>
              <a:buNone/>
              <a:defRPr sz="1400"/>
            </a:lvl4pPr>
            <a:lvl5pPr indent="0" lvl="4" marL="0" algn="r">
              <a:lnSpc>
                <a:spcPct val="100000"/>
              </a:lnSpc>
              <a:spcBef>
                <a:spcPts val="0"/>
              </a:spcBef>
              <a:spcAft>
                <a:spcPts val="0"/>
              </a:spcAft>
              <a:buNone/>
              <a:defRPr sz="1400"/>
            </a:lvl5pPr>
            <a:lvl6pPr indent="0" lvl="5" marL="0" algn="r">
              <a:lnSpc>
                <a:spcPct val="100000"/>
              </a:lnSpc>
              <a:spcBef>
                <a:spcPts val="0"/>
              </a:spcBef>
              <a:spcAft>
                <a:spcPts val="0"/>
              </a:spcAft>
              <a:buNone/>
              <a:defRPr sz="1400"/>
            </a:lvl6pPr>
            <a:lvl7pPr indent="0" lvl="6" marL="0" algn="r">
              <a:lnSpc>
                <a:spcPct val="100000"/>
              </a:lnSpc>
              <a:spcBef>
                <a:spcPts val="0"/>
              </a:spcBef>
              <a:spcAft>
                <a:spcPts val="0"/>
              </a:spcAft>
              <a:buNone/>
              <a:defRPr sz="1400"/>
            </a:lvl7pPr>
            <a:lvl8pPr indent="0" lvl="7" marL="0" algn="r">
              <a:lnSpc>
                <a:spcPct val="100000"/>
              </a:lnSpc>
              <a:spcBef>
                <a:spcPts val="0"/>
              </a:spcBef>
              <a:spcAft>
                <a:spcPts val="0"/>
              </a:spcAft>
              <a:buNone/>
              <a:defRPr sz="1400"/>
            </a:lvl8pPr>
            <a:lvl9pPr indent="0" lvl="8" marL="0" algn="r">
              <a:lnSpc>
                <a:spcPct val="100000"/>
              </a:lnSpc>
              <a:spcBef>
                <a:spcPts val="0"/>
              </a:spcBef>
              <a:spcAft>
                <a:spcPts val="0"/>
              </a:spcAft>
              <a:buNone/>
              <a:defRPr sz="14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7" name="Google Shape;27;p1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algn="r">
              <a:lnSpc>
                <a:spcPct val="100000"/>
              </a:lnSpc>
              <a:spcBef>
                <a:spcPts val="0"/>
              </a:spcBef>
              <a:spcAft>
                <a:spcPts val="0"/>
              </a:spcAft>
              <a:buNone/>
              <a:defRPr sz="1400"/>
            </a:lvl1pPr>
            <a:lvl2pPr indent="0" lvl="1" marL="0" algn="r">
              <a:lnSpc>
                <a:spcPct val="100000"/>
              </a:lnSpc>
              <a:spcBef>
                <a:spcPts val="0"/>
              </a:spcBef>
              <a:spcAft>
                <a:spcPts val="0"/>
              </a:spcAft>
              <a:buNone/>
              <a:defRPr sz="1400"/>
            </a:lvl2pPr>
            <a:lvl3pPr indent="0" lvl="2" marL="0" algn="r">
              <a:lnSpc>
                <a:spcPct val="100000"/>
              </a:lnSpc>
              <a:spcBef>
                <a:spcPts val="0"/>
              </a:spcBef>
              <a:spcAft>
                <a:spcPts val="0"/>
              </a:spcAft>
              <a:buNone/>
              <a:defRPr sz="1400"/>
            </a:lvl3pPr>
            <a:lvl4pPr indent="0" lvl="3" marL="0" algn="r">
              <a:lnSpc>
                <a:spcPct val="100000"/>
              </a:lnSpc>
              <a:spcBef>
                <a:spcPts val="0"/>
              </a:spcBef>
              <a:spcAft>
                <a:spcPts val="0"/>
              </a:spcAft>
              <a:buNone/>
              <a:defRPr sz="1400"/>
            </a:lvl4pPr>
            <a:lvl5pPr indent="0" lvl="4" marL="0" algn="r">
              <a:lnSpc>
                <a:spcPct val="100000"/>
              </a:lnSpc>
              <a:spcBef>
                <a:spcPts val="0"/>
              </a:spcBef>
              <a:spcAft>
                <a:spcPts val="0"/>
              </a:spcAft>
              <a:buNone/>
              <a:defRPr sz="1400"/>
            </a:lvl5pPr>
            <a:lvl6pPr indent="0" lvl="5" marL="0" algn="r">
              <a:lnSpc>
                <a:spcPct val="100000"/>
              </a:lnSpc>
              <a:spcBef>
                <a:spcPts val="0"/>
              </a:spcBef>
              <a:spcAft>
                <a:spcPts val="0"/>
              </a:spcAft>
              <a:buNone/>
              <a:defRPr sz="1400"/>
            </a:lvl6pPr>
            <a:lvl7pPr indent="0" lvl="6" marL="0" algn="r">
              <a:lnSpc>
                <a:spcPct val="100000"/>
              </a:lnSpc>
              <a:spcBef>
                <a:spcPts val="0"/>
              </a:spcBef>
              <a:spcAft>
                <a:spcPts val="0"/>
              </a:spcAft>
              <a:buNone/>
              <a:defRPr sz="1400"/>
            </a:lvl7pPr>
            <a:lvl8pPr indent="0" lvl="7" marL="0" algn="r">
              <a:lnSpc>
                <a:spcPct val="100000"/>
              </a:lnSpc>
              <a:spcBef>
                <a:spcPts val="0"/>
              </a:spcBef>
              <a:spcAft>
                <a:spcPts val="0"/>
              </a:spcAft>
              <a:buNone/>
              <a:defRPr sz="1400"/>
            </a:lvl8pPr>
            <a:lvl9pPr indent="0" lvl="8" marL="0" algn="r">
              <a:lnSpc>
                <a:spcPct val="100000"/>
              </a:lnSpc>
              <a:spcBef>
                <a:spcPts val="0"/>
              </a:spcBef>
              <a:spcAft>
                <a:spcPts val="0"/>
              </a:spcAft>
              <a:buNone/>
              <a:defRPr sz="14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8.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 name="Google Shape;7;p1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1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pic>
        <p:nvPicPr>
          <p:cNvPr id="11" name="Google Shape;11;p15"/>
          <p:cNvPicPr preferRelativeResize="0"/>
          <p:nvPr/>
        </p:nvPicPr>
        <p:blipFill rotWithShape="1">
          <a:blip r:embed="rId1">
            <a:alphaModFix/>
          </a:blip>
          <a:srcRect b="0" l="0" r="0" t="0"/>
          <a:stretch/>
        </p:blipFill>
        <p:spPr>
          <a:xfrm>
            <a:off x="468312" y="6227762"/>
            <a:ext cx="2819400" cy="630237"/>
          </a:xfrm>
          <a:prstGeom prst="rect">
            <a:avLst/>
          </a:prstGeom>
          <a:noFill/>
          <a:ln>
            <a:noFill/>
          </a:ln>
        </p:spPr>
      </p:pic>
      <p:pic>
        <p:nvPicPr>
          <p:cNvPr id="12" name="Google Shape;12;p15"/>
          <p:cNvPicPr preferRelativeResize="0"/>
          <p:nvPr/>
        </p:nvPicPr>
        <p:blipFill rotWithShape="1">
          <a:blip r:embed="rId2">
            <a:alphaModFix/>
          </a:blip>
          <a:srcRect b="0" l="0" r="0" t="0"/>
          <a:stretch/>
        </p:blipFill>
        <p:spPr>
          <a:xfrm>
            <a:off x="6011862" y="6083300"/>
            <a:ext cx="2686050" cy="7747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33" name="Shape 33"/>
        <p:cNvGrpSpPr/>
        <p:nvPr/>
      </p:nvGrpSpPr>
      <p:grpSpPr>
        <a:xfrm>
          <a:off x="0" y="0"/>
          <a:ext cx="0" cy="0"/>
          <a:chOff x="0" y="0"/>
          <a:chExt cx="0" cy="0"/>
        </a:xfrm>
      </p:grpSpPr>
      <p:grpSp>
        <p:nvGrpSpPr>
          <p:cNvPr id="34" name="Google Shape;34;p1"/>
          <p:cNvGrpSpPr/>
          <p:nvPr/>
        </p:nvGrpSpPr>
        <p:grpSpPr>
          <a:xfrm>
            <a:off x="1371600" y="1341437"/>
            <a:ext cx="6400800" cy="3600450"/>
            <a:chOff x="864" y="2448"/>
            <a:chExt cx="4032" cy="1630"/>
          </a:xfrm>
        </p:grpSpPr>
        <p:sp>
          <p:nvSpPr>
            <p:cNvPr id="35" name="Google Shape;35;p1"/>
            <p:cNvSpPr txBox="1"/>
            <p:nvPr/>
          </p:nvSpPr>
          <p:spPr>
            <a:xfrm>
              <a:off x="2124" y="3714"/>
              <a:ext cx="2772" cy="364"/>
            </a:xfrm>
            <a:prstGeom prst="rect">
              <a:avLst/>
            </a:prstGeom>
            <a:solidFill>
              <a:srgbClr val="FF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General</a:t>
              </a:r>
              <a:endParaRPr/>
            </a:p>
          </p:txBody>
        </p:sp>
        <p:sp>
          <p:nvSpPr>
            <p:cNvPr id="36" name="Google Shape;36;p1"/>
            <p:cNvSpPr txBox="1"/>
            <p:nvPr/>
          </p:nvSpPr>
          <p:spPr>
            <a:xfrm>
              <a:off x="864" y="3714"/>
              <a:ext cx="1260" cy="364"/>
            </a:xfrm>
            <a:prstGeom prst="rect">
              <a:avLst/>
            </a:prstGeom>
            <a:solidFill>
              <a:srgbClr val="FF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Subtitle</a:t>
              </a:r>
              <a:endParaRPr/>
            </a:p>
          </p:txBody>
        </p:sp>
        <p:sp>
          <p:nvSpPr>
            <p:cNvPr id="37" name="Google Shape;37;p1"/>
            <p:cNvSpPr txBox="1"/>
            <p:nvPr/>
          </p:nvSpPr>
          <p:spPr>
            <a:xfrm>
              <a:off x="2124" y="3119"/>
              <a:ext cx="2772" cy="595"/>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Analog inputs and outputs</a:t>
              </a:r>
              <a:endParaRPr/>
            </a:p>
          </p:txBody>
        </p:sp>
        <p:sp>
          <p:nvSpPr>
            <p:cNvPr id="38" name="Google Shape;38;p1"/>
            <p:cNvSpPr txBox="1"/>
            <p:nvPr/>
          </p:nvSpPr>
          <p:spPr>
            <a:xfrm>
              <a:off x="864" y="3119"/>
              <a:ext cx="1260" cy="595"/>
            </a:xfrm>
            <a:prstGeom prst="rect">
              <a:avLst/>
            </a:prstGeom>
            <a:solidFill>
              <a:schemeClr val="folHlink"/>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Chapter</a:t>
              </a:r>
              <a:endParaRPr/>
            </a:p>
          </p:txBody>
        </p:sp>
        <p:sp>
          <p:nvSpPr>
            <p:cNvPr id="39" name="Google Shape;39;p1"/>
            <p:cNvSpPr txBox="1"/>
            <p:nvPr/>
          </p:nvSpPr>
          <p:spPr>
            <a:xfrm>
              <a:off x="2124" y="2448"/>
              <a:ext cx="2772" cy="671"/>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Automation and robotics </a:t>
              </a:r>
              <a:endParaRPr/>
            </a:p>
          </p:txBody>
        </p:sp>
        <p:sp>
          <p:nvSpPr>
            <p:cNvPr id="40" name="Google Shape;40;p1"/>
            <p:cNvSpPr txBox="1"/>
            <p:nvPr/>
          </p:nvSpPr>
          <p:spPr>
            <a:xfrm>
              <a:off x="864" y="2448"/>
              <a:ext cx="1260" cy="671"/>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chemeClr val="dk1"/>
                  </a:solidFill>
                  <a:latin typeface="Arial"/>
                  <a:ea typeface="Arial"/>
                  <a:cs typeface="Arial"/>
                  <a:sym typeface="Arial"/>
                </a:rPr>
                <a:t>Field</a:t>
              </a:r>
              <a:endParaRPr/>
            </a:p>
          </p:txBody>
        </p:sp>
        <p:cxnSp>
          <p:nvCxnSpPr>
            <p:cNvPr id="41" name="Google Shape;41;p1"/>
            <p:cNvCxnSpPr/>
            <p:nvPr/>
          </p:nvCxnSpPr>
          <p:spPr>
            <a:xfrm>
              <a:off x="864" y="2448"/>
              <a:ext cx="4032" cy="0"/>
            </a:xfrm>
            <a:prstGeom prst="straightConnector1">
              <a:avLst/>
            </a:prstGeom>
            <a:noFill/>
            <a:ln cap="sq" cmpd="sng" w="28575">
              <a:solidFill>
                <a:schemeClr val="dk1"/>
              </a:solidFill>
              <a:prstDash val="solid"/>
              <a:miter lim="800000"/>
              <a:headEnd len="med" w="med" type="none"/>
              <a:tailEnd len="med" w="med" type="none"/>
            </a:ln>
          </p:spPr>
        </p:cxnSp>
        <p:cxnSp>
          <p:nvCxnSpPr>
            <p:cNvPr id="42" name="Google Shape;42;p1"/>
            <p:cNvCxnSpPr/>
            <p:nvPr/>
          </p:nvCxnSpPr>
          <p:spPr>
            <a:xfrm>
              <a:off x="864" y="3119"/>
              <a:ext cx="4032" cy="0"/>
            </a:xfrm>
            <a:prstGeom prst="straightConnector1">
              <a:avLst/>
            </a:prstGeom>
            <a:noFill/>
            <a:ln cap="flat" cmpd="sng" w="12700">
              <a:solidFill>
                <a:schemeClr val="dk1"/>
              </a:solidFill>
              <a:prstDash val="solid"/>
              <a:miter lim="800000"/>
              <a:headEnd len="med" w="med" type="none"/>
              <a:tailEnd len="med" w="med" type="none"/>
            </a:ln>
          </p:spPr>
        </p:cxnSp>
        <p:cxnSp>
          <p:nvCxnSpPr>
            <p:cNvPr id="43" name="Google Shape;43;p1"/>
            <p:cNvCxnSpPr/>
            <p:nvPr/>
          </p:nvCxnSpPr>
          <p:spPr>
            <a:xfrm>
              <a:off x="864" y="3714"/>
              <a:ext cx="4032" cy="0"/>
            </a:xfrm>
            <a:prstGeom prst="straightConnector1">
              <a:avLst/>
            </a:prstGeom>
            <a:noFill/>
            <a:ln cap="flat" cmpd="sng" w="12700">
              <a:solidFill>
                <a:schemeClr val="dk1"/>
              </a:solidFill>
              <a:prstDash val="solid"/>
              <a:miter lim="800000"/>
              <a:headEnd len="med" w="med" type="none"/>
              <a:tailEnd len="med" w="med" type="none"/>
            </a:ln>
          </p:spPr>
        </p:cxnSp>
        <p:cxnSp>
          <p:nvCxnSpPr>
            <p:cNvPr id="44" name="Google Shape;44;p1"/>
            <p:cNvCxnSpPr/>
            <p:nvPr/>
          </p:nvCxnSpPr>
          <p:spPr>
            <a:xfrm>
              <a:off x="864" y="4078"/>
              <a:ext cx="4032" cy="0"/>
            </a:xfrm>
            <a:prstGeom prst="straightConnector1">
              <a:avLst/>
            </a:prstGeom>
            <a:noFill/>
            <a:ln cap="sq" cmpd="sng" w="28575">
              <a:solidFill>
                <a:schemeClr val="dk1"/>
              </a:solidFill>
              <a:prstDash val="solid"/>
              <a:miter lim="800000"/>
              <a:headEnd len="med" w="med" type="none"/>
              <a:tailEnd len="med" w="med" type="none"/>
            </a:ln>
          </p:spPr>
        </p:cxnSp>
        <p:cxnSp>
          <p:nvCxnSpPr>
            <p:cNvPr id="45" name="Google Shape;45;p1"/>
            <p:cNvCxnSpPr/>
            <p:nvPr/>
          </p:nvCxnSpPr>
          <p:spPr>
            <a:xfrm>
              <a:off x="864" y="2448"/>
              <a:ext cx="0" cy="1630"/>
            </a:xfrm>
            <a:prstGeom prst="straightConnector1">
              <a:avLst/>
            </a:prstGeom>
            <a:noFill/>
            <a:ln cap="sq" cmpd="sng" w="28575">
              <a:solidFill>
                <a:schemeClr val="dk1"/>
              </a:solidFill>
              <a:prstDash val="solid"/>
              <a:miter lim="800000"/>
              <a:headEnd len="med" w="med" type="none"/>
              <a:tailEnd len="med" w="med" type="none"/>
            </a:ln>
          </p:spPr>
        </p:cxnSp>
        <p:cxnSp>
          <p:nvCxnSpPr>
            <p:cNvPr id="46" name="Google Shape;46;p1"/>
            <p:cNvCxnSpPr/>
            <p:nvPr/>
          </p:nvCxnSpPr>
          <p:spPr>
            <a:xfrm>
              <a:off x="2124" y="2448"/>
              <a:ext cx="0" cy="1630"/>
            </a:xfrm>
            <a:prstGeom prst="straightConnector1">
              <a:avLst/>
            </a:prstGeom>
            <a:noFill/>
            <a:ln cap="flat" cmpd="sng" w="12700">
              <a:solidFill>
                <a:schemeClr val="dk1"/>
              </a:solidFill>
              <a:prstDash val="solid"/>
              <a:miter lim="800000"/>
              <a:headEnd len="med" w="med" type="none"/>
              <a:tailEnd len="med" w="med" type="none"/>
            </a:ln>
          </p:spPr>
        </p:cxnSp>
        <p:cxnSp>
          <p:nvCxnSpPr>
            <p:cNvPr id="47" name="Google Shape;47;p1"/>
            <p:cNvCxnSpPr/>
            <p:nvPr/>
          </p:nvCxnSpPr>
          <p:spPr>
            <a:xfrm>
              <a:off x="4896" y="2448"/>
              <a:ext cx="0" cy="1630"/>
            </a:xfrm>
            <a:prstGeom prst="straightConnector1">
              <a:avLst/>
            </a:prstGeom>
            <a:noFill/>
            <a:ln cap="sq" cmpd="sng" w="28575">
              <a:solidFill>
                <a:schemeClr val="dk1"/>
              </a:solidFill>
              <a:prstDash val="solid"/>
              <a:miter lim="800000"/>
              <a:headEnd len="med" w="med" type="none"/>
              <a:tailEnd len="med" w="med" type="none"/>
            </a:ln>
          </p:spPr>
        </p:cxnSp>
      </p:grpSp>
      <p:pic>
        <p:nvPicPr>
          <p:cNvPr id="48" name="Google Shape;48;p1"/>
          <p:cNvPicPr preferRelativeResize="0"/>
          <p:nvPr/>
        </p:nvPicPr>
        <p:blipFill rotWithShape="1">
          <a:blip r:embed="rId3">
            <a:alphaModFix/>
          </a:blip>
          <a:srcRect b="0" l="0" r="0" t="0"/>
          <a:stretch/>
        </p:blipFill>
        <p:spPr>
          <a:xfrm>
            <a:off x="468312" y="6227762"/>
            <a:ext cx="2819400" cy="630237"/>
          </a:xfrm>
          <a:prstGeom prst="rect">
            <a:avLst/>
          </a:prstGeom>
          <a:noFill/>
          <a:ln>
            <a:noFill/>
          </a:ln>
        </p:spPr>
      </p:pic>
      <p:pic>
        <p:nvPicPr>
          <p:cNvPr id="49" name="Google Shape;49;p1"/>
          <p:cNvPicPr preferRelativeResize="0"/>
          <p:nvPr/>
        </p:nvPicPr>
        <p:blipFill rotWithShape="1">
          <a:blip r:embed="rId4">
            <a:alphaModFix/>
          </a:blip>
          <a:srcRect b="0" l="0" r="0" t="0"/>
          <a:stretch/>
        </p:blipFill>
        <p:spPr>
          <a:xfrm>
            <a:off x="6011862" y="6083300"/>
            <a:ext cx="2686050" cy="774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53" name="Shape 53"/>
        <p:cNvGrpSpPr/>
        <p:nvPr/>
      </p:nvGrpSpPr>
      <p:grpSpPr>
        <a:xfrm>
          <a:off x="0" y="0"/>
          <a:ext cx="0" cy="0"/>
          <a:chOff x="0" y="0"/>
          <a:chExt cx="0" cy="0"/>
        </a:xfrm>
      </p:grpSpPr>
      <p:sp>
        <p:nvSpPr>
          <p:cNvPr id="54" name="Google Shape;54;p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Abstract</a:t>
            </a:r>
            <a:r>
              <a:rPr b="0" i="0" lang="en-US" sz="4400" u="none">
                <a:solidFill>
                  <a:schemeClr val="dk2"/>
                </a:solidFill>
                <a:latin typeface="Arial"/>
                <a:ea typeface="Arial"/>
                <a:cs typeface="Arial"/>
                <a:sym typeface="Arial"/>
              </a:rPr>
              <a:t> </a:t>
            </a:r>
            <a:endParaRPr/>
          </a:p>
        </p:txBody>
      </p:sp>
      <p:sp>
        <p:nvSpPr>
          <p:cNvPr id="55" name="Google Shape;55;p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800"/>
              <a:buFont typeface="Arial"/>
              <a:buChar char="•"/>
            </a:pPr>
            <a:r>
              <a:rPr lang="en-US" sz="2800"/>
              <a:t>A</a:t>
            </a:r>
            <a:r>
              <a:rPr lang="en-US" sz="2800"/>
              <a:t>utomation</a:t>
            </a:r>
            <a:r>
              <a:rPr b="0" i="0" lang="en-US" sz="2800" u="none" cap="none" strike="noStrike">
                <a:solidFill>
                  <a:schemeClr val="dk1"/>
                </a:solidFill>
                <a:latin typeface="Arial"/>
                <a:ea typeface="Arial"/>
                <a:cs typeface="Arial"/>
                <a:sym typeface="Arial"/>
              </a:rPr>
              <a:t>, a multidisciplinary field integrating electronics, control systems, and information technology, relies heavily on analog inputs and outputs for efficient and precise control processes. This research paper explores the significance of analog signals in the realm of </a:t>
            </a:r>
            <a:r>
              <a:rPr lang="en-US" sz="2800"/>
              <a:t>automation</a:t>
            </a:r>
            <a:r>
              <a:rPr b="0" i="0" lang="en-US" sz="2800" u="none" cap="none" strike="noStrike">
                <a:solidFill>
                  <a:schemeClr val="dk1"/>
                </a:solidFill>
                <a:latin typeface="Arial"/>
                <a:ea typeface="Arial"/>
                <a:cs typeface="Arial"/>
                <a:sym typeface="Arial"/>
              </a:rPr>
              <a:t>, focusing on their role in measurement, control, and communication systems. The paper also delves into the challenges and advancements associated with analog technologies in the context of modern automation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59" name="Shape 59"/>
        <p:cNvGrpSpPr/>
        <p:nvPr/>
      </p:nvGrpSpPr>
      <p:grpSpPr>
        <a:xfrm>
          <a:off x="0" y="0"/>
          <a:ext cx="0" cy="0"/>
          <a:chOff x="0" y="0"/>
          <a:chExt cx="0" cy="0"/>
        </a:xfrm>
      </p:grpSpPr>
      <p:sp>
        <p:nvSpPr>
          <p:cNvPr id="60" name="Google Shape;60;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Introduction</a:t>
            </a:r>
            <a:r>
              <a:rPr b="0" i="0" lang="en-US" sz="4400" u="none">
                <a:solidFill>
                  <a:schemeClr val="dk2"/>
                </a:solidFill>
                <a:latin typeface="Arial"/>
                <a:ea typeface="Arial"/>
                <a:cs typeface="Arial"/>
                <a:sym typeface="Arial"/>
              </a:rPr>
              <a:t> </a:t>
            </a:r>
            <a:endParaRPr/>
          </a:p>
        </p:txBody>
      </p:sp>
      <p:sp>
        <p:nvSpPr>
          <p:cNvPr id="61" name="Google Shape;61;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lang="en-US"/>
              <a:t>A</a:t>
            </a:r>
            <a:r>
              <a:rPr lang="en-US"/>
              <a:t>utomation</a:t>
            </a:r>
            <a:r>
              <a:rPr b="0" i="0" lang="en-US" sz="3200" u="none" cap="none" strike="noStrike">
                <a:solidFill>
                  <a:schemeClr val="dk1"/>
                </a:solidFill>
                <a:latin typeface="Arial"/>
                <a:ea typeface="Arial"/>
                <a:cs typeface="Arial"/>
                <a:sym typeface="Arial"/>
              </a:rPr>
              <a:t> encompasses the design and implementation of systems that operate with minimal human intervention, relying on sensors, actuators, and controllers. Analog signals play a crucial role in this domain, serving as the bridge between the physical world and the digital realm.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65" name="Shape 65"/>
        <p:cNvGrpSpPr/>
        <p:nvPr/>
      </p:nvGrpSpPr>
      <p:grpSpPr>
        <a:xfrm>
          <a:off x="0" y="0"/>
          <a:ext cx="0" cy="0"/>
          <a:chOff x="0" y="0"/>
          <a:chExt cx="0" cy="0"/>
        </a:xfrm>
      </p:grpSpPr>
      <p:sp>
        <p:nvSpPr>
          <p:cNvPr id="66" name="Google Shape;66;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Analog Inputs</a:t>
            </a:r>
            <a:endParaRPr/>
          </a:p>
        </p:txBody>
      </p:sp>
      <p:sp>
        <p:nvSpPr>
          <p:cNvPr id="67" name="Google Shape;67;p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Analog sensors are fundamental components in </a:t>
            </a:r>
            <a:r>
              <a:rPr lang="en-US"/>
              <a:t>automation</a:t>
            </a:r>
            <a:r>
              <a:rPr b="0" i="0" lang="en-US" sz="3200" u="none" cap="none" strike="noStrike">
                <a:solidFill>
                  <a:schemeClr val="dk1"/>
                </a:solidFill>
                <a:latin typeface="Arial"/>
                <a:ea typeface="Arial"/>
                <a:cs typeface="Arial"/>
                <a:sym typeface="Arial"/>
              </a:rPr>
              <a:t>, providing continuous and real-time data about physical variables such as temperature, pressure, and position. These sensors convert physical quantities into analog electrical signals, allowing for precise monitoring and control. Examples include thermocouples, pressure transducers, and potentiometers.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71" name="Shape 71"/>
        <p:cNvGrpSpPr/>
        <p:nvPr/>
      </p:nvGrpSpPr>
      <p:grpSpPr>
        <a:xfrm>
          <a:off x="0" y="0"/>
          <a:ext cx="0" cy="0"/>
          <a:chOff x="0" y="0"/>
          <a:chExt cx="0" cy="0"/>
        </a:xfrm>
      </p:grpSpPr>
      <p:sp>
        <p:nvSpPr>
          <p:cNvPr id="72" name="Google Shape;72;p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Analog Inputs</a:t>
            </a:r>
            <a:endParaRPr/>
          </a:p>
        </p:txBody>
      </p:sp>
      <p:sp>
        <p:nvSpPr>
          <p:cNvPr id="73" name="Google Shape;73;p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Analog sensors are fundamental components in </a:t>
            </a:r>
            <a:r>
              <a:rPr lang="en-US"/>
              <a:t>automation</a:t>
            </a:r>
            <a:r>
              <a:rPr b="0" i="0" lang="en-US" sz="3200" u="none" cap="none" strike="noStrike">
                <a:solidFill>
                  <a:schemeClr val="dk1"/>
                </a:solidFill>
                <a:latin typeface="Arial"/>
                <a:ea typeface="Arial"/>
                <a:cs typeface="Arial"/>
                <a:sym typeface="Arial"/>
              </a:rPr>
              <a:t>, providing continuous and real-time data about physical variables such as temperature, pressure, and position. These sensors convert physical quantities into analog electrical signals, allowing for precise monitoring and control. Examples include thermocouples, pressure transducers, and potentiometers.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77" name="Shape 77"/>
        <p:cNvGrpSpPr/>
        <p:nvPr/>
      </p:nvGrpSpPr>
      <p:grpSpPr>
        <a:xfrm>
          <a:off x="0" y="0"/>
          <a:ext cx="0" cy="0"/>
          <a:chOff x="0" y="0"/>
          <a:chExt cx="0" cy="0"/>
        </a:xfrm>
      </p:grpSpPr>
      <p:sp>
        <p:nvSpPr>
          <p:cNvPr id="78" name="Google Shape;78;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Analog Inputs</a:t>
            </a:r>
            <a:endParaRPr/>
          </a:p>
        </p:txBody>
      </p:sp>
      <p:pic>
        <p:nvPicPr>
          <p:cNvPr descr="circuit pot" id="79" name="Google Shape;79;p6"/>
          <p:cNvPicPr preferRelativeResize="0"/>
          <p:nvPr>
            <p:ph idx="1" type="body"/>
          </p:nvPr>
        </p:nvPicPr>
        <p:blipFill rotWithShape="1">
          <a:blip r:embed="rId3">
            <a:alphaModFix/>
          </a:blip>
          <a:srcRect b="8722" l="15492" r="15491" t="8722"/>
          <a:stretch/>
        </p:blipFill>
        <p:spPr>
          <a:xfrm>
            <a:off x="1331912" y="1557337"/>
            <a:ext cx="2024062" cy="4294187"/>
          </a:xfrm>
          <a:prstGeom prst="rect">
            <a:avLst/>
          </a:prstGeom>
          <a:noFill/>
          <a:ln>
            <a:noFill/>
          </a:ln>
        </p:spPr>
      </p:pic>
      <p:pic>
        <p:nvPicPr>
          <p:cNvPr descr="schematic pot" id="80" name="Google Shape;80;p6"/>
          <p:cNvPicPr preferRelativeResize="0"/>
          <p:nvPr/>
        </p:nvPicPr>
        <p:blipFill rotWithShape="1">
          <a:blip r:embed="rId4">
            <a:alphaModFix/>
          </a:blip>
          <a:srcRect b="7745" l="17446" r="26167" t="7745"/>
          <a:stretch/>
        </p:blipFill>
        <p:spPr>
          <a:xfrm>
            <a:off x="4211637" y="1700212"/>
            <a:ext cx="3490912" cy="2946400"/>
          </a:xfrm>
          <a:prstGeom prst="rect">
            <a:avLst/>
          </a:prstGeom>
          <a:noFill/>
          <a:ln>
            <a:noFill/>
          </a:ln>
        </p:spPr>
      </p:pic>
      <p:sp>
        <p:nvSpPr>
          <p:cNvPr id="81" name="Google Shape;81;p6"/>
          <p:cNvSpPr txBox="1"/>
          <p:nvPr/>
        </p:nvSpPr>
        <p:spPr>
          <a:xfrm>
            <a:off x="4356100" y="5084762"/>
            <a:ext cx="2368550" cy="641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Analog Input with </a:t>
            </a:r>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ARDUINO controller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85" name="Shape 85"/>
        <p:cNvGrpSpPr/>
        <p:nvPr/>
      </p:nvGrpSpPr>
      <p:grpSpPr>
        <a:xfrm>
          <a:off x="0" y="0"/>
          <a:ext cx="0" cy="0"/>
          <a:chOff x="0" y="0"/>
          <a:chExt cx="0" cy="0"/>
        </a:xfrm>
      </p:grpSpPr>
      <p:sp>
        <p:nvSpPr>
          <p:cNvPr id="86" name="Google Shape;86;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Analog Input CODE</a:t>
            </a:r>
            <a:endParaRPr/>
          </a:p>
        </p:txBody>
      </p:sp>
      <p:sp>
        <p:nvSpPr>
          <p:cNvPr id="87" name="Google Shape;87;p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266700" lvl="0" marL="342900" marR="0" rtl="0" algn="l">
              <a:lnSpc>
                <a:spcPct val="8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int sensorPin = A0;    // select the input pin for the potentiometer</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int ledPin = 13;      // select the pin for the LED</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int sensorValue = 0;  // variable to store the value coming from the sensor</a:t>
            </a:r>
            <a:endParaRPr/>
          </a:p>
          <a:p>
            <a:pPr indent="-266700" lvl="0" marL="342900" marR="0" rtl="0" algn="l">
              <a:lnSpc>
                <a:spcPct val="8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void setup() {</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declare the ledPin as an OUTPUT:</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pinMode(ledPin, OUTPUT);</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a:t>
            </a:r>
            <a:endParaRPr/>
          </a:p>
          <a:p>
            <a:pPr indent="-266700" lvl="0" marL="342900" marR="0" rtl="0" algn="l">
              <a:lnSpc>
                <a:spcPct val="8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void loop() {</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read the value from the sensor:</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sensorValue = analogRead(sensorPin);</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turn the ledPin on</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digitalWrite(ledPin, HIGH);</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stop the program for &lt;sensorValue&gt; milliseconds:</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delay(sensorValue);</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turn the ledPin off:</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digitalWrite(ledPin, LOW);</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stop the program for for &lt;sensorValue&gt; milliseconds:</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delay(sensorValue);</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91" name="Shape 91"/>
        <p:cNvGrpSpPr/>
        <p:nvPr/>
      </p:nvGrpSpPr>
      <p:grpSpPr>
        <a:xfrm>
          <a:off x="0" y="0"/>
          <a:ext cx="0" cy="0"/>
          <a:chOff x="0" y="0"/>
          <a:chExt cx="0" cy="0"/>
        </a:xfrm>
      </p:grpSpPr>
      <p:sp>
        <p:nvSpPr>
          <p:cNvPr id="92" name="Google Shape;92;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Analog Outputs</a:t>
            </a:r>
            <a:endParaRPr/>
          </a:p>
        </p:txBody>
      </p:sp>
      <p:sp>
        <p:nvSpPr>
          <p:cNvPr id="93" name="Google Shape;93;p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Actuators, responsible for transforming control signals into physical action, heavily rely on analog outputs. Devices such as motors, valves, and heaters require analog signals to operate smoothly and achieve precise control. The seamless integration of analog outputs ensures that automated systems respond accurately to dynamic changes in their environment.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97" name="Shape 97"/>
        <p:cNvGrpSpPr/>
        <p:nvPr/>
      </p:nvGrpSpPr>
      <p:grpSpPr>
        <a:xfrm>
          <a:off x="0" y="0"/>
          <a:ext cx="0" cy="0"/>
          <a:chOff x="0" y="0"/>
          <a:chExt cx="0" cy="0"/>
        </a:xfrm>
      </p:grpSpPr>
      <p:sp>
        <p:nvSpPr>
          <p:cNvPr id="98" name="Google Shape;98;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Analog Output</a:t>
            </a:r>
            <a:r>
              <a:rPr b="0" i="0" lang="en-US" sz="4400" u="none">
                <a:solidFill>
                  <a:schemeClr val="dk2"/>
                </a:solidFill>
                <a:latin typeface="Arial"/>
                <a:ea typeface="Arial"/>
                <a:cs typeface="Arial"/>
                <a:sym typeface="Arial"/>
              </a:rPr>
              <a:t> </a:t>
            </a:r>
            <a:endParaRPr/>
          </a:p>
        </p:txBody>
      </p:sp>
      <p:pic>
        <p:nvPicPr>
          <p:cNvPr descr="https://docs.arduino.cc/static/52c238dba09c2e40b69e0612ff02ef0f/29114/circuit.png" id="99" name="Google Shape;99;p9"/>
          <p:cNvPicPr preferRelativeResize="0"/>
          <p:nvPr/>
        </p:nvPicPr>
        <p:blipFill rotWithShape="1">
          <a:blip r:embed="rId3">
            <a:alphaModFix/>
          </a:blip>
          <a:srcRect b="7381" l="13124" r="13125" t="7382"/>
          <a:stretch/>
        </p:blipFill>
        <p:spPr>
          <a:xfrm>
            <a:off x="827087" y="1628775"/>
            <a:ext cx="2279650" cy="4679950"/>
          </a:xfrm>
          <a:prstGeom prst="rect">
            <a:avLst/>
          </a:prstGeom>
          <a:noFill/>
          <a:ln>
            <a:noFill/>
          </a:ln>
        </p:spPr>
      </p:pic>
      <p:pic>
        <p:nvPicPr>
          <p:cNvPr descr="https://docs.arduino.cc/static/c8dbeff786e52681c3d0e9ee9525e140/29114/schematic.png" id="100" name="Google Shape;100;p9"/>
          <p:cNvPicPr preferRelativeResize="0"/>
          <p:nvPr/>
        </p:nvPicPr>
        <p:blipFill rotWithShape="1">
          <a:blip r:embed="rId4">
            <a:alphaModFix/>
          </a:blip>
          <a:srcRect b="10498" l="14765" r="14764" t="10499"/>
          <a:stretch/>
        </p:blipFill>
        <p:spPr>
          <a:xfrm>
            <a:off x="4067175" y="2349500"/>
            <a:ext cx="4254500" cy="2682875"/>
          </a:xfrm>
          <a:prstGeom prst="rect">
            <a:avLst/>
          </a:prstGeom>
          <a:noFill/>
          <a:ln>
            <a:noFill/>
          </a:ln>
        </p:spPr>
      </p:pic>
      <p:sp>
        <p:nvSpPr>
          <p:cNvPr id="101" name="Google Shape;101;p9"/>
          <p:cNvSpPr txBox="1"/>
          <p:nvPr/>
        </p:nvSpPr>
        <p:spPr>
          <a:xfrm>
            <a:off x="4211637" y="5300662"/>
            <a:ext cx="2368550" cy="641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FadingLED with </a:t>
            </a:r>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ARDUINO controller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105" name="Shape 105"/>
        <p:cNvGrpSpPr/>
        <p:nvPr/>
      </p:nvGrpSpPr>
      <p:grpSpPr>
        <a:xfrm>
          <a:off x="0" y="0"/>
          <a:ext cx="0" cy="0"/>
          <a:chOff x="0" y="0"/>
          <a:chExt cx="0" cy="0"/>
        </a:xfrm>
      </p:grpSpPr>
      <p:sp>
        <p:nvSpPr>
          <p:cNvPr id="106" name="Google Shape;106;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FadingLED CODE</a:t>
            </a:r>
            <a:endParaRPr/>
          </a:p>
        </p:txBody>
      </p:sp>
      <p:sp>
        <p:nvSpPr>
          <p:cNvPr id="107" name="Google Shape;107;p1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266700" lvl="0" marL="342900" marR="0" rtl="0" algn="l">
              <a:lnSpc>
                <a:spcPct val="8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int ledPin = 9;    // LED connected to digital pin 9</a:t>
            </a:r>
            <a:endParaRPr/>
          </a:p>
          <a:p>
            <a:pPr indent="-266700" lvl="0" marL="342900" marR="0" rtl="0" algn="l">
              <a:lnSpc>
                <a:spcPct val="8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void setup() {</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nothing happens in setup</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a:t>
            </a:r>
            <a:endParaRPr/>
          </a:p>
          <a:p>
            <a:pPr indent="-266700" lvl="0" marL="342900" marR="0" rtl="0" algn="l">
              <a:lnSpc>
                <a:spcPct val="8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void loop() {</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fade in from min to max in increments of 5 points:</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for (int fadeValue = 0 ; fadeValue &lt;= 255; fadeValue += 5) {</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sets the value (range from 0 to 255):</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analogWrite(ledPin, fadeValue);</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wait for 30 milliseconds to see the dimming effect</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delay(30);</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a:t>
            </a:r>
            <a:endParaRPr/>
          </a:p>
          <a:p>
            <a:pPr indent="-266700" lvl="0" marL="342900" marR="0" rtl="0" algn="l">
              <a:lnSpc>
                <a:spcPct val="80000"/>
              </a:lnSpc>
              <a:spcBef>
                <a:spcPts val="24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fade out from max to min in increments of 5 points:</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for (int fadeValue = 255 ; fadeValue &gt;= 0; fadeValue -= 5) {</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sets the value (range from 0 to 255):</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analogWrite(ledPin, fadeValue);</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 wait for 30 milliseconds to see the dimming effect</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delay(30);</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  }</a:t>
            </a:r>
            <a:endParaRPr/>
          </a:p>
          <a:p>
            <a:pPr indent="-342900" lvl="0" marL="342900" marR="0" rtl="0" algn="l">
              <a:lnSpc>
                <a:spcPct val="80000"/>
              </a:lnSpc>
              <a:spcBef>
                <a:spcPts val="24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111" name="Shape 111"/>
        <p:cNvGrpSpPr/>
        <p:nvPr/>
      </p:nvGrpSpPr>
      <p:grpSpPr>
        <a:xfrm>
          <a:off x="0" y="0"/>
          <a:ext cx="0" cy="0"/>
          <a:chOff x="0" y="0"/>
          <a:chExt cx="0" cy="0"/>
        </a:xfrm>
      </p:grpSpPr>
      <p:sp>
        <p:nvSpPr>
          <p:cNvPr id="112" name="Google Shape;112;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Challenges and Solutions</a:t>
            </a:r>
            <a:r>
              <a:rPr b="0" i="0" lang="en-US" sz="4400" u="none">
                <a:solidFill>
                  <a:schemeClr val="dk2"/>
                </a:solidFill>
                <a:latin typeface="Arial"/>
                <a:ea typeface="Arial"/>
                <a:cs typeface="Arial"/>
                <a:sym typeface="Arial"/>
              </a:rPr>
              <a:t> </a:t>
            </a:r>
            <a:endParaRPr/>
          </a:p>
        </p:txBody>
      </p:sp>
      <p:sp>
        <p:nvSpPr>
          <p:cNvPr id="113" name="Google Shape;113;p1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Despite the advantages of analog signals, challenges such as signal degradation, noise interference, and limited transmission range persist. Researchers and engineers are continuously addressing these challenges through innovations like signal conditioning, filtering techniques, and the use of robust communication protocols.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117" name="Shape 117"/>
        <p:cNvGrpSpPr/>
        <p:nvPr/>
      </p:nvGrpSpPr>
      <p:grpSpPr>
        <a:xfrm>
          <a:off x="0" y="0"/>
          <a:ext cx="0" cy="0"/>
          <a:chOff x="0" y="0"/>
          <a:chExt cx="0" cy="0"/>
        </a:xfrm>
      </p:grpSpPr>
      <p:sp>
        <p:nvSpPr>
          <p:cNvPr id="118" name="Google Shape;118;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Challenges and Solutions</a:t>
            </a:r>
            <a:r>
              <a:rPr b="0" i="0" lang="en-US" sz="4400" u="none">
                <a:solidFill>
                  <a:schemeClr val="dk2"/>
                </a:solidFill>
                <a:latin typeface="Arial"/>
                <a:ea typeface="Arial"/>
                <a:cs typeface="Arial"/>
                <a:sym typeface="Arial"/>
              </a:rPr>
              <a:t> </a:t>
            </a:r>
            <a:endParaRPr/>
          </a:p>
        </p:txBody>
      </p:sp>
      <p:sp>
        <p:nvSpPr>
          <p:cNvPr id="119" name="Google Shape;119;p1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The integration of digital technologies, while expanding in the field of </a:t>
            </a:r>
            <a:r>
              <a:rPr lang="en-US"/>
              <a:t>automation</a:t>
            </a:r>
            <a:r>
              <a:rPr b="0" i="0" lang="en-US" sz="3200" u="none" cap="none" strike="noStrike">
                <a:solidFill>
                  <a:schemeClr val="dk1"/>
                </a:solidFill>
                <a:latin typeface="Arial"/>
                <a:ea typeface="Arial"/>
                <a:cs typeface="Arial"/>
                <a:sym typeface="Arial"/>
              </a:rPr>
              <a:t>, has not entirely replaced analog systems due to their inherent advantages in certain applications. Hybrid systems, combining the strengths of both analog and digital technologies, are emerging as a solution to optimize performance and flexibility.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123" name="Shape 123"/>
        <p:cNvGrpSpPr/>
        <p:nvPr/>
      </p:nvGrpSpPr>
      <p:grpSpPr>
        <a:xfrm>
          <a:off x="0" y="0"/>
          <a:ext cx="0" cy="0"/>
          <a:chOff x="0" y="0"/>
          <a:chExt cx="0" cy="0"/>
        </a:xfrm>
      </p:grpSpPr>
      <p:sp>
        <p:nvSpPr>
          <p:cNvPr id="124" name="Google Shape;124;p1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Future Trends</a:t>
            </a:r>
            <a:r>
              <a:rPr b="0" i="0" lang="en-US" sz="4400" u="none">
                <a:solidFill>
                  <a:schemeClr val="dk2"/>
                </a:solidFill>
                <a:latin typeface="Arial"/>
                <a:ea typeface="Arial"/>
                <a:cs typeface="Arial"/>
                <a:sym typeface="Arial"/>
              </a:rPr>
              <a:t> </a:t>
            </a:r>
            <a:endParaRPr/>
          </a:p>
        </p:txBody>
      </p:sp>
      <p:sp>
        <p:nvSpPr>
          <p:cNvPr id="125" name="Google Shape;125;p1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As </a:t>
            </a:r>
            <a:r>
              <a:rPr lang="en-US"/>
              <a:t>automation</a:t>
            </a:r>
            <a:r>
              <a:rPr b="0" i="0" lang="en-US" sz="3200" u="none" cap="none" strike="noStrike">
                <a:solidFill>
                  <a:schemeClr val="dk1"/>
                </a:solidFill>
                <a:latin typeface="Arial"/>
                <a:ea typeface="Arial"/>
                <a:cs typeface="Arial"/>
                <a:sym typeface="Arial"/>
              </a:rPr>
              <a:t> continues to evolve, the role of analog inputs and outputs is expected to adapt to new challenges and opportunities. The integration of smart sensors, advanced signal processing techniques, and the development of more robust communication protocols will shape the future landscape of analog technologies in automation.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00" scaled="0"/>
        </a:gradFill>
      </p:bgPr>
    </p:bg>
    <p:spTree>
      <p:nvGrpSpPr>
        <p:cNvPr id="129" name="Shape 129"/>
        <p:cNvGrpSpPr/>
        <p:nvPr/>
      </p:nvGrpSpPr>
      <p:grpSpPr>
        <a:xfrm>
          <a:off x="0" y="0"/>
          <a:ext cx="0" cy="0"/>
          <a:chOff x="0" y="0"/>
          <a:chExt cx="0" cy="0"/>
        </a:xfrm>
      </p:grpSpPr>
      <p:sp>
        <p:nvSpPr>
          <p:cNvPr id="130" name="Google Shape;130;p1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Conclusion</a:t>
            </a:r>
            <a:r>
              <a:rPr b="0" i="0" lang="en-US" sz="4400" u="none">
                <a:solidFill>
                  <a:schemeClr val="dk2"/>
                </a:solidFill>
                <a:latin typeface="Arial"/>
                <a:ea typeface="Arial"/>
                <a:cs typeface="Arial"/>
                <a:sym typeface="Arial"/>
              </a:rPr>
              <a:t> </a:t>
            </a:r>
            <a:endParaRPr/>
          </a:p>
        </p:txBody>
      </p:sp>
      <p:sp>
        <p:nvSpPr>
          <p:cNvPr id="131" name="Google Shape;131;p1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Analog inputs and outputs remain indispensable in the field of </a:t>
            </a:r>
            <a:r>
              <a:rPr lang="en-US" sz="2800"/>
              <a:t>automation</a:t>
            </a:r>
            <a:r>
              <a:rPr b="0" i="0" lang="en-US" sz="2800" u="none" cap="none" strike="noStrike">
                <a:solidFill>
                  <a:schemeClr val="dk1"/>
                </a:solidFill>
                <a:latin typeface="Arial"/>
                <a:ea typeface="Arial"/>
                <a:cs typeface="Arial"/>
                <a:sym typeface="Arial"/>
              </a:rPr>
              <a:t>, providing the necessary link between the physical and digital aspects of automated systems. The continuous refinement of analog technologies, coupled with the integration of digital advancements, ensures that automation processes are more efficient, reliable, and adaptable to the ever-changing demands of modern industries.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FFFF66"/>
            </a:gs>
          </a:gsLst>
          <a:lin ang="5400012" scaled="0"/>
        </a:gradFill>
      </p:bgPr>
    </p:bg>
    <p:spTree>
      <p:nvGrpSpPr>
        <p:cNvPr id="135" name="Shape 135"/>
        <p:cNvGrpSpPr/>
        <p:nvPr/>
      </p:nvGrpSpPr>
      <p:grpSpPr>
        <a:xfrm>
          <a:off x="0" y="0"/>
          <a:ext cx="0" cy="0"/>
          <a:chOff x="0" y="0"/>
          <a:chExt cx="0" cy="0"/>
        </a:xfrm>
      </p:grpSpPr>
      <p:sp>
        <p:nvSpPr>
          <p:cNvPr id="136" name="Google Shape;136;g2bbd2aa6819_0_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1" i="0" lang="en-US" sz="4400" u="none">
                <a:solidFill>
                  <a:schemeClr val="dk2"/>
                </a:solidFill>
                <a:latin typeface="Arial"/>
                <a:ea typeface="Arial"/>
                <a:cs typeface="Arial"/>
                <a:sym typeface="Arial"/>
              </a:rPr>
              <a:t>References</a:t>
            </a:r>
            <a:endParaRPr/>
          </a:p>
        </p:txBody>
      </p:sp>
      <p:sp>
        <p:nvSpPr>
          <p:cNvPr id="137" name="Google Shape;137;g2bbd2aa6819_0_5"/>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Script with lectures at the Faculty of Electronics, Nis.</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https://www.arduino.cc/</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2024-01-03T11:24:52Z</dcterms:created>
  <dc:creator>korisnik</dc:creator>
</cp:coreProperties>
</file>