
<file path=[Content_Types].xml><?xml version="1.0" encoding="utf-8"?>
<Types xmlns="http://schemas.openxmlformats.org/package/2006/content-types">
  <Default ContentType="application/vnd.openxmlformats-officedocument.vmlDrawing" Extension="vml"/>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oleObject" PartName="/ppt/embeddings/oleObject9.bin"/>
  <Override ContentType="application/vnd.openxmlformats-officedocument.oleObject" PartName="/ppt/embeddings/oleObject3.bin"/>
  <Override ContentType="application/vnd.openxmlformats-officedocument.oleObject" PartName="/ppt/embeddings/oleObject6.bin"/>
  <Override ContentType="application/vnd.openxmlformats-officedocument.oleObject" PartName="/ppt/embeddings/oleObject5.bin"/>
  <Override ContentType="application/vnd.openxmlformats-officedocument.oleObject" PartName="/ppt/embeddings/oleObject4.bin"/>
  <Override ContentType="application/vnd.openxmlformats-officedocument.oleObject" PartName="/ppt/embeddings/oleObject7.bin"/>
  <Override ContentType="application/vnd.openxmlformats-officedocument.oleObject" PartName="/ppt/embeddings/oleObject2.bin"/>
  <Override ContentType="application/vnd.openxmlformats-officedocument.oleObject" PartName="/ppt/embeddings/oleObject1.bin"/>
  <Override ContentType="application/vnd.openxmlformats-officedocument.oleObject" PartName="/ppt/embeddings/oleObject8.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9" roundtripDataSignature="AMtx7mgg18rvzTc+pUxJ8JwkLloYE+zX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FDD22A-D8C6-45D0-B0AE-96E68005CE2B}">
  <a:tblStyle styleId="{08FDD22A-D8C6-45D0-B0AE-96E68005CE2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customschemas.google.com/relationships/presentationmetadata" Target="meta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1" name="Google Shape;11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6" name="Google Shape;11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2" name="Google Shape;12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8" name="Google Shape;12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4" name="Google Shape;13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0" name="Google Shape;14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7" name="Google Shape;14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5" name="Google Shape;15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3" name="Google Shape;16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9" name="Google Shape;17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9" name="Google Shape;18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7" name="Google Shape;19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3" name="Google Shape;20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2" name="Google Shape;21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0" name="Google Shape;22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8" name="Google Shape;22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6" name="Google Shape;23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4" name="Google Shape;244;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5" name="Google Shape;25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3" name="Google Shape;26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2" name="Google Shape;27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9" name="Google Shape;27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9" name="Google Shape;289;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8" name="Google Shape;29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8" name="Google Shape;30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4" name="Google Shape;314;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3" name="Google Shape;32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9" name="Google Shape;329;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5" name="Google Shape;33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2" name="Google Shape;34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8" name="Google Shape;34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4"/>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 name="Google Shape;19;p34"/>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spcBef>
                <a:spcPts val="480"/>
              </a:spcBef>
              <a:spcAft>
                <a:spcPts val="0"/>
              </a:spcAft>
              <a:buClr>
                <a:schemeClr val="dk1"/>
              </a:buClr>
              <a:buSzPts val="2400"/>
              <a:buFont typeface="Arial"/>
              <a:buNone/>
              <a:defRPr sz="2400"/>
            </a:lvl1pPr>
            <a:lvl2pPr lvl="1" algn="ctr">
              <a:spcBef>
                <a:spcPts val="400"/>
              </a:spcBef>
              <a:spcAft>
                <a:spcPts val="0"/>
              </a:spcAft>
              <a:buClr>
                <a:schemeClr val="dk1"/>
              </a:buClr>
              <a:buSzPts val="2000"/>
              <a:buFont typeface="Arial"/>
              <a:buNone/>
              <a:defRPr sz="2000"/>
            </a:lvl2pPr>
            <a:lvl3pPr lvl="2" algn="ctr">
              <a:spcBef>
                <a:spcPts val="360"/>
              </a:spcBef>
              <a:spcAft>
                <a:spcPts val="0"/>
              </a:spcAft>
              <a:buClr>
                <a:schemeClr val="dk1"/>
              </a:buClr>
              <a:buSzPts val="1800"/>
              <a:buFont typeface="Arial"/>
              <a:buNone/>
              <a:defRPr sz="1800"/>
            </a:lvl3pPr>
            <a:lvl4pPr lvl="3" algn="ctr">
              <a:spcBef>
                <a:spcPts val="320"/>
              </a:spcBef>
              <a:spcAft>
                <a:spcPts val="0"/>
              </a:spcAft>
              <a:buClr>
                <a:schemeClr val="dk1"/>
              </a:buClr>
              <a:buSzPts val="1600"/>
              <a:buFont typeface="Arial"/>
              <a:buNone/>
              <a:defRPr sz="1600"/>
            </a:lvl4pPr>
            <a:lvl5pPr lvl="4" algn="ctr">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5" name="Google Shape;25;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3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1" name="Google Shape;31;p3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36" name="Shape 36"/>
        <p:cNvGrpSpPr/>
        <p:nvPr/>
      </p:nvGrpSpPr>
      <p:grpSpPr>
        <a:xfrm>
          <a:off x="0" y="0"/>
          <a:ext cx="0" cy="0"/>
          <a:chOff x="0" y="0"/>
          <a:chExt cx="0" cy="0"/>
        </a:xfrm>
      </p:grpSpPr>
      <p:sp>
        <p:nvSpPr>
          <p:cNvPr id="37" name="Google Shape;37;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8" name="Google Shape;38;p3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37"/>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7"/>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44" name="Shape 44"/>
        <p:cNvGrpSpPr/>
        <p:nvPr/>
      </p:nvGrpSpPr>
      <p:grpSpPr>
        <a:xfrm>
          <a:off x="0" y="0"/>
          <a:ext cx="0" cy="0"/>
          <a:chOff x="0" y="0"/>
          <a:chExt cx="0" cy="0"/>
        </a:xfrm>
      </p:grpSpPr>
      <p:sp>
        <p:nvSpPr>
          <p:cNvPr id="45" name="Google Shape;45;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6" name="Google Shape;46;p3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8"/>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8"/>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3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52" name="Shape 52"/>
        <p:cNvGrpSpPr/>
        <p:nvPr/>
      </p:nvGrpSpPr>
      <p:grpSpPr>
        <a:xfrm>
          <a:off x="0" y="0"/>
          <a:ext cx="0" cy="0"/>
          <a:chOff x="0" y="0"/>
          <a:chExt cx="0" cy="0"/>
        </a:xfrm>
      </p:grpSpPr>
      <p:sp>
        <p:nvSpPr>
          <p:cNvPr id="53" name="Google Shape;53;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4" name="Google Shape;54;p3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3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3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40"/>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1" name="Google Shape;61;p40"/>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sz="2400"/>
            </a:lvl1pPr>
            <a:lvl2pPr indent="-228600" lvl="1" marL="914400" algn="l">
              <a:spcBef>
                <a:spcPts val="400"/>
              </a:spcBef>
              <a:spcAft>
                <a:spcPts val="0"/>
              </a:spcAft>
              <a:buClr>
                <a:schemeClr val="dk1"/>
              </a:buClr>
              <a:buSzPts val="2000"/>
              <a:buFont typeface="Arial"/>
              <a:buNone/>
              <a:defRPr sz="2000"/>
            </a:lvl2pPr>
            <a:lvl3pPr indent="-228600" lvl="2" marL="1371600" algn="l">
              <a:spcBef>
                <a:spcPts val="360"/>
              </a:spcBef>
              <a:spcAft>
                <a:spcPts val="0"/>
              </a:spcAft>
              <a:buClr>
                <a:schemeClr val="dk1"/>
              </a:buClr>
              <a:buSzPts val="1800"/>
              <a:buFont typeface="Arial"/>
              <a:buNone/>
              <a:defRPr sz="1800"/>
            </a:lvl3pPr>
            <a:lvl4pPr indent="-228600" lvl="3" marL="1828800" algn="l">
              <a:spcBef>
                <a:spcPts val="320"/>
              </a:spcBef>
              <a:spcAft>
                <a:spcPts val="0"/>
              </a:spcAft>
              <a:buClr>
                <a:schemeClr val="dk1"/>
              </a:buClr>
              <a:buSzPts val="1600"/>
              <a:buFont typeface="Arial"/>
              <a:buNone/>
              <a:defRPr sz="1600"/>
            </a:lvl4pPr>
            <a:lvl5pPr indent="-228600" lvl="4" marL="2286000" algn="l">
              <a:spcBef>
                <a:spcPts val="320"/>
              </a:spcBef>
              <a:spcAft>
                <a:spcPts val="0"/>
              </a:spcAft>
              <a:buClr>
                <a:schemeClr val="dk1"/>
              </a:buClr>
              <a:buSzPts val="1600"/>
              <a:buFont typeface="Arial"/>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
        <p:nvSpPr>
          <p:cNvPr id="62" name="Google Shape;62;p4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5" name="Shape 65"/>
        <p:cNvGrpSpPr/>
        <p:nvPr/>
      </p:nvGrpSpPr>
      <p:grpSpPr>
        <a:xfrm>
          <a:off x="0" y="0"/>
          <a:ext cx="0" cy="0"/>
          <a:chOff x="0" y="0"/>
          <a:chExt cx="0" cy="0"/>
        </a:xfrm>
      </p:grpSpPr>
      <p:sp>
        <p:nvSpPr>
          <p:cNvPr id="66" name="Google Shape;66;p41"/>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41"/>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41"/>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41"/>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0" name="Google Shape;70;p41"/>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6" name="Google Shape;76;p4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4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3" name="Shape 83"/>
        <p:cNvGrpSpPr/>
        <p:nvPr/>
      </p:nvGrpSpPr>
      <p:grpSpPr>
        <a:xfrm>
          <a:off x="0" y="0"/>
          <a:ext cx="0" cy="0"/>
          <a:chOff x="0" y="0"/>
          <a:chExt cx="0" cy="0"/>
        </a:xfrm>
      </p:grpSpPr>
      <p:sp>
        <p:nvSpPr>
          <p:cNvPr id="84" name="Google Shape;84;p44"/>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5" name="Google Shape;85;p44"/>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6" name="Google Shape;86;p44"/>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7" name="Google Shape;87;p4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0" name="Shape 90"/>
        <p:cNvGrpSpPr/>
        <p:nvPr/>
      </p:nvGrpSpPr>
      <p:grpSpPr>
        <a:xfrm>
          <a:off x="0" y="0"/>
          <a:ext cx="0" cy="0"/>
          <a:chOff x="0" y="0"/>
          <a:chExt cx="0" cy="0"/>
        </a:xfrm>
      </p:grpSpPr>
      <p:sp>
        <p:nvSpPr>
          <p:cNvPr id="91" name="Google Shape;91;p45"/>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2" name="Google Shape;92;p45"/>
          <p:cNvSpPr/>
          <p:nvPr>
            <p:ph idx="2" type="pic"/>
          </p:nvPr>
        </p:nvSpPr>
        <p:spPr>
          <a:xfrm>
            <a:off x="3887788" y="987425"/>
            <a:ext cx="4629150" cy="4873625"/>
          </a:xfrm>
          <a:prstGeom prst="rect">
            <a:avLst/>
          </a:prstGeom>
          <a:noFill/>
          <a:ln>
            <a:noFill/>
          </a:ln>
        </p:spPr>
      </p:sp>
      <p:sp>
        <p:nvSpPr>
          <p:cNvPr id="93" name="Google Shape;93;p45"/>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 name="Google Shape;94;p4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4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7" name="Shape 97"/>
        <p:cNvGrpSpPr/>
        <p:nvPr/>
      </p:nvGrpSpPr>
      <p:grpSpPr>
        <a:xfrm>
          <a:off x="0" y="0"/>
          <a:ext cx="0" cy="0"/>
          <a:chOff x="0" y="0"/>
          <a:chExt cx="0" cy="0"/>
        </a:xfrm>
      </p:grpSpPr>
      <p:sp>
        <p:nvSpPr>
          <p:cNvPr id="98" name="Google Shape;98;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9" name="Google Shape;99;p4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4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4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3" name="Shape 103"/>
        <p:cNvGrpSpPr/>
        <p:nvPr/>
      </p:nvGrpSpPr>
      <p:grpSpPr>
        <a:xfrm>
          <a:off x="0" y="0"/>
          <a:ext cx="0" cy="0"/>
          <a:chOff x="0" y="0"/>
          <a:chExt cx="0" cy="0"/>
        </a:xfrm>
      </p:grpSpPr>
      <p:sp>
        <p:nvSpPr>
          <p:cNvPr id="104" name="Google Shape;104;p4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05" name="Google Shape;105;p4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4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4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theme" Target="../theme/theme1.xml"/><Relationship Id="rId16" Type="http://schemas.openxmlformats.org/officeDocument/2006/relationships/slideLayout" Target="../slideLayouts/slideLayout14.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00"/>
            </a:gs>
          </a:gsLst>
          <a:lin ang="5400000" scaled="0"/>
        </a:gra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33"/>
          <p:cNvPicPr preferRelativeResize="0"/>
          <p:nvPr/>
        </p:nvPicPr>
        <p:blipFill rotWithShape="1">
          <a:blip r:embed="rId1">
            <a:alphaModFix/>
          </a:blip>
          <a:srcRect b="0" l="0" r="0" t="0"/>
          <a:stretch/>
        </p:blipFill>
        <p:spPr>
          <a:xfrm>
            <a:off x="457200" y="6194425"/>
            <a:ext cx="2819400" cy="630238"/>
          </a:xfrm>
          <a:prstGeom prst="rect">
            <a:avLst/>
          </a:prstGeom>
          <a:noFill/>
          <a:ln>
            <a:noFill/>
          </a:ln>
        </p:spPr>
      </p:pic>
      <p:pic>
        <p:nvPicPr>
          <p:cNvPr id="16" name="Google Shape;16;p33"/>
          <p:cNvPicPr preferRelativeResize="0"/>
          <p:nvPr/>
        </p:nvPicPr>
        <p:blipFill rotWithShape="1">
          <a:blip r:embed="rId2">
            <a:alphaModFix/>
          </a:blip>
          <a:srcRect b="0" l="0" r="0" t="0"/>
          <a:stretch/>
        </p:blipFill>
        <p:spPr>
          <a:xfrm>
            <a:off x="6019800" y="6083300"/>
            <a:ext cx="2686050" cy="7747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9.png"/><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vmlDrawing" Target="../drawings/vmlDrawing2.vml"/><Relationship Id="rId4" Type="http://schemas.openxmlformats.org/officeDocument/2006/relationships/oleObject" Target="../embeddings/oleObject2.bin"/><Relationship Id="rId9" Type="http://schemas.openxmlformats.org/officeDocument/2006/relationships/image" Target="../media/image6.png"/><Relationship Id="rId5" Type="http://schemas.openxmlformats.org/officeDocument/2006/relationships/oleObject" Target="../embeddings/oleObject2.bin"/><Relationship Id="rId6" Type="http://schemas.openxmlformats.org/officeDocument/2006/relationships/image" Target="../media/image2.png"/><Relationship Id="rId7" Type="http://schemas.openxmlformats.org/officeDocument/2006/relationships/oleObject" Target="../embeddings/oleObject3.bin"/><Relationship Id="rId8"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vmlDrawing" Target="../drawings/vmlDrawing3.vml"/><Relationship Id="rId4" Type="http://schemas.openxmlformats.org/officeDocument/2006/relationships/oleObject" Target="../embeddings/oleObject4.bin"/><Relationship Id="rId9" Type="http://schemas.openxmlformats.org/officeDocument/2006/relationships/image" Target="../media/image11.png"/><Relationship Id="rId5" Type="http://schemas.openxmlformats.org/officeDocument/2006/relationships/oleObject" Target="../embeddings/oleObject4.bin"/><Relationship Id="rId6" Type="http://schemas.openxmlformats.org/officeDocument/2006/relationships/image" Target="../media/image5.png"/><Relationship Id="rId7" Type="http://schemas.openxmlformats.org/officeDocument/2006/relationships/oleObject" Target="../embeddings/oleObject5.bin"/><Relationship Id="rId8"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1.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vmlDrawing" Target="../drawings/vmlDrawing4.vml"/><Relationship Id="rId4" Type="http://schemas.openxmlformats.org/officeDocument/2006/relationships/oleObject" Target="../embeddings/oleObject6.bin"/><Relationship Id="rId9" Type="http://schemas.openxmlformats.org/officeDocument/2006/relationships/image" Target="../media/image53.png"/><Relationship Id="rId5" Type="http://schemas.openxmlformats.org/officeDocument/2006/relationships/oleObject" Target="../embeddings/oleObject6.bin"/><Relationship Id="rId6" Type="http://schemas.openxmlformats.org/officeDocument/2006/relationships/image" Target="../media/image11.png"/><Relationship Id="rId7" Type="http://schemas.openxmlformats.org/officeDocument/2006/relationships/image" Target="../media/image4.png"/><Relationship Id="rId8"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vmlDrawing" Target="../drawings/vmlDrawing5.vml"/><Relationship Id="rId4" Type="http://schemas.openxmlformats.org/officeDocument/2006/relationships/oleObject" Target="../embeddings/oleObject7.bin"/><Relationship Id="rId5" Type="http://schemas.openxmlformats.org/officeDocument/2006/relationships/oleObject" Target="../embeddings/oleObject7.bin"/><Relationship Id="rId6" Type="http://schemas.openxmlformats.org/officeDocument/2006/relationships/image" Target="../media/image16.png"/><Relationship Id="rId7" Type="http://schemas.openxmlformats.org/officeDocument/2006/relationships/image" Target="../media/image25.png"/><Relationship Id="rId8"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7.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vmlDrawing" Target="../drawings/vmlDrawing6.vml"/><Relationship Id="rId4" Type="http://schemas.openxmlformats.org/officeDocument/2006/relationships/oleObject" Target="../embeddings/oleObject8.bin"/><Relationship Id="rId5" Type="http://schemas.openxmlformats.org/officeDocument/2006/relationships/oleObject" Target="../embeddings/oleObject8.bin"/><Relationship Id="rId6" Type="http://schemas.openxmlformats.org/officeDocument/2006/relationships/image" Target="../media/image46.png"/><Relationship Id="rId7"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vmlDrawing" Target="../drawings/vmlDrawing7.vml"/><Relationship Id="rId4" Type="http://schemas.openxmlformats.org/officeDocument/2006/relationships/image" Target="../media/image48.png"/><Relationship Id="rId5" Type="http://schemas.openxmlformats.org/officeDocument/2006/relationships/oleObject" Target="../embeddings/oleObject9.bin"/><Relationship Id="rId6" Type="http://schemas.openxmlformats.org/officeDocument/2006/relationships/oleObject" Target="../embeddings/oleObject9.bin"/><Relationship Id="rId7" Type="http://schemas.openxmlformats.org/officeDocument/2006/relationships/image" Target="../media/image42.png"/><Relationship Id="rId8"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6.png"/><Relationship Id="rId6"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5.png"/><Relationship Id="rId4" Type="http://schemas.openxmlformats.org/officeDocument/2006/relationships/image" Target="../media/image43.png"/><Relationship Id="rId5"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9.png"/><Relationship Id="rId5" Type="http://schemas.openxmlformats.org/officeDocument/2006/relationships/image" Target="../media/image44.png"/><Relationship Id="rId6"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50.png"/><Relationship Id="rId4" Type="http://schemas.openxmlformats.org/officeDocument/2006/relationships/image" Target="../media/image47.png"/><Relationship Id="rId5" Type="http://schemas.openxmlformats.org/officeDocument/2006/relationships/image" Target="../media/image5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aphicFrame>
        <p:nvGraphicFramePr>
          <p:cNvPr id="113" name="Google Shape;113;p1"/>
          <p:cNvGraphicFramePr/>
          <p:nvPr/>
        </p:nvGraphicFramePr>
        <p:xfrm>
          <a:off x="1524000" y="1397000"/>
          <a:ext cx="3000000" cy="3000000"/>
        </p:xfrm>
        <a:graphic>
          <a:graphicData uri="http://schemas.openxmlformats.org/drawingml/2006/table">
            <a:tbl>
              <a:tblPr>
                <a:noFill/>
                <a:tableStyleId>{08FDD22A-D8C6-45D0-B0AE-96E68005CE2B}</a:tableStyleId>
              </a:tblPr>
              <a:tblGrid>
                <a:gridCol w="1905000"/>
                <a:gridCol w="4191000"/>
              </a:tblGrid>
              <a:tr h="135415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Field</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Automation and robotics</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355725">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Chapter</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2800" u="none" cap="none" strike="noStrike">
                          <a:solidFill>
                            <a:schemeClr val="dk1"/>
                          </a:solidFill>
                          <a:latin typeface="Arial"/>
                          <a:ea typeface="Arial"/>
                          <a:cs typeface="Arial"/>
                          <a:sym typeface="Arial"/>
                        </a:rPr>
                        <a:t>Control systems</a:t>
                      </a:r>
                      <a:r>
                        <a:rPr b="0" i="0" lang="en-US" sz="2800" u="none" cap="none" strike="noStrike">
                          <a:solidFill>
                            <a:schemeClr val="dk1"/>
                          </a:solidFill>
                          <a:latin typeface="Arial"/>
                          <a:ea typeface="Arial"/>
                          <a:cs typeface="Arial"/>
                          <a:sym typeface="Arial"/>
                        </a:rPr>
                        <a:t> </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35415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Subtitle</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General</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Control systems </a:t>
            </a:r>
            <a:endParaRPr/>
          </a:p>
        </p:txBody>
      </p:sp>
      <p:sp>
        <p:nvSpPr>
          <p:cNvPr id="119" name="Google Shape;119;p2"/>
          <p:cNvSpPr txBox="1"/>
          <p:nvPr>
            <p:ph idx="1" type="body"/>
          </p:nvPr>
        </p:nvSpPr>
        <p:spPr>
          <a:xfrm>
            <a:off x="457200" y="1250450"/>
            <a:ext cx="7983300" cy="42312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lang="en-US" sz="2800"/>
              <a:t>CONTROL systems </a:t>
            </a:r>
            <a:endParaRPr/>
          </a:p>
          <a:p>
            <a:pPr indent="-342900" lvl="0" marL="342900" rtl="0" algn="l">
              <a:lnSpc>
                <a:spcPct val="90000"/>
              </a:lnSpc>
              <a:spcBef>
                <a:spcPts val="560"/>
              </a:spcBef>
              <a:spcAft>
                <a:spcPts val="0"/>
              </a:spcAft>
              <a:buClr>
                <a:schemeClr val="dk1"/>
              </a:buClr>
              <a:buSzPts val="2800"/>
              <a:buFont typeface="Arial"/>
              <a:buChar char="•"/>
            </a:pPr>
            <a:r>
              <a:rPr lang="en-US" sz="2800"/>
              <a:t>Feedback</a:t>
            </a:r>
            <a:endParaRPr/>
          </a:p>
          <a:p>
            <a:pPr indent="-342900" lvl="0" marL="342900" rtl="0" algn="l">
              <a:lnSpc>
                <a:spcPct val="90000"/>
              </a:lnSpc>
              <a:spcBef>
                <a:spcPts val="560"/>
              </a:spcBef>
              <a:spcAft>
                <a:spcPts val="0"/>
              </a:spcAft>
              <a:buClr>
                <a:schemeClr val="dk1"/>
              </a:buClr>
              <a:buSzPts val="2800"/>
              <a:buFont typeface="Arial"/>
              <a:buChar char="•"/>
            </a:pPr>
            <a:r>
              <a:rPr lang="en-US" sz="2800"/>
              <a:t>Test-functions</a:t>
            </a:r>
            <a:endParaRPr/>
          </a:p>
          <a:p>
            <a:pPr indent="-342900" lvl="0" marL="342900" rtl="0" algn="l">
              <a:lnSpc>
                <a:spcPct val="90000"/>
              </a:lnSpc>
              <a:spcBef>
                <a:spcPts val="560"/>
              </a:spcBef>
              <a:spcAft>
                <a:spcPts val="0"/>
              </a:spcAft>
              <a:buClr>
                <a:schemeClr val="dk1"/>
              </a:buClr>
              <a:buSzPts val="2800"/>
              <a:buFont typeface="Arial"/>
              <a:buChar char="•"/>
            </a:pPr>
            <a:r>
              <a:rPr lang="en-US" sz="2800"/>
              <a:t>The bounce function</a:t>
            </a:r>
            <a:endParaRPr/>
          </a:p>
          <a:p>
            <a:pPr indent="-342900" lvl="0" marL="342900" rtl="0" algn="l">
              <a:lnSpc>
                <a:spcPct val="90000"/>
              </a:lnSpc>
              <a:spcBef>
                <a:spcPts val="560"/>
              </a:spcBef>
              <a:spcAft>
                <a:spcPts val="0"/>
              </a:spcAft>
              <a:buClr>
                <a:schemeClr val="dk1"/>
              </a:buClr>
              <a:buSzPts val="2800"/>
              <a:buFont typeface="Arial"/>
              <a:buChar char="•"/>
            </a:pPr>
            <a:r>
              <a:rPr lang="en-US" sz="2800"/>
              <a:t>Impulse function</a:t>
            </a:r>
            <a:endParaRPr/>
          </a:p>
          <a:p>
            <a:pPr indent="-342900" lvl="0" marL="342900" rtl="0" algn="l">
              <a:lnSpc>
                <a:spcPct val="90000"/>
              </a:lnSpc>
              <a:spcBef>
                <a:spcPts val="560"/>
              </a:spcBef>
              <a:spcAft>
                <a:spcPts val="0"/>
              </a:spcAft>
              <a:buClr>
                <a:schemeClr val="dk1"/>
              </a:buClr>
              <a:buSzPts val="2800"/>
              <a:buFont typeface="Arial"/>
              <a:buChar char="•"/>
            </a:pPr>
            <a:r>
              <a:rPr lang="en-US" sz="2800"/>
              <a:t>Slope function</a:t>
            </a:r>
            <a:endParaRPr/>
          </a:p>
          <a:p>
            <a:pPr indent="-342900" lvl="0" marL="342900" rtl="0" algn="l">
              <a:lnSpc>
                <a:spcPct val="90000"/>
              </a:lnSpc>
              <a:spcBef>
                <a:spcPts val="560"/>
              </a:spcBef>
              <a:spcAft>
                <a:spcPts val="0"/>
              </a:spcAft>
              <a:buClr>
                <a:schemeClr val="dk1"/>
              </a:buClr>
              <a:buSzPts val="2800"/>
              <a:buFont typeface="Arial"/>
              <a:buChar char="•"/>
            </a:pPr>
            <a:r>
              <a:rPr lang="en-US" sz="2800"/>
              <a:t>L and L</a:t>
            </a:r>
            <a:r>
              <a:rPr baseline="30000" lang="en-US" sz="2800"/>
              <a:t>-1 </a:t>
            </a:r>
            <a:r>
              <a:rPr lang="en-US" sz="2800"/>
              <a:t>transformations</a:t>
            </a:r>
            <a:endParaRPr/>
          </a:p>
          <a:p>
            <a:pPr indent="-342900" lvl="0" marL="342900" rtl="0" algn="l">
              <a:lnSpc>
                <a:spcPct val="90000"/>
              </a:lnSpc>
              <a:spcBef>
                <a:spcPts val="560"/>
              </a:spcBef>
              <a:spcAft>
                <a:spcPts val="0"/>
              </a:spcAft>
              <a:buClr>
                <a:schemeClr val="dk1"/>
              </a:buClr>
              <a:buSzPts val="2800"/>
              <a:buFont typeface="Arial"/>
              <a:buChar char="•"/>
            </a:pPr>
            <a:r>
              <a:rPr lang="en-US" sz="2800"/>
              <a:t>Harmonic function</a:t>
            </a:r>
            <a:endParaRPr/>
          </a:p>
          <a:p>
            <a:pPr indent="-342900" lvl="0" marL="342900" rtl="0" algn="l">
              <a:lnSpc>
                <a:spcPct val="90000"/>
              </a:lnSpc>
              <a:spcBef>
                <a:spcPts val="560"/>
              </a:spcBef>
              <a:spcAft>
                <a:spcPts val="0"/>
              </a:spcAft>
              <a:buClr>
                <a:schemeClr val="dk1"/>
              </a:buClr>
              <a:buSzPts val="2800"/>
              <a:buFont typeface="Arial"/>
              <a:buChar char="•"/>
            </a:pPr>
            <a:r>
              <a:rPr lang="en-US" sz="2800"/>
              <a:t>System response to test functions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CONTROL systems</a:t>
            </a:r>
            <a:endParaRPr/>
          </a:p>
        </p:txBody>
      </p:sp>
      <p:sp>
        <p:nvSpPr>
          <p:cNvPr id="125" name="Google Shape;125;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400"/>
              <a:buFont typeface="Arial"/>
              <a:buChar char="•"/>
            </a:pPr>
            <a:r>
              <a:rPr lang="en-US" sz="2400"/>
              <a:t>CONTROLLABILITY is the property of the system that, under the influence of control action, passes from one to another required state.</a:t>
            </a:r>
            <a:endParaRPr/>
          </a:p>
          <a:p>
            <a:pPr indent="-342900" lvl="0" marL="342900" rtl="0" algn="l">
              <a:lnSpc>
                <a:spcPct val="80000"/>
              </a:lnSpc>
              <a:spcBef>
                <a:spcPts val="480"/>
              </a:spcBef>
              <a:spcAft>
                <a:spcPts val="0"/>
              </a:spcAft>
              <a:buClr>
                <a:schemeClr val="dk1"/>
              </a:buClr>
              <a:buSzPts val="2400"/>
              <a:buFont typeface="Arial"/>
              <a:buChar char="•"/>
            </a:pPr>
            <a:r>
              <a:rPr lang="en-US" sz="2400"/>
              <a:t>CONTROL EFFECT is an effect on the managed system or environment that improves the functioning or development of the system, which is selected from a set of possible actions, based on available information.</a:t>
            </a:r>
            <a:endParaRPr/>
          </a:p>
          <a:p>
            <a:pPr indent="-342900" lvl="0" marL="342900" rtl="0" algn="l">
              <a:lnSpc>
                <a:spcPct val="80000"/>
              </a:lnSpc>
              <a:spcBef>
                <a:spcPts val="480"/>
              </a:spcBef>
              <a:spcAft>
                <a:spcPts val="0"/>
              </a:spcAft>
              <a:buClr>
                <a:schemeClr val="dk1"/>
              </a:buClr>
              <a:buSzPts val="2400"/>
              <a:buFont typeface="Arial"/>
              <a:buChar char="•"/>
            </a:pPr>
            <a:r>
              <a:rPr lang="en-US" sz="2400"/>
              <a:t>CONTROL PROCESS is the process of collecting, processing, distributing (but also storing, archiving and updating) information and its implementation in the form of executive activities.</a:t>
            </a:r>
            <a:endParaRPr/>
          </a:p>
          <a:p>
            <a:pPr indent="-342900" lvl="0" marL="342900" rtl="0" algn="l">
              <a:lnSpc>
                <a:spcPct val="80000"/>
              </a:lnSpc>
              <a:spcBef>
                <a:spcPts val="480"/>
              </a:spcBef>
              <a:spcAft>
                <a:spcPts val="0"/>
              </a:spcAft>
              <a:buClr>
                <a:schemeClr val="dk1"/>
              </a:buClr>
              <a:buSzPts val="2400"/>
              <a:buFont typeface="Arial"/>
              <a:buChar char="•"/>
            </a:pPr>
            <a:r>
              <a:rPr lang="en-US" sz="2400"/>
              <a:t>CONTROL is a set of CONTROL processes that realize the system's goal function.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CONTROL systems </a:t>
            </a:r>
            <a:endParaRPr/>
          </a:p>
        </p:txBody>
      </p:sp>
      <p:sp>
        <p:nvSpPr>
          <p:cNvPr id="131" name="Google Shape;131;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Char char="•"/>
            </a:pPr>
            <a:r>
              <a:rPr lang="en-US"/>
              <a:t>The CONTROL system contains two basic subsystems: </a:t>
            </a:r>
            <a:endParaRPr/>
          </a:p>
          <a:p>
            <a:pPr indent="-285750" lvl="1" marL="742950" rtl="0" algn="l">
              <a:spcBef>
                <a:spcPts val="560"/>
              </a:spcBef>
              <a:spcAft>
                <a:spcPts val="0"/>
              </a:spcAft>
              <a:buClr>
                <a:schemeClr val="dk1"/>
              </a:buClr>
              <a:buSzPts val="2800"/>
              <a:buFont typeface="Arial"/>
              <a:buChar char="–"/>
            </a:pPr>
            <a:r>
              <a:rPr lang="en-US"/>
              <a:t>Controled subsystem (CONTROL object)</a:t>
            </a:r>
            <a:endParaRPr/>
          </a:p>
          <a:p>
            <a:pPr indent="-285750" lvl="1" marL="742950" rtl="0" algn="l">
              <a:spcBef>
                <a:spcPts val="560"/>
              </a:spcBef>
              <a:spcAft>
                <a:spcPts val="0"/>
              </a:spcAft>
              <a:buClr>
                <a:schemeClr val="dk1"/>
              </a:buClr>
              <a:buSzPts val="2800"/>
              <a:buFont typeface="Arial"/>
              <a:buChar char="–"/>
            </a:pPr>
            <a:r>
              <a:rPr lang="en-US"/>
              <a:t>Control subsystem (control device, control subject)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 </a:t>
            </a:r>
            <a:endParaRPr/>
          </a:p>
        </p:txBody>
      </p:sp>
      <p:sp>
        <p:nvSpPr>
          <p:cNvPr id="137" name="Google Shape;13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lang="en-US" sz="2800"/>
              <a:t>Feedback is a way of transmitting information about the realized or realized values ​​of the controlled quantity.    </a:t>
            </a:r>
            <a:endParaRPr/>
          </a:p>
          <a:p>
            <a:pPr indent="-342900" lvl="0" marL="342900" rtl="0" algn="l">
              <a:lnSpc>
                <a:spcPct val="90000"/>
              </a:lnSpc>
              <a:spcBef>
                <a:spcPts val="560"/>
              </a:spcBef>
              <a:spcAft>
                <a:spcPts val="0"/>
              </a:spcAft>
              <a:buClr>
                <a:schemeClr val="dk1"/>
              </a:buClr>
              <a:buSzPts val="2800"/>
              <a:buFont typeface="Arial"/>
              <a:buChar char="•"/>
            </a:pPr>
            <a:r>
              <a:rPr lang="en-US" sz="2800"/>
              <a:t>The realized values ​​of the controlled quantity are compared with the required (planned) values ​​in the comparator (adder).</a:t>
            </a:r>
            <a:endParaRPr/>
          </a:p>
          <a:p>
            <a:pPr indent="-342900" lvl="0" marL="342900" rtl="0" algn="l">
              <a:lnSpc>
                <a:spcPct val="90000"/>
              </a:lnSpc>
              <a:spcBef>
                <a:spcPts val="560"/>
              </a:spcBef>
              <a:spcAft>
                <a:spcPts val="0"/>
              </a:spcAft>
              <a:buClr>
                <a:schemeClr val="dk1"/>
              </a:buClr>
              <a:buSzPts val="2800"/>
              <a:buFont typeface="Arial"/>
              <a:buChar char="•"/>
            </a:pPr>
            <a:r>
              <a:rPr lang="en-US" sz="2800"/>
              <a:t>Division: </a:t>
            </a:r>
            <a:endParaRPr/>
          </a:p>
          <a:p>
            <a:pPr indent="-285750" lvl="1" marL="742950" rtl="0" algn="l">
              <a:lnSpc>
                <a:spcPct val="90000"/>
              </a:lnSpc>
              <a:spcBef>
                <a:spcPts val="480"/>
              </a:spcBef>
              <a:spcAft>
                <a:spcPts val="0"/>
              </a:spcAft>
              <a:buClr>
                <a:schemeClr val="dk1"/>
              </a:buClr>
              <a:buSzPts val="2400"/>
              <a:buFont typeface="Arial"/>
              <a:buChar char="–"/>
            </a:pPr>
            <a:r>
              <a:rPr lang="en-US" sz="2400"/>
              <a:t>Positive feedback (increases the effect of the input on the output/controlled quantity)</a:t>
            </a:r>
            <a:endParaRPr/>
          </a:p>
          <a:p>
            <a:pPr indent="-285750" lvl="1" marL="742950" rtl="0" algn="l">
              <a:lnSpc>
                <a:spcPct val="90000"/>
              </a:lnSpc>
              <a:spcBef>
                <a:spcPts val="480"/>
              </a:spcBef>
              <a:spcAft>
                <a:spcPts val="0"/>
              </a:spcAft>
              <a:buClr>
                <a:schemeClr val="dk1"/>
              </a:buClr>
              <a:buSzPts val="2400"/>
              <a:buFont typeface="Arial"/>
              <a:buChar char="–"/>
            </a:pPr>
            <a:r>
              <a:rPr lang="en-US" sz="2400"/>
              <a:t>Negative feedback/coupling (reduces the influence of the input effect on the output/controlled quantity)ν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graphicFrame>
        <p:nvGraphicFramePr>
          <p:cNvPr id="143" name="Google Shape;143;p6"/>
          <p:cNvGraphicFramePr/>
          <p:nvPr/>
        </p:nvGraphicFramePr>
        <p:xfrm>
          <a:off x="1752600" y="1524000"/>
          <a:ext cx="4037013" cy="2132013"/>
        </p:xfrm>
        <a:graphic>
          <a:graphicData uri="http://schemas.openxmlformats.org/presentationml/2006/ole">
            <mc:AlternateContent>
              <mc:Choice Requires="v">
                <p:oleObj r:id="rId4" imgH="2132013" imgW="4037013" progId="Visio.Drawing.11" spid="_x0000_s1">
                  <p:embed/>
                </p:oleObj>
              </mc:Choice>
              <mc:Fallback>
                <p:oleObj r:id="rId5" imgH="2132013" imgW="4037013" progId="Visio.Drawing.11">
                  <p:embed/>
                  <p:pic>
                    <p:nvPicPr>
                      <p:cNvPr id="143" name="Google Shape;143;p6"/>
                      <p:cNvPicPr preferRelativeResize="0"/>
                      <p:nvPr/>
                    </p:nvPicPr>
                    <p:blipFill rotWithShape="1">
                      <a:blip r:embed="rId6">
                        <a:alphaModFix/>
                      </a:blip>
                      <a:srcRect b="0" l="0" r="0" t="0"/>
                      <a:stretch/>
                    </p:blipFill>
                    <p:spPr>
                      <a:xfrm>
                        <a:off x="1752600" y="1524000"/>
                        <a:ext cx="4037013" cy="2132013"/>
                      </a:xfrm>
                      <a:prstGeom prst="rect">
                        <a:avLst/>
                      </a:prstGeom>
                      <a:noFill/>
                      <a:ln>
                        <a:noFill/>
                      </a:ln>
                    </p:spPr>
                  </p:pic>
                </p:oleObj>
              </mc:Fallback>
            </mc:AlternateContent>
          </a:graphicData>
        </a:graphic>
      </p:graphicFrame>
      <p:pic>
        <p:nvPicPr>
          <p:cNvPr id="144" name="Google Shape;144;p6"/>
          <p:cNvPicPr preferRelativeResize="0"/>
          <p:nvPr/>
        </p:nvPicPr>
        <p:blipFill rotWithShape="1">
          <a:blip r:embed="rId7">
            <a:alphaModFix/>
          </a:blip>
          <a:srcRect b="0" l="0" r="0" t="0"/>
          <a:stretch/>
        </p:blipFill>
        <p:spPr>
          <a:xfrm>
            <a:off x="2590800" y="4038600"/>
            <a:ext cx="3048000" cy="17446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sp>
        <p:nvSpPr>
          <p:cNvPr id="150" name="Google Shape;150;p7"/>
          <p:cNvSpPr txBox="1"/>
          <p:nvPr>
            <p:ph idx="1" type="body"/>
          </p:nvPr>
        </p:nvSpPr>
        <p:spPr>
          <a:xfrm>
            <a:off x="304800" y="1447800"/>
            <a:ext cx="83058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Task: achieve 10 times amplified input signal at the output of the system </a:t>
            </a:r>
            <a:endParaRPr/>
          </a:p>
          <a:p>
            <a:pPr indent="-342900" lvl="0" marL="342900" rtl="0" algn="l">
              <a:spcBef>
                <a:spcPts val="560"/>
              </a:spcBef>
              <a:spcAft>
                <a:spcPts val="0"/>
              </a:spcAft>
              <a:buClr>
                <a:schemeClr val="dk1"/>
              </a:buClr>
              <a:buSzPts val="2800"/>
              <a:buFont typeface="Arial"/>
              <a:buChar char="•"/>
            </a:pPr>
            <a:r>
              <a:rPr lang="en-US" sz="2800"/>
              <a:t>Open system</a:t>
            </a:r>
            <a:endParaRPr/>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Char char="•"/>
            </a:pPr>
            <a:r>
              <a:rPr lang="en-US" sz="2800"/>
              <a:t>Closed system</a:t>
            </a:r>
            <a:endParaRPr/>
          </a:p>
        </p:txBody>
      </p:sp>
      <p:graphicFrame>
        <p:nvGraphicFramePr>
          <p:cNvPr id="151" name="Google Shape;151;p7"/>
          <p:cNvGraphicFramePr/>
          <p:nvPr/>
        </p:nvGraphicFramePr>
        <p:xfrm>
          <a:off x="838200" y="2895600"/>
          <a:ext cx="4037013" cy="798513"/>
        </p:xfrm>
        <a:graphic>
          <a:graphicData uri="http://schemas.openxmlformats.org/presentationml/2006/ole">
            <mc:AlternateContent>
              <mc:Choice Requires="v">
                <p:oleObj r:id="rId4" imgH="798513" imgW="4037013" progId="Visio.Drawing.11" spid="_x0000_s1">
                  <p:embed/>
                </p:oleObj>
              </mc:Choice>
              <mc:Fallback>
                <p:oleObj r:id="rId5" imgH="798513" imgW="4037013" progId="Visio.Drawing.11">
                  <p:embed/>
                  <p:pic>
                    <p:nvPicPr>
                      <p:cNvPr id="151" name="Google Shape;151;p7"/>
                      <p:cNvPicPr preferRelativeResize="0"/>
                      <p:nvPr/>
                    </p:nvPicPr>
                    <p:blipFill rotWithShape="1">
                      <a:blip r:embed="rId6">
                        <a:alphaModFix/>
                      </a:blip>
                      <a:srcRect b="0" l="0" r="0" t="0"/>
                      <a:stretch/>
                    </p:blipFill>
                    <p:spPr>
                      <a:xfrm>
                        <a:off x="838200" y="2895600"/>
                        <a:ext cx="4037013" cy="798513"/>
                      </a:xfrm>
                      <a:prstGeom prst="rect">
                        <a:avLst/>
                      </a:prstGeom>
                      <a:noFill/>
                      <a:ln>
                        <a:noFill/>
                      </a:ln>
                    </p:spPr>
                  </p:pic>
                </p:oleObj>
              </mc:Fallback>
            </mc:AlternateContent>
          </a:graphicData>
        </a:graphic>
      </p:graphicFrame>
      <p:graphicFrame>
        <p:nvGraphicFramePr>
          <p:cNvPr id="152" name="Google Shape;152;p7"/>
          <p:cNvGraphicFramePr/>
          <p:nvPr/>
        </p:nvGraphicFramePr>
        <p:xfrm>
          <a:off x="762000" y="4572000"/>
          <a:ext cx="4038600" cy="1327150"/>
        </p:xfrm>
        <a:graphic>
          <a:graphicData uri="http://schemas.openxmlformats.org/presentationml/2006/ole">
            <mc:AlternateContent>
              <mc:Choice Requires="v">
                <p:oleObj r:id="rId7" imgH="1327150" imgW="4038600" progId="Visio.Drawing.11" spid="_x0000_s2">
                  <p:embed/>
                </p:oleObj>
              </mc:Choice>
              <mc:Fallback>
                <p:oleObj r:id="rId8" imgH="1327150" imgW="4038600" progId="Visio.Drawing.11">
                  <p:embed/>
                  <p:pic>
                    <p:nvPicPr>
                      <p:cNvPr id="152" name="Google Shape;152;p7"/>
                      <p:cNvPicPr preferRelativeResize="0"/>
                      <p:nvPr/>
                    </p:nvPicPr>
                    <p:blipFill rotWithShape="1">
                      <a:blip r:embed="rId9">
                        <a:alphaModFix/>
                      </a:blip>
                      <a:srcRect b="0" l="0" r="0" t="0"/>
                      <a:stretch/>
                    </p:blipFill>
                    <p:spPr>
                      <a:xfrm>
                        <a:off x="762000" y="4572000"/>
                        <a:ext cx="4038600" cy="1327150"/>
                      </a:xfrm>
                      <a:prstGeom prst="rect">
                        <a:avLst/>
                      </a:prstGeom>
                      <a:noFill/>
                      <a:ln>
                        <a:noFill/>
                      </a:ln>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sp>
        <p:nvSpPr>
          <p:cNvPr id="158" name="Google Shape;158;p8"/>
          <p:cNvSpPr txBox="1"/>
          <p:nvPr>
            <p:ph idx="1" type="body"/>
          </p:nvPr>
        </p:nvSpPr>
        <p:spPr>
          <a:xfrm>
            <a:off x="457200" y="1600200"/>
            <a:ext cx="80010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Let the transfer function be changed to the value G1(s)=1.10    </a:t>
            </a:r>
            <a:endParaRPr/>
          </a:p>
          <a:p>
            <a:pPr indent="-342900" lvl="0" marL="342900" rtl="0" algn="l">
              <a:spcBef>
                <a:spcPts val="560"/>
              </a:spcBef>
              <a:spcAft>
                <a:spcPts val="0"/>
              </a:spcAft>
              <a:buClr>
                <a:schemeClr val="dk1"/>
              </a:buClr>
              <a:buSzPts val="2800"/>
              <a:buFont typeface="Arial"/>
              <a:buChar char="•"/>
            </a:pPr>
            <a:r>
              <a:rPr lang="en-US" sz="2800"/>
              <a:t>Open system </a:t>
            </a:r>
            <a:endParaRPr/>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Char char="•"/>
            </a:pPr>
            <a:r>
              <a:rPr lang="en-US" sz="2800"/>
              <a:t>Closed system</a:t>
            </a:r>
            <a:endParaRPr/>
          </a:p>
          <a:p>
            <a:pPr indent="-165100" lvl="0" marL="342900" rtl="0" algn="l">
              <a:spcBef>
                <a:spcPts val="560"/>
              </a:spcBef>
              <a:spcAft>
                <a:spcPts val="0"/>
              </a:spcAft>
              <a:buClr>
                <a:schemeClr val="dk1"/>
              </a:buClr>
              <a:buSzPts val="2800"/>
              <a:buFont typeface="Arial"/>
              <a:buNone/>
            </a:pPr>
            <a:r>
              <a:t/>
            </a:r>
            <a:endParaRPr sz="2800"/>
          </a:p>
        </p:txBody>
      </p:sp>
      <p:pic>
        <p:nvPicPr>
          <p:cNvPr id="159" name="Google Shape;159;p8"/>
          <p:cNvPicPr preferRelativeResize="0"/>
          <p:nvPr/>
        </p:nvPicPr>
        <p:blipFill rotWithShape="1">
          <a:blip r:embed="rId3">
            <a:alphaModFix/>
          </a:blip>
          <a:srcRect b="0" l="0" r="0" t="0"/>
          <a:stretch/>
        </p:blipFill>
        <p:spPr>
          <a:xfrm>
            <a:off x="3657600" y="2819400"/>
            <a:ext cx="2895600" cy="990600"/>
          </a:xfrm>
          <a:prstGeom prst="rect">
            <a:avLst/>
          </a:prstGeom>
          <a:noFill/>
          <a:ln>
            <a:noFill/>
          </a:ln>
        </p:spPr>
      </p:pic>
      <p:pic>
        <p:nvPicPr>
          <p:cNvPr id="160" name="Google Shape;160;p8"/>
          <p:cNvPicPr preferRelativeResize="0"/>
          <p:nvPr/>
        </p:nvPicPr>
        <p:blipFill rotWithShape="1">
          <a:blip r:embed="rId4">
            <a:alphaModFix/>
          </a:blip>
          <a:srcRect b="0" l="0" r="0" t="0"/>
          <a:stretch/>
        </p:blipFill>
        <p:spPr>
          <a:xfrm>
            <a:off x="3581400" y="4495800"/>
            <a:ext cx="4495800" cy="1149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sp>
        <p:nvSpPr>
          <p:cNvPr id="166" name="Google Shape;166;p9"/>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Font typeface="Arial"/>
              <a:buChar char="•"/>
            </a:pPr>
            <a:r>
              <a:rPr lang="en-US" sz="2400"/>
              <a:t>The system shown in the picture under normal operating conditions performs an identical transformation of the input signal (G(s)=1), and under the influence of disturbances it changes the transformation operator to the value 0.8. Determine the transfer function of the feedback connection, as well as the values ​​of the output signals for the case of positive and negative feedback, if the input signal is X(s)=100</a:t>
            </a:r>
            <a:endParaRPr/>
          </a:p>
          <a:p>
            <a:pPr indent="-342900" lvl="0" marL="342900" rtl="0" algn="l">
              <a:spcBef>
                <a:spcPts val="560"/>
              </a:spcBef>
              <a:spcAft>
                <a:spcPts val="0"/>
              </a:spcAft>
              <a:buClr>
                <a:schemeClr val="dk1"/>
              </a:buClr>
              <a:buSzPts val="2800"/>
              <a:buFont typeface="Arial"/>
              <a:buNone/>
            </a:pPr>
            <a:r>
              <a:rPr lang="en-US" sz="2800"/>
              <a:t> </a:t>
            </a:r>
            <a:endParaRPr/>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p:txBody>
      </p:sp>
      <p:graphicFrame>
        <p:nvGraphicFramePr>
          <p:cNvPr id="167" name="Google Shape;167;p9"/>
          <p:cNvGraphicFramePr/>
          <p:nvPr/>
        </p:nvGraphicFramePr>
        <p:xfrm>
          <a:off x="685800" y="4800600"/>
          <a:ext cx="3581400" cy="927100"/>
        </p:xfrm>
        <a:graphic>
          <a:graphicData uri="http://schemas.openxmlformats.org/presentationml/2006/ole">
            <mc:AlternateContent>
              <mc:Choice Requires="v">
                <p:oleObj r:id="rId4" imgH="927100" imgW="3581400" progId="Visio.Drawing.11" spid="_x0000_s1">
                  <p:embed/>
                </p:oleObj>
              </mc:Choice>
              <mc:Fallback>
                <p:oleObj r:id="rId5" imgH="927100" imgW="3581400" progId="Visio.Drawing.11">
                  <p:embed/>
                  <p:pic>
                    <p:nvPicPr>
                      <p:cNvPr id="167" name="Google Shape;167;p9"/>
                      <p:cNvPicPr preferRelativeResize="0"/>
                      <p:nvPr/>
                    </p:nvPicPr>
                    <p:blipFill rotWithShape="1">
                      <a:blip r:embed="rId6">
                        <a:alphaModFix/>
                      </a:blip>
                      <a:srcRect b="0" l="0" r="0" t="0"/>
                      <a:stretch/>
                    </p:blipFill>
                    <p:spPr>
                      <a:xfrm>
                        <a:off x="685800" y="4800600"/>
                        <a:ext cx="3581400" cy="927100"/>
                      </a:xfrm>
                      <a:prstGeom prst="rect">
                        <a:avLst/>
                      </a:prstGeom>
                      <a:noFill/>
                      <a:ln>
                        <a:noFill/>
                      </a:ln>
                    </p:spPr>
                  </p:pic>
                </p:oleObj>
              </mc:Fallback>
            </mc:AlternateContent>
          </a:graphicData>
        </a:graphic>
      </p:graphicFrame>
      <p:graphicFrame>
        <p:nvGraphicFramePr>
          <p:cNvPr id="168" name="Google Shape;168;p9"/>
          <p:cNvGraphicFramePr/>
          <p:nvPr/>
        </p:nvGraphicFramePr>
        <p:xfrm>
          <a:off x="4267200" y="4886325"/>
          <a:ext cx="4572000" cy="1228725"/>
        </p:xfrm>
        <a:graphic>
          <a:graphicData uri="http://schemas.openxmlformats.org/presentationml/2006/ole">
            <mc:AlternateContent>
              <mc:Choice Requires="v">
                <p:oleObj r:id="rId7" imgH="1228725" imgW="4572000" progId="Visio.Drawing.11" spid="_x0000_s2">
                  <p:embed/>
                </p:oleObj>
              </mc:Choice>
              <mc:Fallback>
                <p:oleObj r:id="rId8" imgH="1228725" imgW="4572000" progId="Visio.Drawing.11">
                  <p:embed/>
                  <p:pic>
                    <p:nvPicPr>
                      <p:cNvPr id="168" name="Google Shape;168;p9"/>
                      <p:cNvPicPr preferRelativeResize="0"/>
                      <p:nvPr/>
                    </p:nvPicPr>
                    <p:blipFill rotWithShape="1">
                      <a:blip r:embed="rId9">
                        <a:alphaModFix/>
                      </a:blip>
                      <a:srcRect b="0" l="0" r="0" t="0"/>
                      <a:stretch/>
                    </p:blipFill>
                    <p:spPr>
                      <a:xfrm>
                        <a:off x="4267200" y="4886325"/>
                        <a:ext cx="4572000" cy="1228725"/>
                      </a:xfrm>
                      <a:prstGeom prst="rect">
                        <a:avLst/>
                      </a:prstGeom>
                      <a:noFill/>
                      <a:ln>
                        <a:noFill/>
                      </a:ln>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sp>
        <p:nvSpPr>
          <p:cNvPr id="174" name="Google Shape;174;p10"/>
          <p:cNvSpPr txBox="1"/>
          <p:nvPr>
            <p:ph idx="1" type="body"/>
          </p:nvPr>
        </p:nvSpPr>
        <p:spPr>
          <a:xfrm>
            <a:off x="457200" y="1600200"/>
            <a:ext cx="81534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lang="en-US" sz="2800"/>
              <a:t>When the system is not affected by disturbances, there is no need for feedback. The value of the open system output signal is</a:t>
            </a:r>
            <a:endParaRPr/>
          </a:p>
          <a:p>
            <a:pPr indent="-165100" lvl="0" marL="342900" rtl="0" algn="l">
              <a:lnSpc>
                <a:spcPct val="90000"/>
              </a:lnSpc>
              <a:spcBef>
                <a:spcPts val="560"/>
              </a:spcBef>
              <a:spcAft>
                <a:spcPts val="0"/>
              </a:spcAft>
              <a:buClr>
                <a:schemeClr val="dk1"/>
              </a:buClr>
              <a:buSzPts val="2800"/>
              <a:buFont typeface="Arial"/>
              <a:buNone/>
            </a:pPr>
            <a:r>
              <a:t/>
            </a:r>
            <a:endParaRPr sz="2800"/>
          </a:p>
          <a:p>
            <a:pPr indent="-342900" lvl="0" marL="342900" rtl="0" algn="l">
              <a:lnSpc>
                <a:spcPct val="90000"/>
              </a:lnSpc>
              <a:spcBef>
                <a:spcPts val="560"/>
              </a:spcBef>
              <a:spcAft>
                <a:spcPts val="0"/>
              </a:spcAft>
              <a:buClr>
                <a:schemeClr val="dk1"/>
              </a:buClr>
              <a:buSzPts val="2800"/>
              <a:buFont typeface="Arial"/>
              <a:buChar char="•"/>
            </a:pPr>
            <a:r>
              <a:rPr lang="en-US" sz="2800"/>
              <a:t>In the event of disturbance, the value of the output signal is reduced to the value</a:t>
            </a:r>
            <a:endParaRPr/>
          </a:p>
          <a:p>
            <a:pPr indent="-165100" lvl="0" marL="342900" rtl="0" algn="l">
              <a:lnSpc>
                <a:spcPct val="90000"/>
              </a:lnSpc>
              <a:spcBef>
                <a:spcPts val="560"/>
              </a:spcBef>
              <a:spcAft>
                <a:spcPts val="0"/>
              </a:spcAft>
              <a:buClr>
                <a:schemeClr val="dk1"/>
              </a:buClr>
              <a:buSzPts val="2800"/>
              <a:buFont typeface="Arial"/>
              <a:buNone/>
            </a:pPr>
            <a:r>
              <a:t/>
            </a:r>
            <a:endParaRPr sz="2800"/>
          </a:p>
          <a:p>
            <a:pPr indent="-342900" lvl="0" marL="342900" rtl="0" algn="l">
              <a:lnSpc>
                <a:spcPct val="90000"/>
              </a:lnSpc>
              <a:spcBef>
                <a:spcPts val="560"/>
              </a:spcBef>
              <a:spcAft>
                <a:spcPts val="0"/>
              </a:spcAft>
              <a:buClr>
                <a:schemeClr val="dk1"/>
              </a:buClr>
              <a:buSzPts val="2800"/>
              <a:buFont typeface="Arial"/>
              <a:buChar char="•"/>
            </a:pPr>
            <a:r>
              <a:rPr lang="en-US" sz="2800"/>
              <a:t>By introducing a feedback loop, which will have a corresponding transfer function, the existing value of the output (80) will change. </a:t>
            </a:r>
            <a:endParaRPr/>
          </a:p>
        </p:txBody>
      </p:sp>
      <p:pic>
        <p:nvPicPr>
          <p:cNvPr id="175" name="Google Shape;175;p10"/>
          <p:cNvPicPr preferRelativeResize="0"/>
          <p:nvPr/>
        </p:nvPicPr>
        <p:blipFill rotWithShape="1">
          <a:blip r:embed="rId3">
            <a:alphaModFix/>
          </a:blip>
          <a:srcRect b="0" l="0" r="0" t="0"/>
          <a:stretch/>
        </p:blipFill>
        <p:spPr>
          <a:xfrm>
            <a:off x="990600" y="2895600"/>
            <a:ext cx="3505200" cy="379413"/>
          </a:xfrm>
          <a:prstGeom prst="rect">
            <a:avLst/>
          </a:prstGeom>
          <a:solidFill>
            <a:schemeClr val="folHlink"/>
          </a:solidFill>
          <a:ln>
            <a:noFill/>
          </a:ln>
        </p:spPr>
      </p:pic>
      <p:pic>
        <p:nvPicPr>
          <p:cNvPr id="176" name="Google Shape;176;p10"/>
          <p:cNvPicPr preferRelativeResize="0"/>
          <p:nvPr/>
        </p:nvPicPr>
        <p:blipFill rotWithShape="1">
          <a:blip r:embed="rId4">
            <a:alphaModFix/>
          </a:blip>
          <a:srcRect b="0" l="0" r="0" t="0"/>
          <a:stretch/>
        </p:blipFill>
        <p:spPr>
          <a:xfrm>
            <a:off x="914400" y="4167188"/>
            <a:ext cx="3733800" cy="392112"/>
          </a:xfrm>
          <a:prstGeom prst="rect">
            <a:avLst/>
          </a:prstGeom>
          <a:solidFill>
            <a:srgbClr val="FF99FF"/>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sp>
        <p:nvSpPr>
          <p:cNvPr id="182" name="Google Shape;182;p11"/>
          <p:cNvSpPr txBox="1"/>
          <p:nvPr>
            <p:ph idx="1" type="body"/>
          </p:nvPr>
        </p:nvSpPr>
        <p:spPr>
          <a:xfrm>
            <a:off x="457200" y="1600200"/>
            <a:ext cx="83058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For a feedback system:</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a:t>
            </a:r>
            <a:endParaRPr/>
          </a:p>
          <a:p>
            <a:pPr indent="-342900" lvl="0" marL="342900" rtl="0" algn="l">
              <a:spcBef>
                <a:spcPts val="560"/>
              </a:spcBef>
              <a:spcAft>
                <a:spcPts val="0"/>
              </a:spcAft>
              <a:buClr>
                <a:schemeClr val="dk1"/>
              </a:buClr>
              <a:buSzPts val="2800"/>
              <a:buFont typeface="Arial"/>
              <a:buChar char="•"/>
            </a:pPr>
            <a:r>
              <a:rPr lang="en-US" sz="2800"/>
              <a:t>Solving this equation by gives an expression on the basis of which the transfer function of the feedback connection is determined:</a:t>
            </a:r>
            <a:endParaRPr/>
          </a:p>
        </p:txBody>
      </p:sp>
      <p:graphicFrame>
        <p:nvGraphicFramePr>
          <p:cNvPr id="183" name="Google Shape;183;p11"/>
          <p:cNvGraphicFramePr/>
          <p:nvPr/>
        </p:nvGraphicFramePr>
        <p:xfrm>
          <a:off x="4800600" y="1752600"/>
          <a:ext cx="4038600" cy="1085850"/>
        </p:xfrm>
        <a:graphic>
          <a:graphicData uri="http://schemas.openxmlformats.org/presentationml/2006/ole">
            <mc:AlternateContent>
              <mc:Choice Requires="v">
                <p:oleObj r:id="rId4" imgH="1085850" imgW="4038600" progId="Visio.Drawing.11" spid="_x0000_s1">
                  <p:embed/>
                </p:oleObj>
              </mc:Choice>
              <mc:Fallback>
                <p:oleObj r:id="rId5" imgH="1085850" imgW="4038600" progId="Visio.Drawing.11">
                  <p:embed/>
                  <p:pic>
                    <p:nvPicPr>
                      <p:cNvPr id="183" name="Google Shape;183;p11"/>
                      <p:cNvPicPr preferRelativeResize="0"/>
                      <p:nvPr/>
                    </p:nvPicPr>
                    <p:blipFill rotWithShape="1">
                      <a:blip r:embed="rId6">
                        <a:alphaModFix/>
                      </a:blip>
                      <a:srcRect b="0" l="0" r="0" t="0"/>
                      <a:stretch/>
                    </p:blipFill>
                    <p:spPr>
                      <a:xfrm>
                        <a:off x="4800600" y="1752600"/>
                        <a:ext cx="4038600" cy="1085850"/>
                      </a:xfrm>
                      <a:prstGeom prst="rect">
                        <a:avLst/>
                      </a:prstGeom>
                      <a:noFill/>
                      <a:ln>
                        <a:noFill/>
                      </a:ln>
                    </p:spPr>
                  </p:pic>
                </p:oleObj>
              </mc:Fallback>
            </mc:AlternateContent>
          </a:graphicData>
        </a:graphic>
      </p:graphicFrame>
      <p:pic>
        <p:nvPicPr>
          <p:cNvPr id="184" name="Google Shape;184;p11"/>
          <p:cNvPicPr preferRelativeResize="0"/>
          <p:nvPr/>
        </p:nvPicPr>
        <p:blipFill rotWithShape="1">
          <a:blip r:embed="rId7">
            <a:alphaModFix/>
          </a:blip>
          <a:srcRect b="0" l="0" r="0" t="0"/>
          <a:stretch/>
        </p:blipFill>
        <p:spPr>
          <a:xfrm>
            <a:off x="1981200" y="2209800"/>
            <a:ext cx="3124200" cy="903288"/>
          </a:xfrm>
          <a:prstGeom prst="rect">
            <a:avLst/>
          </a:prstGeom>
          <a:noFill/>
          <a:ln>
            <a:noFill/>
          </a:ln>
        </p:spPr>
      </p:pic>
      <p:pic>
        <p:nvPicPr>
          <p:cNvPr id="185" name="Google Shape;185;p11"/>
          <p:cNvPicPr preferRelativeResize="0"/>
          <p:nvPr/>
        </p:nvPicPr>
        <p:blipFill rotWithShape="1">
          <a:blip r:embed="rId8">
            <a:alphaModFix/>
          </a:blip>
          <a:srcRect b="0" l="0" r="0" t="0"/>
          <a:stretch/>
        </p:blipFill>
        <p:spPr>
          <a:xfrm>
            <a:off x="990600" y="4724400"/>
            <a:ext cx="2663825" cy="722313"/>
          </a:xfrm>
          <a:prstGeom prst="rect">
            <a:avLst/>
          </a:prstGeom>
          <a:noFill/>
          <a:ln>
            <a:noFill/>
          </a:ln>
        </p:spPr>
      </p:pic>
      <p:pic>
        <p:nvPicPr>
          <p:cNvPr id="186" name="Google Shape;186;p11"/>
          <p:cNvPicPr preferRelativeResize="0"/>
          <p:nvPr/>
        </p:nvPicPr>
        <p:blipFill rotWithShape="1">
          <a:blip r:embed="rId9">
            <a:alphaModFix/>
          </a:blip>
          <a:srcRect b="0" l="0" r="0" t="0"/>
          <a:stretch/>
        </p:blipFill>
        <p:spPr>
          <a:xfrm>
            <a:off x="4114800" y="4724400"/>
            <a:ext cx="4694238" cy="679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Feedback</a:t>
            </a:r>
            <a:endParaRPr/>
          </a:p>
        </p:txBody>
      </p:sp>
      <p:sp>
        <p:nvSpPr>
          <p:cNvPr id="192" name="Google Shape;192;p12"/>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Font typeface="Arial"/>
              <a:buChar char="•"/>
            </a:pPr>
            <a:r>
              <a:rPr lang="en-US" sz="2400"/>
              <a:t>The output signal for the positive feedback case will be:</a:t>
            </a:r>
            <a:endParaRPr/>
          </a:p>
          <a:p>
            <a:pPr indent="-190500" lvl="0" marL="342900" rtl="0" algn="l">
              <a:lnSpc>
                <a:spcPct val="90000"/>
              </a:lnSpc>
              <a:spcBef>
                <a:spcPts val="480"/>
              </a:spcBef>
              <a:spcAft>
                <a:spcPts val="0"/>
              </a:spcAft>
              <a:buClr>
                <a:schemeClr val="dk1"/>
              </a:buClr>
              <a:buSzPts val="2400"/>
              <a:buFont typeface="Arial"/>
              <a:buNone/>
            </a:pPr>
            <a:r>
              <a:t/>
            </a:r>
            <a:endParaRPr sz="2400"/>
          </a:p>
          <a:p>
            <a:pPr indent="-342900" lvl="0" marL="342900" rtl="0" algn="l">
              <a:lnSpc>
                <a:spcPct val="90000"/>
              </a:lnSpc>
              <a:spcBef>
                <a:spcPts val="480"/>
              </a:spcBef>
              <a:spcAft>
                <a:spcPts val="0"/>
              </a:spcAft>
              <a:buClr>
                <a:schemeClr val="dk1"/>
              </a:buClr>
              <a:buSzPts val="2400"/>
              <a:buFont typeface="Arial"/>
              <a:buNone/>
            </a:pPr>
            <a:r>
              <a:rPr lang="en-US" sz="2400"/>
              <a:t>    and the output signal for the negative feedback case is:</a:t>
            </a:r>
            <a:endParaRPr/>
          </a:p>
          <a:p>
            <a:pPr indent="-190500" lvl="0" marL="342900" rtl="0" algn="l">
              <a:lnSpc>
                <a:spcPct val="90000"/>
              </a:lnSpc>
              <a:spcBef>
                <a:spcPts val="480"/>
              </a:spcBef>
              <a:spcAft>
                <a:spcPts val="0"/>
              </a:spcAft>
              <a:buClr>
                <a:schemeClr val="dk1"/>
              </a:buClr>
              <a:buSzPts val="2400"/>
              <a:buFont typeface="Arial"/>
              <a:buNone/>
            </a:pPr>
            <a:r>
              <a:t/>
            </a:r>
            <a:endParaRPr sz="2400"/>
          </a:p>
          <a:p>
            <a:pPr indent="-342900" lvl="0" marL="342900" rtl="0" algn="l">
              <a:lnSpc>
                <a:spcPct val="90000"/>
              </a:lnSpc>
              <a:spcBef>
                <a:spcPts val="480"/>
              </a:spcBef>
              <a:spcAft>
                <a:spcPts val="0"/>
              </a:spcAft>
              <a:buClr>
                <a:schemeClr val="dk1"/>
              </a:buClr>
              <a:buSzPts val="2400"/>
              <a:buFont typeface="Arial"/>
              <a:buChar char="•"/>
            </a:pPr>
            <a:r>
              <a:rPr lang="en-US" sz="2400"/>
              <a:t>Comparing the values ​​of the output signals in the system without feedback and in the systems with positive and negative feedback, it can be concluded that the positive feedback increases the effect of the input signal (the value of the output increases from 80 to 96), while the negative feedback reduces the effect of the input (the value of the output is reduced from 80 to 64). </a:t>
            </a:r>
            <a:endParaRPr/>
          </a:p>
        </p:txBody>
      </p:sp>
      <p:pic>
        <p:nvPicPr>
          <p:cNvPr id="193" name="Google Shape;193;p12"/>
          <p:cNvPicPr preferRelativeResize="0"/>
          <p:nvPr/>
        </p:nvPicPr>
        <p:blipFill rotWithShape="1">
          <a:blip r:embed="rId3">
            <a:alphaModFix/>
          </a:blip>
          <a:srcRect b="0" l="0" r="0" t="0"/>
          <a:stretch/>
        </p:blipFill>
        <p:spPr>
          <a:xfrm>
            <a:off x="914400" y="1990725"/>
            <a:ext cx="6934200" cy="342900"/>
          </a:xfrm>
          <a:prstGeom prst="rect">
            <a:avLst/>
          </a:prstGeom>
          <a:solidFill>
            <a:schemeClr val="folHlink"/>
          </a:solidFill>
          <a:ln>
            <a:noFill/>
          </a:ln>
        </p:spPr>
      </p:pic>
      <p:pic>
        <p:nvPicPr>
          <p:cNvPr id="194" name="Google Shape;194;p12"/>
          <p:cNvPicPr preferRelativeResize="0"/>
          <p:nvPr/>
        </p:nvPicPr>
        <p:blipFill rotWithShape="1">
          <a:blip r:embed="rId4">
            <a:alphaModFix/>
          </a:blip>
          <a:srcRect b="0" l="0" r="0" t="0"/>
          <a:stretch/>
        </p:blipFill>
        <p:spPr>
          <a:xfrm>
            <a:off x="990600" y="2895600"/>
            <a:ext cx="6858000" cy="339725"/>
          </a:xfrm>
          <a:prstGeom prst="rect">
            <a:avLst/>
          </a:prstGeom>
          <a:solidFill>
            <a:srgbClr val="FF99FF"/>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Test-functions </a:t>
            </a:r>
            <a:endParaRPr/>
          </a:p>
        </p:txBody>
      </p:sp>
      <p:sp>
        <p:nvSpPr>
          <p:cNvPr id="200" name="Google Shape;200;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Font typeface="Arial"/>
              <a:buChar char="•"/>
            </a:pPr>
            <a:r>
              <a:rPr lang="en-US"/>
              <a:t>The test function is a known input quantity (function) that serves to test the behavior of the elements, that is, the control system.The most frequently used test functions are: </a:t>
            </a:r>
            <a:endParaRPr/>
          </a:p>
          <a:p>
            <a:pPr indent="-285750" lvl="1" marL="742950" rtl="0" algn="l">
              <a:lnSpc>
                <a:spcPct val="90000"/>
              </a:lnSpc>
              <a:spcBef>
                <a:spcPts val="560"/>
              </a:spcBef>
              <a:spcAft>
                <a:spcPts val="0"/>
              </a:spcAft>
              <a:buClr>
                <a:schemeClr val="dk1"/>
              </a:buClr>
              <a:buSzPts val="2800"/>
              <a:buFont typeface="Arial"/>
              <a:buChar char="–"/>
            </a:pPr>
            <a:r>
              <a:rPr lang="en-US"/>
              <a:t>rebound,</a:t>
            </a:r>
            <a:endParaRPr/>
          </a:p>
          <a:p>
            <a:pPr indent="-285750" lvl="1" marL="742950" rtl="0" algn="l">
              <a:lnSpc>
                <a:spcPct val="90000"/>
              </a:lnSpc>
              <a:spcBef>
                <a:spcPts val="560"/>
              </a:spcBef>
              <a:spcAft>
                <a:spcPts val="0"/>
              </a:spcAft>
              <a:buClr>
                <a:schemeClr val="dk1"/>
              </a:buClr>
              <a:buSzPts val="2800"/>
              <a:buFont typeface="Arial"/>
              <a:buChar char="–"/>
            </a:pPr>
            <a:r>
              <a:rPr lang="en-US"/>
              <a:t>impulse,</a:t>
            </a:r>
            <a:endParaRPr/>
          </a:p>
          <a:p>
            <a:pPr indent="-285750" lvl="1" marL="742950" rtl="0" algn="l">
              <a:lnSpc>
                <a:spcPct val="90000"/>
              </a:lnSpc>
              <a:spcBef>
                <a:spcPts val="560"/>
              </a:spcBef>
              <a:spcAft>
                <a:spcPts val="0"/>
              </a:spcAft>
              <a:buClr>
                <a:schemeClr val="dk1"/>
              </a:buClr>
              <a:buSzPts val="2800"/>
              <a:buFont typeface="Arial"/>
              <a:buChar char="–"/>
            </a:pPr>
            <a:r>
              <a:rPr lang="en-US"/>
              <a:t>inclined i </a:t>
            </a:r>
            <a:endParaRPr/>
          </a:p>
          <a:p>
            <a:pPr indent="-285750" lvl="1" marL="742950" rtl="0" algn="l">
              <a:lnSpc>
                <a:spcPct val="90000"/>
              </a:lnSpc>
              <a:spcBef>
                <a:spcPts val="560"/>
              </a:spcBef>
              <a:spcAft>
                <a:spcPts val="0"/>
              </a:spcAft>
              <a:buClr>
                <a:schemeClr val="dk1"/>
              </a:buClr>
              <a:buSzPts val="2800"/>
              <a:buFont typeface="Arial"/>
              <a:buChar char="–"/>
            </a:pPr>
            <a:r>
              <a:rPr lang="en-US"/>
              <a:t>harmonic function.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The bounce function</a:t>
            </a:r>
            <a:endParaRPr/>
          </a:p>
        </p:txBody>
      </p:sp>
      <p:sp>
        <p:nvSpPr>
          <p:cNvPr id="206" name="Google Shape;206;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lang="en-US" sz="2800"/>
              <a:t>The bounce function is defined by the relation:      </a:t>
            </a:r>
            <a:endParaRPr/>
          </a:p>
          <a:p>
            <a:pPr indent="-165100" lvl="0" marL="342900" rtl="0" algn="l">
              <a:lnSpc>
                <a:spcPct val="90000"/>
              </a:lnSpc>
              <a:spcBef>
                <a:spcPts val="560"/>
              </a:spcBef>
              <a:spcAft>
                <a:spcPts val="0"/>
              </a:spcAft>
              <a:buClr>
                <a:schemeClr val="dk1"/>
              </a:buClr>
              <a:buSzPts val="2800"/>
              <a:buFont typeface="Arial"/>
              <a:buNone/>
            </a:pPr>
            <a:r>
              <a:t/>
            </a:r>
            <a:endParaRPr sz="2800"/>
          </a:p>
          <a:p>
            <a:pPr indent="-342900" lvl="0" marL="342900" rtl="0" algn="l">
              <a:lnSpc>
                <a:spcPct val="90000"/>
              </a:lnSpc>
              <a:spcBef>
                <a:spcPts val="560"/>
              </a:spcBef>
              <a:spcAft>
                <a:spcPts val="0"/>
              </a:spcAft>
              <a:buClr>
                <a:schemeClr val="dk1"/>
              </a:buClr>
              <a:buSzPts val="2800"/>
              <a:buFont typeface="Arial"/>
              <a:buNone/>
            </a:pPr>
            <a:r>
              <a:rPr lang="en-US" sz="2800"/>
              <a:t>    </a:t>
            </a:r>
            <a:r>
              <a:rPr lang="en-US" sz="2400"/>
              <a:t>wherein:</a:t>
            </a:r>
            <a:r>
              <a:rPr lang="en-US" sz="2800"/>
              <a:t>     </a:t>
            </a:r>
            <a:endParaRPr/>
          </a:p>
          <a:p>
            <a:pPr indent="-285750" lvl="1" marL="742950" rtl="0" algn="l">
              <a:lnSpc>
                <a:spcPct val="90000"/>
              </a:lnSpc>
              <a:spcBef>
                <a:spcPts val="480"/>
              </a:spcBef>
              <a:spcAft>
                <a:spcPts val="0"/>
              </a:spcAft>
              <a:buClr>
                <a:schemeClr val="dk1"/>
              </a:buClr>
              <a:buSzPts val="2400"/>
              <a:buFont typeface="Arial"/>
              <a:buNone/>
            </a:pPr>
            <a:r>
              <a:rPr lang="en-US" sz="2400"/>
              <a:t>X</a:t>
            </a:r>
            <a:r>
              <a:rPr baseline="-25000" lang="en-US" sz="2400"/>
              <a:t>0</a:t>
            </a:r>
            <a:r>
              <a:rPr lang="en-US" sz="2400"/>
              <a:t>- constant amplitude        </a:t>
            </a:r>
            <a:endParaRPr/>
          </a:p>
          <a:p>
            <a:pPr indent="-285750" lvl="1" marL="742950" rtl="0" algn="l">
              <a:lnSpc>
                <a:spcPct val="90000"/>
              </a:lnSpc>
              <a:spcBef>
                <a:spcPts val="480"/>
              </a:spcBef>
              <a:spcAft>
                <a:spcPts val="0"/>
              </a:spcAft>
              <a:buClr>
                <a:schemeClr val="dk1"/>
              </a:buClr>
              <a:buSzPts val="2400"/>
              <a:buFont typeface="Arial"/>
              <a:buNone/>
            </a:pPr>
            <a:r>
              <a:rPr lang="en-US" sz="2400"/>
              <a:t>σ(t)- unit jump function, defined as follows:         </a:t>
            </a:r>
            <a:endParaRPr/>
          </a:p>
          <a:p>
            <a:pPr indent="-285750" lvl="1" marL="742950" rtl="0" algn="l">
              <a:lnSpc>
                <a:spcPct val="90000"/>
              </a:lnSpc>
              <a:spcBef>
                <a:spcPts val="480"/>
              </a:spcBef>
              <a:spcAft>
                <a:spcPts val="0"/>
              </a:spcAft>
              <a:buClr>
                <a:schemeClr val="dk1"/>
              </a:buClr>
              <a:buSzPts val="2400"/>
              <a:buFont typeface="Arial"/>
              <a:buNone/>
            </a:pPr>
            <a:r>
              <a:t/>
            </a:r>
            <a:endParaRPr sz="2400"/>
          </a:p>
          <a:p>
            <a:pPr indent="-285750" lvl="1" marL="742950" rtl="0" algn="l">
              <a:lnSpc>
                <a:spcPct val="90000"/>
              </a:lnSpc>
              <a:spcBef>
                <a:spcPts val="480"/>
              </a:spcBef>
              <a:spcAft>
                <a:spcPts val="0"/>
              </a:spcAft>
              <a:buClr>
                <a:schemeClr val="dk1"/>
              </a:buClr>
              <a:buSzPts val="2400"/>
              <a:buFont typeface="Arial"/>
              <a:buNone/>
            </a:pPr>
            <a:r>
              <a:t/>
            </a:r>
            <a:endParaRPr sz="2400"/>
          </a:p>
          <a:p>
            <a:pPr indent="-285750" lvl="1" marL="742950" rtl="0" algn="l">
              <a:lnSpc>
                <a:spcPct val="90000"/>
              </a:lnSpc>
              <a:spcBef>
                <a:spcPts val="480"/>
              </a:spcBef>
              <a:spcAft>
                <a:spcPts val="0"/>
              </a:spcAft>
              <a:buClr>
                <a:schemeClr val="dk1"/>
              </a:buClr>
              <a:buSzPts val="2400"/>
              <a:buFont typeface="Arial"/>
              <a:buNone/>
            </a:pPr>
            <a:r>
              <a:rPr lang="en-US" sz="2400"/>
              <a:t>For X</a:t>
            </a:r>
            <a:r>
              <a:rPr baseline="-25000" lang="en-US" sz="2400"/>
              <a:t>0</a:t>
            </a:r>
            <a:r>
              <a:rPr lang="en-US" sz="2400"/>
              <a:t> =1 the jump function becomes:           </a:t>
            </a:r>
            <a:endParaRPr/>
          </a:p>
          <a:p>
            <a:pPr indent="-285750" lvl="1" marL="742950" rtl="0" algn="l">
              <a:lnSpc>
                <a:spcPct val="90000"/>
              </a:lnSpc>
              <a:spcBef>
                <a:spcPts val="480"/>
              </a:spcBef>
              <a:spcAft>
                <a:spcPts val="0"/>
              </a:spcAft>
              <a:buClr>
                <a:schemeClr val="dk1"/>
              </a:buClr>
              <a:buSzPts val="2400"/>
              <a:buFont typeface="Arial"/>
              <a:buNone/>
            </a:pPr>
            <a:r>
              <a:t/>
            </a:r>
            <a:endParaRPr sz="2400"/>
          </a:p>
          <a:p>
            <a:pPr indent="-285750" lvl="1" marL="742950" rtl="0" algn="l">
              <a:lnSpc>
                <a:spcPct val="90000"/>
              </a:lnSpc>
              <a:spcBef>
                <a:spcPts val="480"/>
              </a:spcBef>
              <a:spcAft>
                <a:spcPts val="0"/>
              </a:spcAft>
              <a:buClr>
                <a:schemeClr val="dk1"/>
              </a:buClr>
              <a:buSzPts val="2400"/>
              <a:buFont typeface="Arial"/>
              <a:buNone/>
            </a:pPr>
            <a:r>
              <a:rPr lang="en-US" sz="2400"/>
              <a:t>and is called the unit jump function. </a:t>
            </a:r>
            <a:endParaRPr/>
          </a:p>
        </p:txBody>
      </p:sp>
      <p:pic>
        <p:nvPicPr>
          <p:cNvPr id="207" name="Google Shape;207;p14"/>
          <p:cNvPicPr preferRelativeResize="0"/>
          <p:nvPr/>
        </p:nvPicPr>
        <p:blipFill rotWithShape="1">
          <a:blip r:embed="rId3">
            <a:alphaModFix/>
          </a:blip>
          <a:srcRect b="0" l="0" r="0" t="0"/>
          <a:stretch/>
        </p:blipFill>
        <p:spPr>
          <a:xfrm>
            <a:off x="1828800" y="2133600"/>
            <a:ext cx="1981200" cy="476250"/>
          </a:xfrm>
          <a:prstGeom prst="rect">
            <a:avLst/>
          </a:prstGeom>
          <a:solidFill>
            <a:srgbClr val="66FFFF"/>
          </a:solidFill>
          <a:ln>
            <a:noFill/>
          </a:ln>
        </p:spPr>
      </p:pic>
      <p:pic>
        <p:nvPicPr>
          <p:cNvPr id="208" name="Google Shape;208;p14"/>
          <p:cNvPicPr preferRelativeResize="0"/>
          <p:nvPr/>
        </p:nvPicPr>
        <p:blipFill rotWithShape="1">
          <a:blip r:embed="rId4">
            <a:alphaModFix/>
          </a:blip>
          <a:srcRect b="0" l="0" r="0" t="0"/>
          <a:stretch/>
        </p:blipFill>
        <p:spPr>
          <a:xfrm>
            <a:off x="1752600" y="3798888"/>
            <a:ext cx="2819400" cy="741362"/>
          </a:xfrm>
          <a:prstGeom prst="rect">
            <a:avLst/>
          </a:prstGeom>
          <a:solidFill>
            <a:srgbClr val="66FFFF"/>
          </a:solidFill>
          <a:ln>
            <a:noFill/>
          </a:ln>
        </p:spPr>
      </p:pic>
      <p:pic>
        <p:nvPicPr>
          <p:cNvPr id="209" name="Google Shape;209;p14"/>
          <p:cNvPicPr preferRelativeResize="0"/>
          <p:nvPr/>
        </p:nvPicPr>
        <p:blipFill rotWithShape="1">
          <a:blip r:embed="rId5">
            <a:alphaModFix/>
          </a:blip>
          <a:srcRect b="0" l="0" r="0" t="0"/>
          <a:stretch/>
        </p:blipFill>
        <p:spPr>
          <a:xfrm>
            <a:off x="1905000" y="5029200"/>
            <a:ext cx="1371600" cy="355600"/>
          </a:xfrm>
          <a:prstGeom prst="rect">
            <a:avLst/>
          </a:prstGeom>
          <a:solidFill>
            <a:srgbClr val="66FFFF"/>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The bounce function</a:t>
            </a:r>
            <a:endParaRPr/>
          </a:p>
        </p:txBody>
      </p:sp>
      <p:graphicFrame>
        <p:nvGraphicFramePr>
          <p:cNvPr id="215" name="Google Shape;215;p15"/>
          <p:cNvGraphicFramePr/>
          <p:nvPr/>
        </p:nvGraphicFramePr>
        <p:xfrm>
          <a:off x="457200" y="2100263"/>
          <a:ext cx="7315200" cy="2455862"/>
        </p:xfrm>
        <a:graphic>
          <a:graphicData uri="http://schemas.openxmlformats.org/presentationml/2006/ole">
            <mc:AlternateContent>
              <mc:Choice Requires="v">
                <p:oleObj r:id="rId4" imgH="2455862" imgW="7315200" progId="Visio.Drawing.11" spid="_x0000_s1">
                  <p:embed/>
                </p:oleObj>
              </mc:Choice>
              <mc:Fallback>
                <p:oleObj r:id="rId5" imgH="2455862" imgW="7315200" progId="Visio.Drawing.11">
                  <p:embed/>
                  <p:pic>
                    <p:nvPicPr>
                      <p:cNvPr id="215" name="Google Shape;215;p15"/>
                      <p:cNvPicPr preferRelativeResize="0"/>
                      <p:nvPr/>
                    </p:nvPicPr>
                    <p:blipFill rotWithShape="1">
                      <a:blip r:embed="rId6">
                        <a:alphaModFix/>
                      </a:blip>
                      <a:srcRect b="0" l="0" r="0" t="0"/>
                      <a:stretch/>
                    </p:blipFill>
                    <p:spPr>
                      <a:xfrm>
                        <a:off x="457200" y="2100263"/>
                        <a:ext cx="7315200" cy="2455862"/>
                      </a:xfrm>
                      <a:prstGeom prst="rect">
                        <a:avLst/>
                      </a:prstGeom>
                      <a:noFill/>
                      <a:ln>
                        <a:noFill/>
                      </a:ln>
                    </p:spPr>
                  </p:pic>
                </p:oleObj>
              </mc:Fallback>
            </mc:AlternateContent>
          </a:graphicData>
        </a:graphic>
      </p:graphicFrame>
      <p:pic>
        <p:nvPicPr>
          <p:cNvPr id="216" name="Google Shape;216;p15"/>
          <p:cNvPicPr preferRelativeResize="0"/>
          <p:nvPr/>
        </p:nvPicPr>
        <p:blipFill rotWithShape="1">
          <a:blip r:embed="rId7">
            <a:alphaModFix/>
          </a:blip>
          <a:srcRect b="0" l="0" r="0" t="0"/>
          <a:stretch/>
        </p:blipFill>
        <p:spPr>
          <a:xfrm>
            <a:off x="1600200" y="4684713"/>
            <a:ext cx="1905000" cy="457200"/>
          </a:xfrm>
          <a:prstGeom prst="rect">
            <a:avLst/>
          </a:prstGeom>
          <a:noFill/>
          <a:ln>
            <a:noFill/>
          </a:ln>
        </p:spPr>
      </p:pic>
      <p:pic>
        <p:nvPicPr>
          <p:cNvPr id="217" name="Google Shape;217;p15"/>
          <p:cNvPicPr preferRelativeResize="0"/>
          <p:nvPr/>
        </p:nvPicPr>
        <p:blipFill rotWithShape="1">
          <a:blip r:embed="rId8">
            <a:alphaModFix/>
          </a:blip>
          <a:srcRect b="0" l="0" r="0" t="0"/>
          <a:stretch/>
        </p:blipFill>
        <p:spPr>
          <a:xfrm>
            <a:off x="4953000" y="4724400"/>
            <a:ext cx="1524000" cy="400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The bounce function</a:t>
            </a:r>
            <a:endParaRPr/>
          </a:p>
        </p:txBody>
      </p:sp>
      <p:sp>
        <p:nvSpPr>
          <p:cNvPr id="223" name="Google Shape;223;p16"/>
          <p:cNvSpPr txBox="1"/>
          <p:nvPr>
            <p:ph idx="1" type="body"/>
          </p:nvPr>
        </p:nvSpPr>
        <p:spPr>
          <a:xfrm>
            <a:off x="457200" y="1600200"/>
            <a:ext cx="80010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Bounce response is the response of the system to a bounce function.  The jump response is the solution of the linear differential equation:</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for zero initial conditions.    The jump response of a system to a unit jump function is called the transient or time characteristic of the system: </a:t>
            </a:r>
            <a:endParaRPr/>
          </a:p>
        </p:txBody>
      </p:sp>
      <p:pic>
        <p:nvPicPr>
          <p:cNvPr id="224" name="Google Shape;224;p16"/>
          <p:cNvPicPr preferRelativeResize="0"/>
          <p:nvPr/>
        </p:nvPicPr>
        <p:blipFill rotWithShape="1">
          <a:blip r:embed="rId3">
            <a:alphaModFix/>
          </a:blip>
          <a:srcRect b="0" l="0" r="0" t="0"/>
          <a:stretch/>
        </p:blipFill>
        <p:spPr>
          <a:xfrm>
            <a:off x="2667000" y="2946400"/>
            <a:ext cx="4876800" cy="825500"/>
          </a:xfrm>
          <a:prstGeom prst="rect">
            <a:avLst/>
          </a:prstGeom>
          <a:noFill/>
          <a:ln>
            <a:noFill/>
          </a:ln>
        </p:spPr>
      </p:pic>
      <p:pic>
        <p:nvPicPr>
          <p:cNvPr id="225" name="Google Shape;225;p16"/>
          <p:cNvPicPr preferRelativeResize="0"/>
          <p:nvPr/>
        </p:nvPicPr>
        <p:blipFill rotWithShape="1">
          <a:blip r:embed="rId4">
            <a:alphaModFix/>
          </a:blip>
          <a:srcRect b="0" l="0" r="0" t="0"/>
          <a:stretch/>
        </p:blipFill>
        <p:spPr>
          <a:xfrm>
            <a:off x="1143000" y="5451475"/>
            <a:ext cx="1295400" cy="390525"/>
          </a:xfrm>
          <a:prstGeom prst="rect">
            <a:avLst/>
          </a:prstGeom>
          <a:solidFill>
            <a:srgbClr val="66FFFF"/>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Impulse function</a:t>
            </a:r>
            <a:endParaRPr/>
          </a:p>
        </p:txBody>
      </p:sp>
      <p:sp>
        <p:nvSpPr>
          <p:cNvPr id="231" name="Google Shape;231;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Impulse functionThe impulse function is defined by the relation:                      </a:t>
            </a:r>
            <a:endParaRPr/>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or by the relation:....... </a:t>
            </a:r>
            <a:endParaRPr/>
          </a:p>
        </p:txBody>
      </p:sp>
      <p:pic>
        <p:nvPicPr>
          <p:cNvPr id="232" name="Google Shape;232;p17"/>
          <p:cNvPicPr preferRelativeResize="0"/>
          <p:nvPr/>
        </p:nvPicPr>
        <p:blipFill rotWithShape="1">
          <a:blip r:embed="rId3">
            <a:alphaModFix/>
          </a:blip>
          <a:srcRect b="0" l="0" r="0" t="0"/>
          <a:stretch/>
        </p:blipFill>
        <p:spPr>
          <a:xfrm>
            <a:off x="1295400" y="2667000"/>
            <a:ext cx="3048000" cy="1282700"/>
          </a:xfrm>
          <a:prstGeom prst="rect">
            <a:avLst/>
          </a:prstGeom>
          <a:solidFill>
            <a:srgbClr val="FFFF00"/>
          </a:solidFill>
          <a:ln>
            <a:noFill/>
          </a:ln>
        </p:spPr>
      </p:pic>
      <p:pic>
        <p:nvPicPr>
          <p:cNvPr id="233" name="Google Shape;233;p17"/>
          <p:cNvPicPr preferRelativeResize="0"/>
          <p:nvPr/>
        </p:nvPicPr>
        <p:blipFill rotWithShape="1">
          <a:blip r:embed="rId4">
            <a:alphaModFix/>
          </a:blip>
          <a:srcRect b="0" l="0" r="0" t="0"/>
          <a:stretch/>
        </p:blipFill>
        <p:spPr>
          <a:xfrm>
            <a:off x="1219200" y="4953000"/>
            <a:ext cx="2514600" cy="411163"/>
          </a:xfrm>
          <a:prstGeom prst="rect">
            <a:avLst/>
          </a:prstGeom>
          <a:solidFill>
            <a:srgbClr val="FFFF00"/>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Impulse function</a:t>
            </a:r>
            <a:endParaRPr/>
          </a:p>
        </p:txBody>
      </p:sp>
      <p:sp>
        <p:nvSpPr>
          <p:cNvPr id="239" name="Google Shape;239;p18"/>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Font typeface="Arial"/>
              <a:buChar char="•"/>
            </a:pPr>
            <a:r>
              <a:rPr lang="en-US" sz="2800"/>
              <a:t>An impulse function can be generated with two jump signals of equal amplitudes but opposite directions, which are mutually offset by time Δt </a:t>
            </a:r>
            <a:endParaRPr/>
          </a:p>
          <a:p>
            <a:pPr indent="-165100" lvl="0" marL="342900" rtl="0" algn="l">
              <a:lnSpc>
                <a:spcPct val="90000"/>
              </a:lnSpc>
              <a:spcBef>
                <a:spcPts val="560"/>
              </a:spcBef>
              <a:spcAft>
                <a:spcPts val="0"/>
              </a:spcAft>
              <a:buClr>
                <a:schemeClr val="dk1"/>
              </a:buClr>
              <a:buSzPts val="2800"/>
              <a:buFont typeface="Arial"/>
              <a:buNone/>
            </a:pPr>
            <a:r>
              <a:t/>
            </a:r>
            <a:endParaRPr sz="2800"/>
          </a:p>
          <a:p>
            <a:pPr indent="-165100" lvl="0" marL="342900" rtl="0" algn="l">
              <a:lnSpc>
                <a:spcPct val="90000"/>
              </a:lnSpc>
              <a:spcBef>
                <a:spcPts val="560"/>
              </a:spcBef>
              <a:spcAft>
                <a:spcPts val="0"/>
              </a:spcAft>
              <a:buClr>
                <a:schemeClr val="dk1"/>
              </a:buClr>
              <a:buSzPts val="2800"/>
              <a:buFont typeface="Arial"/>
              <a:buNone/>
            </a:pPr>
            <a:r>
              <a:t/>
            </a:r>
            <a:endParaRPr sz="2800"/>
          </a:p>
          <a:p>
            <a:pPr indent="-165100" lvl="0" marL="342900" rtl="0" algn="l">
              <a:lnSpc>
                <a:spcPct val="90000"/>
              </a:lnSpc>
              <a:spcBef>
                <a:spcPts val="560"/>
              </a:spcBef>
              <a:spcAft>
                <a:spcPts val="0"/>
              </a:spcAft>
              <a:buClr>
                <a:schemeClr val="dk1"/>
              </a:buClr>
              <a:buSzPts val="2800"/>
              <a:buFont typeface="Arial"/>
              <a:buNone/>
            </a:pPr>
            <a:r>
              <a:t/>
            </a:r>
            <a:endParaRPr sz="2800"/>
          </a:p>
          <a:p>
            <a:pPr indent="-165100" lvl="0" marL="342900" rtl="0" algn="l">
              <a:lnSpc>
                <a:spcPct val="90000"/>
              </a:lnSpc>
              <a:spcBef>
                <a:spcPts val="560"/>
              </a:spcBef>
              <a:spcAft>
                <a:spcPts val="0"/>
              </a:spcAft>
              <a:buClr>
                <a:schemeClr val="dk1"/>
              </a:buClr>
              <a:buSzPts val="2800"/>
              <a:buFont typeface="Arial"/>
              <a:buNone/>
            </a:pPr>
            <a:r>
              <a:t/>
            </a:r>
            <a:endParaRPr sz="2800"/>
          </a:p>
          <a:p>
            <a:pPr indent="-342900" lvl="0" marL="342900" rtl="0" algn="l">
              <a:lnSpc>
                <a:spcPct val="90000"/>
              </a:lnSpc>
              <a:spcBef>
                <a:spcPts val="560"/>
              </a:spcBef>
              <a:spcAft>
                <a:spcPts val="0"/>
              </a:spcAft>
              <a:buClr>
                <a:schemeClr val="dk1"/>
              </a:buClr>
              <a:buSzPts val="2800"/>
              <a:buFont typeface="Arial"/>
              <a:buChar char="•"/>
            </a:pPr>
            <a:r>
              <a:rPr lang="en-US" sz="2800"/>
              <a:t>The response to an impulse function can be represented as the sum of two mutually offset step responses: </a:t>
            </a:r>
            <a:endParaRPr/>
          </a:p>
        </p:txBody>
      </p:sp>
      <p:graphicFrame>
        <p:nvGraphicFramePr>
          <p:cNvPr id="240" name="Google Shape;240;p18"/>
          <p:cNvGraphicFramePr/>
          <p:nvPr/>
        </p:nvGraphicFramePr>
        <p:xfrm>
          <a:off x="1905000" y="2743200"/>
          <a:ext cx="4038600" cy="1978025"/>
        </p:xfrm>
        <a:graphic>
          <a:graphicData uri="http://schemas.openxmlformats.org/presentationml/2006/ole">
            <mc:AlternateContent>
              <mc:Choice Requires="v">
                <p:oleObj r:id="rId4" imgH="1978025" imgW="4038600" progId="Visio.Drawing.11" spid="_x0000_s1">
                  <p:embed/>
                </p:oleObj>
              </mc:Choice>
              <mc:Fallback>
                <p:oleObj r:id="rId5" imgH="1978025" imgW="4038600" progId="Visio.Drawing.11">
                  <p:embed/>
                  <p:pic>
                    <p:nvPicPr>
                      <p:cNvPr id="240" name="Google Shape;240;p18"/>
                      <p:cNvPicPr preferRelativeResize="0"/>
                      <p:nvPr/>
                    </p:nvPicPr>
                    <p:blipFill rotWithShape="1">
                      <a:blip r:embed="rId6">
                        <a:alphaModFix/>
                      </a:blip>
                      <a:srcRect b="0" l="0" r="0" t="0"/>
                      <a:stretch/>
                    </p:blipFill>
                    <p:spPr>
                      <a:xfrm>
                        <a:off x="1905000" y="2743200"/>
                        <a:ext cx="4038600" cy="1978025"/>
                      </a:xfrm>
                      <a:prstGeom prst="rect">
                        <a:avLst/>
                      </a:prstGeom>
                      <a:noFill/>
                      <a:ln>
                        <a:noFill/>
                      </a:ln>
                    </p:spPr>
                  </p:pic>
                </p:oleObj>
              </mc:Fallback>
            </mc:AlternateContent>
          </a:graphicData>
        </a:graphic>
      </p:graphicFrame>
      <p:pic>
        <p:nvPicPr>
          <p:cNvPr id="241" name="Google Shape;241;p18"/>
          <p:cNvPicPr preferRelativeResize="0"/>
          <p:nvPr/>
        </p:nvPicPr>
        <p:blipFill rotWithShape="1">
          <a:blip r:embed="rId7">
            <a:alphaModFix/>
          </a:blip>
          <a:srcRect b="0" l="0" r="0" t="0"/>
          <a:stretch/>
        </p:blipFill>
        <p:spPr>
          <a:xfrm>
            <a:off x="3733800" y="5562600"/>
            <a:ext cx="2882900" cy="484188"/>
          </a:xfrm>
          <a:prstGeom prst="rect">
            <a:avLst/>
          </a:prstGeom>
          <a:solidFill>
            <a:srgbClr val="FFFF00"/>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Impulse function</a:t>
            </a:r>
            <a:endParaRPr/>
          </a:p>
        </p:txBody>
      </p:sp>
      <p:sp>
        <p:nvSpPr>
          <p:cNvPr id="247" name="Google Shape;247;p19"/>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165100" lvl="0" marL="342900" rtl="0" algn="l">
              <a:spcBef>
                <a:spcPts val="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Char char="•"/>
            </a:pPr>
            <a:r>
              <a:rPr lang="en-US" sz="2800"/>
              <a:t>For the case when:</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unit impulse or Dirac d-function is obtained </a:t>
            </a:r>
            <a:endParaRPr/>
          </a:p>
        </p:txBody>
      </p:sp>
      <p:pic>
        <p:nvPicPr>
          <p:cNvPr id="248" name="Google Shape;248;p19"/>
          <p:cNvPicPr preferRelativeResize="0"/>
          <p:nvPr/>
        </p:nvPicPr>
        <p:blipFill rotWithShape="1">
          <a:blip r:embed="rId3">
            <a:alphaModFix/>
          </a:blip>
          <a:srcRect b="0" l="0" r="0" t="0"/>
          <a:stretch/>
        </p:blipFill>
        <p:spPr>
          <a:xfrm>
            <a:off x="914400" y="2538413"/>
            <a:ext cx="1981200" cy="646112"/>
          </a:xfrm>
          <a:prstGeom prst="rect">
            <a:avLst/>
          </a:prstGeom>
          <a:solidFill>
            <a:srgbClr val="FFFF00"/>
          </a:solidFill>
          <a:ln>
            <a:noFill/>
          </a:ln>
        </p:spPr>
      </p:pic>
      <p:pic>
        <p:nvPicPr>
          <p:cNvPr id="249" name="Google Shape;249;p19"/>
          <p:cNvPicPr preferRelativeResize="0"/>
          <p:nvPr/>
        </p:nvPicPr>
        <p:blipFill rotWithShape="1">
          <a:blip r:embed="rId4">
            <a:alphaModFix/>
          </a:blip>
          <a:srcRect b="0" l="0" r="0" t="0"/>
          <a:stretch/>
        </p:blipFill>
        <p:spPr>
          <a:xfrm>
            <a:off x="838200" y="1600200"/>
            <a:ext cx="2881313" cy="477838"/>
          </a:xfrm>
          <a:prstGeom prst="rect">
            <a:avLst/>
          </a:prstGeom>
          <a:noFill/>
          <a:ln>
            <a:noFill/>
          </a:ln>
        </p:spPr>
      </p:pic>
      <p:pic>
        <p:nvPicPr>
          <p:cNvPr id="250" name="Google Shape;250;p19"/>
          <p:cNvPicPr preferRelativeResize="0"/>
          <p:nvPr/>
        </p:nvPicPr>
        <p:blipFill rotWithShape="1">
          <a:blip r:embed="rId5">
            <a:alphaModFix/>
          </a:blip>
          <a:srcRect b="0" l="0" r="0" t="0"/>
          <a:stretch/>
        </p:blipFill>
        <p:spPr>
          <a:xfrm>
            <a:off x="3505200" y="2659063"/>
            <a:ext cx="1066800" cy="393700"/>
          </a:xfrm>
          <a:prstGeom prst="rect">
            <a:avLst/>
          </a:prstGeom>
          <a:solidFill>
            <a:srgbClr val="FFFF00"/>
          </a:solidFill>
          <a:ln>
            <a:noFill/>
          </a:ln>
        </p:spPr>
      </p:pic>
      <p:pic>
        <p:nvPicPr>
          <p:cNvPr id="251" name="Google Shape;251;p19"/>
          <p:cNvPicPr preferRelativeResize="0"/>
          <p:nvPr/>
        </p:nvPicPr>
        <p:blipFill rotWithShape="1">
          <a:blip r:embed="rId6">
            <a:alphaModFix/>
          </a:blip>
          <a:srcRect b="0" l="0" r="0" t="0"/>
          <a:stretch/>
        </p:blipFill>
        <p:spPr>
          <a:xfrm>
            <a:off x="990600" y="3886200"/>
            <a:ext cx="4032250" cy="703263"/>
          </a:xfrm>
          <a:prstGeom prst="rect">
            <a:avLst/>
          </a:prstGeom>
          <a:noFill/>
          <a:ln>
            <a:noFill/>
          </a:ln>
        </p:spPr>
      </p:pic>
      <p:pic>
        <p:nvPicPr>
          <p:cNvPr id="252" name="Google Shape;252;p19"/>
          <p:cNvPicPr preferRelativeResize="0"/>
          <p:nvPr/>
        </p:nvPicPr>
        <p:blipFill rotWithShape="1">
          <a:blip r:embed="rId7">
            <a:alphaModFix/>
          </a:blip>
          <a:srcRect b="0" l="0" r="0" t="0"/>
          <a:stretch/>
        </p:blipFill>
        <p:spPr>
          <a:xfrm>
            <a:off x="990600" y="4724400"/>
            <a:ext cx="3960813" cy="1368425"/>
          </a:xfrm>
          <a:prstGeom prst="rect">
            <a:avLst/>
          </a:prstGeom>
          <a:solidFill>
            <a:srgbClr val="FFFF00"/>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Impulse function</a:t>
            </a:r>
            <a:endParaRPr/>
          </a:p>
        </p:txBody>
      </p:sp>
      <p:sp>
        <p:nvSpPr>
          <p:cNvPr id="258" name="Google Shape;258;p20"/>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The response of the system to a unit impulse function is called the weight characteristic of the system</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If the function h(t) is differentiable, it will be:                                         </a:t>
            </a:r>
            <a:endParaRPr/>
          </a:p>
          <a:p>
            <a:pPr indent="-3429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The system response to a unit impulse function is equal to the derivative of the system response to a unit step function. </a:t>
            </a:r>
            <a:endParaRPr/>
          </a:p>
        </p:txBody>
      </p:sp>
      <p:pic>
        <p:nvPicPr>
          <p:cNvPr id="259" name="Google Shape;259;p20"/>
          <p:cNvPicPr preferRelativeResize="0"/>
          <p:nvPr/>
        </p:nvPicPr>
        <p:blipFill rotWithShape="1">
          <a:blip r:embed="rId3">
            <a:alphaModFix/>
          </a:blip>
          <a:srcRect b="0" l="0" r="0" t="0"/>
          <a:stretch/>
        </p:blipFill>
        <p:spPr>
          <a:xfrm>
            <a:off x="2362200" y="2593975"/>
            <a:ext cx="3276600" cy="806450"/>
          </a:xfrm>
          <a:prstGeom prst="rect">
            <a:avLst/>
          </a:prstGeom>
          <a:noFill/>
          <a:ln>
            <a:noFill/>
          </a:ln>
        </p:spPr>
      </p:pic>
      <p:pic>
        <p:nvPicPr>
          <p:cNvPr id="260" name="Google Shape;260;p20"/>
          <p:cNvPicPr preferRelativeResize="0"/>
          <p:nvPr/>
        </p:nvPicPr>
        <p:blipFill rotWithShape="1">
          <a:blip r:embed="rId4">
            <a:alphaModFix/>
          </a:blip>
          <a:srcRect b="0" l="0" r="0" t="0"/>
          <a:stretch/>
        </p:blipFill>
        <p:spPr>
          <a:xfrm>
            <a:off x="2362200" y="3962400"/>
            <a:ext cx="1143000" cy="709613"/>
          </a:xfrm>
          <a:prstGeom prst="rect">
            <a:avLst/>
          </a:prstGeom>
          <a:solidFill>
            <a:srgbClr val="66FFFF"/>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Slope function </a:t>
            </a:r>
            <a:endParaRPr/>
          </a:p>
        </p:txBody>
      </p:sp>
      <p:sp>
        <p:nvSpPr>
          <p:cNvPr id="266" name="Google Shape;266;p21"/>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The slope function is defined as the unit step integral    functions:</a:t>
            </a:r>
            <a:endParaRPr/>
          </a:p>
          <a:p>
            <a:pPr indent="-165100" lvl="0" marL="342900" rtl="0" algn="l">
              <a:spcBef>
                <a:spcPts val="560"/>
              </a:spcBef>
              <a:spcAft>
                <a:spcPts val="0"/>
              </a:spcAft>
              <a:buClr>
                <a:schemeClr val="dk1"/>
              </a:buClr>
              <a:buSzPts val="2800"/>
              <a:buFont typeface="Arial"/>
              <a:buNone/>
            </a:pPr>
            <a:r>
              <a:t/>
            </a:r>
            <a:endParaRPr sz="2800"/>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a:t>
            </a:r>
            <a:endParaRPr/>
          </a:p>
          <a:p>
            <a:pPr indent="-342900" lvl="0" marL="342900" rtl="0" algn="l">
              <a:spcBef>
                <a:spcPts val="560"/>
              </a:spcBef>
              <a:spcAft>
                <a:spcPts val="0"/>
              </a:spcAft>
              <a:buClr>
                <a:schemeClr val="dk1"/>
              </a:buClr>
              <a:buSzPts val="2800"/>
              <a:buFont typeface="Arial"/>
              <a:buNone/>
            </a:pPr>
            <a:r>
              <a:rPr lang="en-US" sz="2800"/>
              <a:t>   The response of the system to the input slope function is equal to the integral of the response of the system to the step function:</a:t>
            </a:r>
            <a:endParaRPr/>
          </a:p>
        </p:txBody>
      </p:sp>
      <p:pic>
        <p:nvPicPr>
          <p:cNvPr id="267" name="Google Shape;267;p21"/>
          <p:cNvPicPr preferRelativeResize="0"/>
          <p:nvPr/>
        </p:nvPicPr>
        <p:blipFill rotWithShape="1">
          <a:blip r:embed="rId4">
            <a:alphaModFix/>
          </a:blip>
          <a:srcRect b="0" l="0" r="0" t="0"/>
          <a:stretch/>
        </p:blipFill>
        <p:spPr>
          <a:xfrm>
            <a:off x="1066800" y="2906713"/>
            <a:ext cx="1828800" cy="777875"/>
          </a:xfrm>
          <a:prstGeom prst="rect">
            <a:avLst/>
          </a:prstGeom>
          <a:solidFill>
            <a:schemeClr val="folHlink"/>
          </a:solidFill>
          <a:ln>
            <a:noFill/>
          </a:ln>
        </p:spPr>
      </p:pic>
      <p:graphicFrame>
        <p:nvGraphicFramePr>
          <p:cNvPr id="268" name="Google Shape;268;p21"/>
          <p:cNvGraphicFramePr/>
          <p:nvPr/>
        </p:nvGraphicFramePr>
        <p:xfrm>
          <a:off x="4114800" y="2373313"/>
          <a:ext cx="2362200" cy="1474787"/>
        </p:xfrm>
        <a:graphic>
          <a:graphicData uri="http://schemas.openxmlformats.org/presentationml/2006/ole">
            <mc:AlternateContent>
              <mc:Choice Requires="v">
                <p:oleObj r:id="rId5" imgH="1474787" imgW="2362200" progId="CorelDRAW.Graphic.14" spid="_x0000_s1">
                  <p:embed/>
                </p:oleObj>
              </mc:Choice>
              <mc:Fallback>
                <p:oleObj r:id="rId6" imgH="1474787" imgW="2362200" progId="CorelDRAW.Graphic.14">
                  <p:embed/>
                  <p:pic>
                    <p:nvPicPr>
                      <p:cNvPr id="268" name="Google Shape;268;p21"/>
                      <p:cNvPicPr preferRelativeResize="0"/>
                      <p:nvPr/>
                    </p:nvPicPr>
                    <p:blipFill rotWithShape="1">
                      <a:blip r:embed="rId7">
                        <a:alphaModFix/>
                      </a:blip>
                      <a:srcRect b="0" l="0" r="0" t="0"/>
                      <a:stretch/>
                    </p:blipFill>
                    <p:spPr>
                      <a:xfrm>
                        <a:off x="4114800" y="2373313"/>
                        <a:ext cx="2362200" cy="1474787"/>
                      </a:xfrm>
                      <a:prstGeom prst="rect">
                        <a:avLst/>
                      </a:prstGeom>
                      <a:noFill/>
                      <a:ln>
                        <a:noFill/>
                      </a:ln>
                    </p:spPr>
                  </p:pic>
                </p:oleObj>
              </mc:Fallback>
            </mc:AlternateContent>
          </a:graphicData>
        </a:graphic>
      </p:graphicFrame>
      <p:pic>
        <p:nvPicPr>
          <p:cNvPr id="269" name="Google Shape;269;p21"/>
          <p:cNvPicPr preferRelativeResize="0"/>
          <p:nvPr/>
        </p:nvPicPr>
        <p:blipFill rotWithShape="1">
          <a:blip r:embed="rId8">
            <a:alphaModFix/>
          </a:blip>
          <a:srcRect b="0" l="0" r="0" t="0"/>
          <a:stretch/>
        </p:blipFill>
        <p:spPr>
          <a:xfrm>
            <a:off x="2590800" y="5410200"/>
            <a:ext cx="2590800" cy="933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L and L</a:t>
            </a:r>
            <a:r>
              <a:rPr baseline="30000" lang="en-US"/>
              <a:t>-1 </a:t>
            </a:r>
            <a:r>
              <a:rPr lang="en-US"/>
              <a:t>transformations</a:t>
            </a:r>
            <a:endParaRPr/>
          </a:p>
        </p:txBody>
      </p:sp>
      <p:sp>
        <p:nvSpPr>
          <p:cNvPr id="275" name="Google Shape;275;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Char char="•"/>
            </a:pPr>
            <a:r>
              <a:rPr lang="en-US"/>
              <a:t>L and L</a:t>
            </a:r>
            <a:r>
              <a:rPr baseline="30000" lang="en-US"/>
              <a:t>-1</a:t>
            </a:r>
            <a:r>
              <a:rPr lang="en-US"/>
              <a:t> transformations of test functions and responses    </a:t>
            </a:r>
            <a:endParaRPr/>
          </a:p>
        </p:txBody>
      </p:sp>
      <p:pic>
        <p:nvPicPr>
          <p:cNvPr id="276" name="Google Shape;276;p22"/>
          <p:cNvPicPr preferRelativeResize="0"/>
          <p:nvPr/>
        </p:nvPicPr>
        <p:blipFill rotWithShape="1">
          <a:blip r:embed="rId3">
            <a:alphaModFix/>
          </a:blip>
          <a:srcRect b="0" l="0" r="0" t="0"/>
          <a:stretch/>
        </p:blipFill>
        <p:spPr>
          <a:xfrm>
            <a:off x="0" y="2667000"/>
            <a:ext cx="9685338" cy="402431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Harmonic function</a:t>
            </a:r>
            <a:endParaRPr/>
          </a:p>
        </p:txBody>
      </p:sp>
      <p:sp>
        <p:nvSpPr>
          <p:cNvPr id="282" name="Google Shape;282;p23"/>
          <p:cNvSpPr txBox="1"/>
          <p:nvPr>
            <p:ph idx="1" type="body"/>
          </p:nvPr>
        </p:nvSpPr>
        <p:spPr>
          <a:xfrm>
            <a:off x="457200" y="1600200"/>
            <a:ext cx="81534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A harmonic function is a function of the form:  </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The response of the system to the harmonic function is also harmonicshape function:</a:t>
            </a:r>
            <a:endParaRPr/>
          </a:p>
          <a:p>
            <a:pPr indent="-3429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   If the input signal changes frequency, the amplitude B and the phase shift φ of the output signal change according to the change in frequency ω: </a:t>
            </a:r>
            <a:endParaRPr/>
          </a:p>
        </p:txBody>
      </p:sp>
      <p:pic>
        <p:nvPicPr>
          <p:cNvPr id="283" name="Google Shape;283;p23"/>
          <p:cNvPicPr preferRelativeResize="0"/>
          <p:nvPr/>
        </p:nvPicPr>
        <p:blipFill rotWithShape="1">
          <a:blip r:embed="rId3">
            <a:alphaModFix/>
          </a:blip>
          <a:srcRect b="0" l="0" r="0" t="0"/>
          <a:stretch/>
        </p:blipFill>
        <p:spPr>
          <a:xfrm>
            <a:off x="1066800" y="2147888"/>
            <a:ext cx="1752600" cy="407987"/>
          </a:xfrm>
          <a:prstGeom prst="rect">
            <a:avLst/>
          </a:prstGeom>
          <a:solidFill>
            <a:srgbClr val="FF99FF"/>
          </a:solidFill>
          <a:ln>
            <a:noFill/>
          </a:ln>
        </p:spPr>
      </p:pic>
      <p:pic>
        <p:nvPicPr>
          <p:cNvPr id="284" name="Google Shape;284;p23"/>
          <p:cNvPicPr preferRelativeResize="0"/>
          <p:nvPr/>
        </p:nvPicPr>
        <p:blipFill rotWithShape="1">
          <a:blip r:embed="rId4">
            <a:alphaModFix/>
          </a:blip>
          <a:srcRect b="0" l="0" r="0" t="0"/>
          <a:stretch/>
        </p:blipFill>
        <p:spPr>
          <a:xfrm>
            <a:off x="1143000" y="3646488"/>
            <a:ext cx="2209800" cy="420687"/>
          </a:xfrm>
          <a:prstGeom prst="rect">
            <a:avLst/>
          </a:prstGeom>
          <a:solidFill>
            <a:srgbClr val="FF99FF"/>
          </a:solidFill>
          <a:ln>
            <a:noFill/>
          </a:ln>
        </p:spPr>
      </p:pic>
      <p:pic>
        <p:nvPicPr>
          <p:cNvPr id="285" name="Google Shape;285;p23"/>
          <p:cNvPicPr preferRelativeResize="0"/>
          <p:nvPr/>
        </p:nvPicPr>
        <p:blipFill rotWithShape="1">
          <a:blip r:embed="rId5">
            <a:alphaModFix/>
          </a:blip>
          <a:srcRect b="0" l="0" r="0" t="0"/>
          <a:stretch/>
        </p:blipFill>
        <p:spPr>
          <a:xfrm>
            <a:off x="3962400" y="5486400"/>
            <a:ext cx="1368425" cy="441325"/>
          </a:xfrm>
          <a:prstGeom prst="rect">
            <a:avLst/>
          </a:prstGeom>
          <a:noFill/>
          <a:ln>
            <a:noFill/>
          </a:ln>
        </p:spPr>
      </p:pic>
      <p:pic>
        <p:nvPicPr>
          <p:cNvPr id="286" name="Google Shape;286;p23"/>
          <p:cNvPicPr preferRelativeResize="0"/>
          <p:nvPr/>
        </p:nvPicPr>
        <p:blipFill rotWithShape="1">
          <a:blip r:embed="rId6">
            <a:alphaModFix/>
          </a:blip>
          <a:srcRect b="0" l="0" r="0" t="0"/>
          <a:stretch/>
        </p:blipFill>
        <p:spPr>
          <a:xfrm>
            <a:off x="3962400" y="5943600"/>
            <a:ext cx="1295400" cy="400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Harmonic function</a:t>
            </a:r>
            <a:endParaRPr/>
          </a:p>
        </p:txBody>
      </p:sp>
      <p:sp>
        <p:nvSpPr>
          <p:cNvPr id="292" name="Google Shape;292;p24"/>
          <p:cNvSpPr txBox="1"/>
          <p:nvPr>
            <p:ph idx="1" type="body"/>
          </p:nvPr>
        </p:nvSpPr>
        <p:spPr>
          <a:xfrm>
            <a:off x="457200" y="1600200"/>
            <a:ext cx="81534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Font typeface="Arial"/>
              <a:buChar char="•"/>
            </a:pPr>
            <a:r>
              <a:rPr lang="en-US" sz="2400"/>
              <a:t>Dependence of the ratio of the output and input signal amplitudes onfrequency ω is called the amplitude characteristic:     </a:t>
            </a:r>
            <a:endParaRPr/>
          </a:p>
          <a:p>
            <a:pPr indent="-342900" lvl="0" marL="342900" rtl="0" algn="l">
              <a:spcBef>
                <a:spcPts val="480"/>
              </a:spcBef>
              <a:spcAft>
                <a:spcPts val="0"/>
              </a:spcAft>
              <a:buClr>
                <a:schemeClr val="dk1"/>
              </a:buClr>
              <a:buSzPts val="2400"/>
              <a:buFont typeface="Arial"/>
              <a:buNone/>
            </a:pPr>
            <a:r>
              <a:rPr lang="en-US" sz="2400"/>
              <a:t>  </a:t>
            </a:r>
            <a:endParaRPr/>
          </a:p>
          <a:p>
            <a:pPr indent="-342900" lvl="0" marL="342900" rtl="0" algn="l">
              <a:spcBef>
                <a:spcPts val="480"/>
              </a:spcBef>
              <a:spcAft>
                <a:spcPts val="0"/>
              </a:spcAft>
              <a:buClr>
                <a:schemeClr val="dk1"/>
              </a:buClr>
              <a:buSzPts val="2400"/>
              <a:buFont typeface="Arial"/>
              <a:buNone/>
            </a:pPr>
            <a:r>
              <a:rPr lang="en-US" sz="2400"/>
              <a:t>   Dependence of the phase shift           on the frequency ω nameis the phase characteristic.</a:t>
            </a:r>
            <a:endParaRPr/>
          </a:p>
          <a:p>
            <a:pPr indent="-342900" lvl="0" marL="342900" rtl="0" algn="l">
              <a:spcBef>
                <a:spcPts val="480"/>
              </a:spcBef>
              <a:spcAft>
                <a:spcPts val="0"/>
              </a:spcAft>
              <a:buClr>
                <a:schemeClr val="dk1"/>
              </a:buClr>
              <a:buSzPts val="2400"/>
              <a:buFont typeface="Arial"/>
              <a:buNone/>
            </a:pPr>
            <a:r>
              <a:rPr lang="en-US" sz="2400"/>
              <a:t>   The curve connecting the points whose coordinates are        		  for different circular frequencies ω defines the characteristicfrequency or frequency characteristic. </a:t>
            </a:r>
            <a:endParaRPr/>
          </a:p>
        </p:txBody>
      </p:sp>
      <p:pic>
        <p:nvPicPr>
          <p:cNvPr id="293" name="Google Shape;293;p24"/>
          <p:cNvPicPr preferRelativeResize="0"/>
          <p:nvPr/>
        </p:nvPicPr>
        <p:blipFill rotWithShape="1">
          <a:blip r:embed="rId3">
            <a:alphaModFix/>
          </a:blip>
          <a:srcRect b="0" l="0" r="0" t="0"/>
          <a:stretch/>
        </p:blipFill>
        <p:spPr>
          <a:xfrm>
            <a:off x="3124200" y="2438400"/>
            <a:ext cx="1295400" cy="787400"/>
          </a:xfrm>
          <a:prstGeom prst="rect">
            <a:avLst/>
          </a:prstGeom>
          <a:solidFill>
            <a:srgbClr val="FF99FF"/>
          </a:solidFill>
          <a:ln>
            <a:noFill/>
          </a:ln>
        </p:spPr>
      </p:pic>
      <p:pic>
        <p:nvPicPr>
          <p:cNvPr id="294" name="Google Shape;294;p24"/>
          <p:cNvPicPr preferRelativeResize="0"/>
          <p:nvPr/>
        </p:nvPicPr>
        <p:blipFill rotWithShape="1">
          <a:blip r:embed="rId4">
            <a:alphaModFix/>
          </a:blip>
          <a:srcRect b="0" l="0" r="0" t="0"/>
          <a:stretch/>
        </p:blipFill>
        <p:spPr>
          <a:xfrm>
            <a:off x="5105400" y="3276600"/>
            <a:ext cx="673100" cy="384175"/>
          </a:xfrm>
          <a:prstGeom prst="rect">
            <a:avLst/>
          </a:prstGeom>
          <a:solidFill>
            <a:srgbClr val="FF99FF"/>
          </a:solidFill>
          <a:ln>
            <a:noFill/>
          </a:ln>
        </p:spPr>
      </p:pic>
      <p:pic>
        <p:nvPicPr>
          <p:cNvPr id="295" name="Google Shape;295;p24"/>
          <p:cNvPicPr preferRelativeResize="0"/>
          <p:nvPr/>
        </p:nvPicPr>
        <p:blipFill rotWithShape="1">
          <a:blip r:embed="rId5">
            <a:alphaModFix/>
          </a:blip>
          <a:srcRect b="0" l="0" r="0" t="0"/>
          <a:stretch/>
        </p:blipFill>
        <p:spPr>
          <a:xfrm>
            <a:off x="762000" y="4419600"/>
            <a:ext cx="1800225" cy="434975"/>
          </a:xfrm>
          <a:prstGeom prst="rect">
            <a:avLst/>
          </a:prstGeom>
          <a:solidFill>
            <a:srgbClr val="FF99FF"/>
          </a:solid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Harmonic function</a:t>
            </a:r>
            <a:endParaRPr/>
          </a:p>
        </p:txBody>
      </p:sp>
      <p:sp>
        <p:nvSpPr>
          <p:cNvPr id="301" name="Google Shape;301;p25"/>
          <p:cNvSpPr txBox="1"/>
          <p:nvPr>
            <p:ph idx="1" type="body"/>
          </p:nvPr>
        </p:nvSpPr>
        <p:spPr>
          <a:xfrm>
            <a:off x="457200" y="1600200"/>
            <a:ext cx="81534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t>Mathematically, it is the simplest to determine the characteristicfrequencies using complex functions</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Char char="•"/>
            </a:pPr>
            <a:r>
              <a:rPr lang="en-US" sz="2800"/>
              <a:t>The curve connecting the points whose coordinates are (          ,         )for different circular frequencies w defines the amplitude-phasecharacteristic. </a:t>
            </a:r>
            <a:endParaRPr/>
          </a:p>
        </p:txBody>
      </p:sp>
      <p:pic>
        <p:nvPicPr>
          <p:cNvPr id="302" name="Google Shape;302;p25"/>
          <p:cNvPicPr preferRelativeResize="0"/>
          <p:nvPr/>
        </p:nvPicPr>
        <p:blipFill rotWithShape="1">
          <a:blip r:embed="rId3">
            <a:alphaModFix/>
          </a:blip>
          <a:srcRect b="0" l="0" r="0" t="0"/>
          <a:stretch/>
        </p:blipFill>
        <p:spPr>
          <a:xfrm>
            <a:off x="2667000" y="2590800"/>
            <a:ext cx="1600200" cy="811213"/>
          </a:xfrm>
          <a:prstGeom prst="rect">
            <a:avLst/>
          </a:prstGeom>
          <a:noFill/>
          <a:ln>
            <a:noFill/>
          </a:ln>
        </p:spPr>
      </p:pic>
      <p:pic>
        <p:nvPicPr>
          <p:cNvPr id="303" name="Google Shape;303;p25"/>
          <p:cNvPicPr preferRelativeResize="0"/>
          <p:nvPr/>
        </p:nvPicPr>
        <p:blipFill rotWithShape="1">
          <a:blip r:embed="rId4">
            <a:alphaModFix/>
          </a:blip>
          <a:srcRect b="0" l="0" r="0" t="0"/>
          <a:stretch/>
        </p:blipFill>
        <p:spPr>
          <a:xfrm>
            <a:off x="4876800" y="2624138"/>
            <a:ext cx="1981200" cy="777875"/>
          </a:xfrm>
          <a:prstGeom prst="rect">
            <a:avLst/>
          </a:prstGeom>
          <a:noFill/>
          <a:ln>
            <a:noFill/>
          </a:ln>
        </p:spPr>
      </p:pic>
      <p:pic>
        <p:nvPicPr>
          <p:cNvPr id="304" name="Google Shape;304;p25"/>
          <p:cNvPicPr preferRelativeResize="0"/>
          <p:nvPr/>
        </p:nvPicPr>
        <p:blipFill rotWithShape="1">
          <a:blip r:embed="rId5">
            <a:alphaModFix/>
          </a:blip>
          <a:srcRect b="0" l="0" r="0" t="0"/>
          <a:stretch/>
        </p:blipFill>
        <p:spPr>
          <a:xfrm>
            <a:off x="3733800" y="3962400"/>
            <a:ext cx="762000" cy="403225"/>
          </a:xfrm>
          <a:prstGeom prst="rect">
            <a:avLst/>
          </a:prstGeom>
          <a:solidFill>
            <a:srgbClr val="FF99FF"/>
          </a:solidFill>
          <a:ln>
            <a:noFill/>
          </a:ln>
        </p:spPr>
      </p:pic>
      <p:pic>
        <p:nvPicPr>
          <p:cNvPr id="305" name="Google Shape;305;p25"/>
          <p:cNvPicPr preferRelativeResize="0"/>
          <p:nvPr/>
        </p:nvPicPr>
        <p:blipFill rotWithShape="1">
          <a:blip r:embed="rId6">
            <a:alphaModFix/>
          </a:blip>
          <a:srcRect b="0" l="0" r="0" t="0"/>
          <a:stretch/>
        </p:blipFill>
        <p:spPr>
          <a:xfrm>
            <a:off x="4800600" y="3975100"/>
            <a:ext cx="647700" cy="368300"/>
          </a:xfrm>
          <a:prstGeom prst="rect">
            <a:avLst/>
          </a:prstGeom>
          <a:solidFill>
            <a:srgbClr val="FF99FF"/>
          </a:solid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System response to test functions</a:t>
            </a:r>
            <a:endParaRPr/>
          </a:p>
        </p:txBody>
      </p:sp>
      <p:sp>
        <p:nvSpPr>
          <p:cNvPr id="311" name="Google Shape;311;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800"/>
              <a:buFont typeface="Arial"/>
              <a:buChar char="•"/>
            </a:pPr>
            <a:r>
              <a:rPr lang="en-US" sz="2800"/>
              <a:t>System response to test functions: system stability </a:t>
            </a:r>
            <a:endParaRPr/>
          </a:p>
          <a:p>
            <a:pPr indent="-285750" lvl="1" marL="742950" rtl="0" algn="l">
              <a:lnSpc>
                <a:spcPct val="80000"/>
              </a:lnSpc>
              <a:spcBef>
                <a:spcPts val="480"/>
              </a:spcBef>
              <a:spcAft>
                <a:spcPts val="0"/>
              </a:spcAft>
              <a:buClr>
                <a:schemeClr val="dk1"/>
              </a:buClr>
              <a:buSzPts val="2400"/>
              <a:buFont typeface="Arial"/>
              <a:buChar char="–"/>
            </a:pPr>
            <a:r>
              <a:rPr lang="en-US" sz="2400"/>
              <a:t>Jump function:    A system is stable if the magnitude of the system's response is bounded at any time instant in which the magnitude of the disturbance is bounded, meaning finite and less than some predetermined value. </a:t>
            </a:r>
            <a:endParaRPr/>
          </a:p>
          <a:p>
            <a:pPr indent="-285750" lvl="1" marL="742950" rtl="0" algn="l">
              <a:lnSpc>
                <a:spcPct val="80000"/>
              </a:lnSpc>
              <a:spcBef>
                <a:spcPts val="480"/>
              </a:spcBef>
              <a:spcAft>
                <a:spcPts val="0"/>
              </a:spcAft>
              <a:buClr>
                <a:schemeClr val="dk1"/>
              </a:buClr>
              <a:buSzPts val="2400"/>
              <a:buFont typeface="Arial"/>
              <a:buChar char="–"/>
            </a:pPr>
            <a:r>
              <a:rPr lang="en-US" sz="2400"/>
              <a:t>Impulse function:    A system is stable if the impulse response of the system tends to zero when the observation time tends to infinity.    In this case, the response of the system corresponds to the transfer function G(s), so the study of stability is reduced to the study of the transfer function.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System response to test functions</a:t>
            </a:r>
            <a:endParaRPr/>
          </a:p>
        </p:txBody>
      </p:sp>
      <p:sp>
        <p:nvSpPr>
          <p:cNvPr id="317" name="Google Shape;317;p27"/>
          <p:cNvSpPr txBox="1"/>
          <p:nvPr>
            <p:ph idx="1" type="body"/>
          </p:nvPr>
        </p:nvSpPr>
        <p:spPr>
          <a:xfrm>
            <a:off x="457200" y="1600200"/>
            <a:ext cx="8077200" cy="4525963"/>
          </a:xfrm>
          <a:prstGeom prst="rect">
            <a:avLst/>
          </a:prstGeom>
          <a:noFill/>
          <a:ln>
            <a:noFill/>
          </a:ln>
        </p:spPr>
        <p:txBody>
          <a:bodyPr anchorCtr="0" anchor="t" bIns="45700" lIns="91425" spcFirstLastPara="1" rIns="91425" wrap="square" tIns="45700">
            <a:noAutofit/>
          </a:bodyPr>
          <a:lstStyle/>
          <a:p>
            <a:pPr indent="-190500" lvl="0" marL="342900" rtl="0" algn="l">
              <a:lnSpc>
                <a:spcPct val="80000"/>
              </a:lnSpc>
              <a:spcBef>
                <a:spcPts val="0"/>
              </a:spcBef>
              <a:spcAft>
                <a:spcPts val="0"/>
              </a:spcAft>
              <a:buClr>
                <a:schemeClr val="dk1"/>
              </a:buClr>
              <a:buSzPts val="2400"/>
              <a:buFont typeface="Arial"/>
              <a:buNone/>
            </a:pPr>
            <a:r>
              <a:t/>
            </a:r>
            <a:endParaRPr sz="2400"/>
          </a:p>
          <a:p>
            <a:pPr indent="-190500" lvl="0" marL="342900" rtl="0" algn="l">
              <a:lnSpc>
                <a:spcPct val="80000"/>
              </a:lnSpc>
              <a:spcBef>
                <a:spcPts val="480"/>
              </a:spcBef>
              <a:spcAft>
                <a:spcPts val="0"/>
              </a:spcAft>
              <a:buClr>
                <a:schemeClr val="dk1"/>
              </a:buClr>
              <a:buSzPts val="2400"/>
              <a:buFont typeface="Arial"/>
              <a:buNone/>
            </a:pPr>
            <a:r>
              <a:t/>
            </a:r>
            <a:endParaRPr sz="2400"/>
          </a:p>
          <a:p>
            <a:pPr indent="-342900" lvl="0" marL="342900" rtl="0" algn="l">
              <a:lnSpc>
                <a:spcPct val="80000"/>
              </a:lnSpc>
              <a:spcBef>
                <a:spcPts val="480"/>
              </a:spcBef>
              <a:spcAft>
                <a:spcPts val="0"/>
              </a:spcAft>
              <a:buClr>
                <a:schemeClr val="dk1"/>
              </a:buClr>
              <a:buSzPts val="2400"/>
              <a:buFont typeface="Arial"/>
              <a:buChar char="•"/>
            </a:pPr>
            <a:r>
              <a:rPr lang="en-US" sz="2400"/>
              <a:t>If S</a:t>
            </a:r>
            <a:r>
              <a:rPr baseline="-25000" lang="en-US" sz="2400"/>
              <a:t>1</a:t>
            </a:r>
            <a:r>
              <a:rPr lang="en-US" sz="2400"/>
              <a:t>,S</a:t>
            </a:r>
            <a:r>
              <a:rPr baseline="-25000" lang="en-US" sz="2400"/>
              <a:t>2</a:t>
            </a:r>
            <a:r>
              <a:rPr lang="en-US" sz="2400"/>
              <a:t>,…,S</a:t>
            </a:r>
            <a:r>
              <a:rPr baseline="-25000" lang="en-US" sz="2400"/>
              <a:t>n</a:t>
            </a:r>
            <a:r>
              <a:rPr lang="en-US" sz="2400"/>
              <a:t> are the poles of the transfer function, the transfer function can be written in the form of a sum of partial fractions:</a:t>
            </a:r>
            <a:endParaRPr/>
          </a:p>
          <a:p>
            <a:pPr indent="-190500" lvl="0" marL="342900" rtl="0" algn="l">
              <a:lnSpc>
                <a:spcPct val="80000"/>
              </a:lnSpc>
              <a:spcBef>
                <a:spcPts val="480"/>
              </a:spcBef>
              <a:spcAft>
                <a:spcPts val="0"/>
              </a:spcAft>
              <a:buClr>
                <a:schemeClr val="dk1"/>
              </a:buClr>
              <a:buSzPts val="2400"/>
              <a:buFont typeface="Arial"/>
              <a:buNone/>
            </a:pPr>
            <a:r>
              <a:t/>
            </a:r>
            <a:endParaRPr sz="2400"/>
          </a:p>
          <a:p>
            <a:pPr indent="-190500" lvl="0" marL="342900" rtl="0" algn="l">
              <a:lnSpc>
                <a:spcPct val="80000"/>
              </a:lnSpc>
              <a:spcBef>
                <a:spcPts val="480"/>
              </a:spcBef>
              <a:spcAft>
                <a:spcPts val="0"/>
              </a:spcAft>
              <a:buClr>
                <a:schemeClr val="dk1"/>
              </a:buClr>
              <a:buSzPts val="2400"/>
              <a:buFont typeface="Arial"/>
              <a:buNone/>
            </a:pPr>
            <a:r>
              <a:t/>
            </a:r>
            <a:endParaRPr sz="2400"/>
          </a:p>
          <a:p>
            <a:pPr indent="-342900" lvl="0" marL="342900" rtl="0" algn="l">
              <a:lnSpc>
                <a:spcPct val="80000"/>
              </a:lnSpc>
              <a:spcBef>
                <a:spcPts val="480"/>
              </a:spcBef>
              <a:spcAft>
                <a:spcPts val="0"/>
              </a:spcAft>
              <a:buClr>
                <a:schemeClr val="dk1"/>
              </a:buClr>
              <a:buSzPts val="2400"/>
              <a:buFont typeface="Arial"/>
              <a:buNone/>
            </a:pPr>
            <a:r>
              <a:rPr lang="en-US" sz="2400"/>
              <a:t>   By applying the inverse Laplace transform, the response of the system to the d-function is obtained:</a:t>
            </a:r>
            <a:endParaRPr/>
          </a:p>
          <a:p>
            <a:pPr indent="-342900" lvl="0" marL="342900" rtl="0" algn="l">
              <a:lnSpc>
                <a:spcPct val="80000"/>
              </a:lnSpc>
              <a:spcBef>
                <a:spcPts val="480"/>
              </a:spcBef>
              <a:spcAft>
                <a:spcPts val="0"/>
              </a:spcAft>
              <a:buClr>
                <a:schemeClr val="dk1"/>
              </a:buClr>
              <a:buSzPts val="2400"/>
              <a:buFont typeface="Arial"/>
              <a:buNone/>
            </a:pPr>
            <a:r>
              <a:t/>
            </a:r>
            <a:endParaRPr sz="2400"/>
          </a:p>
          <a:p>
            <a:pPr indent="-342900" lvl="0" marL="342900" rtl="0" algn="l">
              <a:lnSpc>
                <a:spcPct val="80000"/>
              </a:lnSpc>
              <a:spcBef>
                <a:spcPts val="480"/>
              </a:spcBef>
              <a:spcAft>
                <a:spcPts val="0"/>
              </a:spcAft>
              <a:buClr>
                <a:schemeClr val="dk1"/>
              </a:buClr>
              <a:buSzPts val="2400"/>
              <a:buFont typeface="Arial"/>
              <a:buNone/>
            </a:pPr>
            <a:r>
              <a:t/>
            </a:r>
            <a:endParaRPr sz="2400"/>
          </a:p>
          <a:p>
            <a:pPr indent="-342900" lvl="0" marL="342900" rtl="0" algn="l">
              <a:lnSpc>
                <a:spcPct val="80000"/>
              </a:lnSpc>
              <a:spcBef>
                <a:spcPts val="480"/>
              </a:spcBef>
              <a:spcAft>
                <a:spcPts val="0"/>
              </a:spcAft>
              <a:buClr>
                <a:schemeClr val="dk1"/>
              </a:buClr>
              <a:buSzPts val="2400"/>
              <a:buFont typeface="Arial"/>
              <a:buNone/>
            </a:pPr>
            <a:r>
              <a:rPr lang="en-US" sz="2400"/>
              <a:t>   Depending on the sign of the real parts of the complex variable s, the stability of the system can be concluded. </a:t>
            </a:r>
            <a:endParaRPr/>
          </a:p>
        </p:txBody>
      </p:sp>
      <p:pic>
        <p:nvPicPr>
          <p:cNvPr id="318" name="Google Shape;318;p27"/>
          <p:cNvPicPr preferRelativeResize="0"/>
          <p:nvPr/>
        </p:nvPicPr>
        <p:blipFill rotWithShape="1">
          <a:blip r:embed="rId3">
            <a:alphaModFix/>
          </a:blip>
          <a:srcRect b="0" l="0" r="0" t="0"/>
          <a:stretch/>
        </p:blipFill>
        <p:spPr>
          <a:xfrm>
            <a:off x="1143000" y="1447800"/>
            <a:ext cx="3733800" cy="719138"/>
          </a:xfrm>
          <a:prstGeom prst="rect">
            <a:avLst/>
          </a:prstGeom>
          <a:noFill/>
          <a:ln>
            <a:noFill/>
          </a:ln>
        </p:spPr>
      </p:pic>
      <p:pic>
        <p:nvPicPr>
          <p:cNvPr id="319" name="Google Shape;319;p27"/>
          <p:cNvPicPr preferRelativeResize="0"/>
          <p:nvPr/>
        </p:nvPicPr>
        <p:blipFill rotWithShape="1">
          <a:blip r:embed="rId4">
            <a:alphaModFix/>
          </a:blip>
          <a:srcRect b="0" l="0" r="0" t="0"/>
          <a:stretch/>
        </p:blipFill>
        <p:spPr>
          <a:xfrm>
            <a:off x="1295400" y="3276600"/>
            <a:ext cx="2971800" cy="665163"/>
          </a:xfrm>
          <a:prstGeom prst="rect">
            <a:avLst/>
          </a:prstGeom>
          <a:noFill/>
          <a:ln>
            <a:noFill/>
          </a:ln>
        </p:spPr>
      </p:pic>
      <p:pic>
        <p:nvPicPr>
          <p:cNvPr id="320" name="Google Shape;320;p27"/>
          <p:cNvPicPr preferRelativeResize="0"/>
          <p:nvPr/>
        </p:nvPicPr>
        <p:blipFill rotWithShape="1">
          <a:blip r:embed="rId5">
            <a:alphaModFix/>
          </a:blip>
          <a:srcRect b="0" l="0" r="0" t="0"/>
          <a:stretch/>
        </p:blipFill>
        <p:spPr>
          <a:xfrm>
            <a:off x="1295400" y="4876800"/>
            <a:ext cx="3887788" cy="458788"/>
          </a:xfrm>
          <a:prstGeom prst="rect">
            <a:avLst/>
          </a:prstGeom>
          <a:solidFill>
            <a:srgbClr val="66FFFF"/>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System response to test functions</a:t>
            </a:r>
            <a:endParaRPr/>
          </a:p>
        </p:txBody>
      </p:sp>
      <p:pic>
        <p:nvPicPr>
          <p:cNvPr id="326" name="Google Shape;326;p28"/>
          <p:cNvPicPr preferRelativeResize="0"/>
          <p:nvPr>
            <p:ph idx="1" type="body"/>
          </p:nvPr>
        </p:nvPicPr>
        <p:blipFill rotWithShape="1">
          <a:blip r:embed="rId3">
            <a:alphaModFix/>
          </a:blip>
          <a:srcRect b="0" l="0" r="0" t="0"/>
          <a:stretch/>
        </p:blipFill>
        <p:spPr>
          <a:xfrm>
            <a:off x="1633538" y="2062163"/>
            <a:ext cx="5876925" cy="36004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System response to test functions</a:t>
            </a:r>
            <a:endParaRPr/>
          </a:p>
        </p:txBody>
      </p:sp>
      <p:sp>
        <p:nvSpPr>
          <p:cNvPr id="332" name="Google Shape;332;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Char char="•"/>
            </a:pPr>
            <a:r>
              <a:rPr lang="en-US"/>
              <a:t>The system is stable if the real parts of the poles of the transfer function of the system are less than zero.   </a:t>
            </a:r>
            <a:endParaRPr/>
          </a:p>
          <a:p>
            <a:pPr indent="-342900" lvl="0" marL="342900" rtl="0" algn="l">
              <a:spcBef>
                <a:spcPts val="640"/>
              </a:spcBef>
              <a:spcAft>
                <a:spcPts val="0"/>
              </a:spcAft>
              <a:buClr>
                <a:schemeClr val="dk1"/>
              </a:buClr>
              <a:buSzPts val="3200"/>
              <a:buFont typeface="Arial"/>
              <a:buChar char="•"/>
            </a:pPr>
            <a:r>
              <a:rPr lang="en-US"/>
              <a:t>It is a necessary and sufficient condition for stability.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System response to test functions</a:t>
            </a:r>
            <a:endParaRPr/>
          </a:p>
        </p:txBody>
      </p:sp>
      <p:sp>
        <p:nvSpPr>
          <p:cNvPr id="338" name="Google Shape;338;p30"/>
          <p:cNvSpPr txBox="1"/>
          <p:nvPr>
            <p:ph idx="1" type="body"/>
          </p:nvPr>
        </p:nvSpPr>
        <p:spPr>
          <a:xfrm>
            <a:off x="457200" y="1600200"/>
            <a:ext cx="79248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000"/>
              <a:buFont typeface="Arial"/>
              <a:buChar char="•"/>
            </a:pPr>
            <a:r>
              <a:rPr lang="en-US" sz="2000"/>
              <a:t>The stability of the system can be concluded on the basis of the coefficients of the characteristic equation, without solving it beforehand:</a:t>
            </a:r>
            <a:endParaRPr/>
          </a:p>
          <a:p>
            <a:pPr indent="-215900" lvl="0" marL="342900" rtl="0" algn="l">
              <a:lnSpc>
                <a:spcPct val="90000"/>
              </a:lnSpc>
              <a:spcBef>
                <a:spcPts val="400"/>
              </a:spcBef>
              <a:spcAft>
                <a:spcPts val="0"/>
              </a:spcAft>
              <a:buClr>
                <a:schemeClr val="dk1"/>
              </a:buClr>
              <a:buSzPts val="2000"/>
              <a:buFont typeface="Arial"/>
              <a:buNone/>
            </a:pPr>
            <a:r>
              <a:t/>
            </a:r>
            <a:endParaRPr sz="2000"/>
          </a:p>
          <a:p>
            <a:pPr indent="-215900" lvl="0" marL="342900" rtl="0" algn="l">
              <a:lnSpc>
                <a:spcPct val="90000"/>
              </a:lnSpc>
              <a:spcBef>
                <a:spcPts val="400"/>
              </a:spcBef>
              <a:spcAft>
                <a:spcPts val="0"/>
              </a:spcAft>
              <a:buClr>
                <a:schemeClr val="dk1"/>
              </a:buClr>
              <a:buSzPts val="2000"/>
              <a:buFont typeface="Arial"/>
              <a:buNone/>
            </a:pPr>
            <a:r>
              <a:t/>
            </a:r>
            <a:endParaRPr sz="2000"/>
          </a:p>
          <a:p>
            <a:pPr indent="-342900" lvl="0" marL="342900" rtl="0" algn="l">
              <a:lnSpc>
                <a:spcPct val="90000"/>
              </a:lnSpc>
              <a:spcBef>
                <a:spcPts val="400"/>
              </a:spcBef>
              <a:spcAft>
                <a:spcPts val="0"/>
              </a:spcAft>
              <a:buClr>
                <a:schemeClr val="dk1"/>
              </a:buClr>
              <a:buSzPts val="2000"/>
              <a:buFont typeface="Arial"/>
              <a:buNone/>
            </a:pPr>
            <a:r>
              <a:rPr lang="en-US" sz="2000"/>
              <a:t>     A necessary but not sufficient condition for system stability is that all coefficients of the characteristic equation have the same sign and are different from zero.     </a:t>
            </a:r>
            <a:endParaRPr/>
          </a:p>
          <a:p>
            <a:pPr indent="-342900" lvl="0" marL="342900" rtl="0" algn="l">
              <a:lnSpc>
                <a:spcPct val="90000"/>
              </a:lnSpc>
              <a:spcBef>
                <a:spcPts val="400"/>
              </a:spcBef>
              <a:spcAft>
                <a:spcPts val="0"/>
              </a:spcAft>
              <a:buClr>
                <a:schemeClr val="dk1"/>
              </a:buClr>
              <a:buSzPts val="2000"/>
              <a:buFont typeface="Arial"/>
              <a:buNone/>
            </a:pPr>
            <a:r>
              <a:rPr lang="en-US" sz="2000"/>
              <a:t>     The system is always unstable if the coefficients of the characteristic equation are not of the same sign, or some of them are equal to zero.     </a:t>
            </a:r>
            <a:endParaRPr/>
          </a:p>
          <a:p>
            <a:pPr indent="-342900" lvl="0" marL="342900" rtl="0" algn="l">
              <a:lnSpc>
                <a:spcPct val="90000"/>
              </a:lnSpc>
              <a:spcBef>
                <a:spcPts val="400"/>
              </a:spcBef>
              <a:spcAft>
                <a:spcPts val="0"/>
              </a:spcAft>
              <a:buClr>
                <a:schemeClr val="dk1"/>
              </a:buClr>
              <a:buSzPts val="2000"/>
              <a:buFont typeface="Arial"/>
              <a:buNone/>
            </a:pPr>
            <a:r>
              <a:rPr lang="en-US" sz="2000"/>
              <a:t>     Linear systems of first and second order are certainly stable if they are    all coefficients of the characteristic equation are positive and different from zero. </a:t>
            </a:r>
            <a:endParaRPr/>
          </a:p>
        </p:txBody>
      </p:sp>
      <p:pic>
        <p:nvPicPr>
          <p:cNvPr id="339" name="Google Shape;339;p30"/>
          <p:cNvPicPr preferRelativeResize="0"/>
          <p:nvPr/>
        </p:nvPicPr>
        <p:blipFill rotWithShape="1">
          <a:blip r:embed="rId3">
            <a:alphaModFix/>
          </a:blip>
          <a:srcRect b="0" l="0" r="0" t="0"/>
          <a:stretch/>
        </p:blipFill>
        <p:spPr>
          <a:xfrm>
            <a:off x="1066800" y="2590800"/>
            <a:ext cx="5022850" cy="59213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t>System response to test functions</a:t>
            </a:r>
            <a:endParaRPr/>
          </a:p>
        </p:txBody>
      </p:sp>
      <p:pic>
        <p:nvPicPr>
          <p:cNvPr id="345" name="Google Shape;345;p31"/>
          <p:cNvPicPr preferRelativeResize="0"/>
          <p:nvPr/>
        </p:nvPicPr>
        <p:blipFill rotWithShape="1">
          <a:blip r:embed="rId3">
            <a:alphaModFix/>
          </a:blip>
          <a:srcRect b="0" l="0" r="0" t="0"/>
          <a:stretch/>
        </p:blipFill>
        <p:spPr>
          <a:xfrm>
            <a:off x="1905000" y="1701800"/>
            <a:ext cx="3403600" cy="275748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Literature :</a:t>
            </a:r>
            <a:endParaRPr/>
          </a:p>
        </p:txBody>
      </p:sp>
      <p:sp>
        <p:nvSpPr>
          <p:cNvPr id="351" name="Google Shape;351;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Char char="•"/>
            </a:pPr>
            <a:r>
              <a:rPr lang="en-US"/>
              <a:t>https://www.znrfak.ni.ac.rs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2022-03-07T18:41:14Z</dcterms:created>
  <dc:creator>korisnik</dc:creator>
</cp:coreProperties>
</file>