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Sniglet"/>
      <p:regular r:id="rId28"/>
    </p:embeddedFont>
    <p:embeddedFont>
      <p:font typeface="Dosis"/>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8263D84-47D1-49BE-9ABE-C83CF95AFA3A}">
  <a:tblStyle styleId="{38263D84-47D1-49BE-9ABE-C83CF95AFA3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Sniglet-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Dosis-regular.fntdata"/><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2"/>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2"/>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2"/>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2" name="Shape 192"/>
        <p:cNvGrpSpPr/>
        <p:nvPr/>
      </p:nvGrpSpPr>
      <p:grpSpPr>
        <a:xfrm>
          <a:off x="0" y="0"/>
          <a:ext cx="0" cy="0"/>
          <a:chOff x="0" y="0"/>
          <a:chExt cx="0" cy="0"/>
        </a:xfrm>
      </p:grpSpPr>
      <p:sp>
        <p:nvSpPr>
          <p:cNvPr id="193" name="Google Shape;193;p3"/>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4" name="Google Shape;194;p3"/>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5" name="Google Shape;195;p3"/>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3"/>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3"/>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3"/>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3"/>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3"/>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3"/>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3"/>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3"/>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3"/>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3"/>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3"/>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3"/>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3"/>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3"/>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3"/>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3"/>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3"/>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3"/>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3"/>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3"/>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3"/>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3"/>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3"/>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3"/>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3"/>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35" name="Shape 235"/>
        <p:cNvGrpSpPr/>
        <p:nvPr/>
      </p:nvGrpSpPr>
      <p:grpSpPr>
        <a:xfrm>
          <a:off x="0" y="0"/>
          <a:ext cx="0" cy="0"/>
          <a:chOff x="0" y="0"/>
          <a:chExt cx="0" cy="0"/>
        </a:xfrm>
      </p:grpSpPr>
      <p:sp>
        <p:nvSpPr>
          <p:cNvPr id="236" name="Google Shape;236;p4"/>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237" name="Google Shape;237;p4"/>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238" name="Google Shape;238;p4"/>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4"/>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4"/>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4"/>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4"/>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4"/>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4"/>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4"/>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4"/>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4"/>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4"/>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4"/>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4"/>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4"/>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4"/>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4"/>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4"/>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4"/>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4"/>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4"/>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4"/>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4"/>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4"/>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4"/>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4"/>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4"/>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4"/>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4"/>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4"/>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4"/>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4"/>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4"/>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4"/>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4"/>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4"/>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4"/>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4"/>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4"/>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89" name="Shape 289"/>
        <p:cNvGrpSpPr/>
        <p:nvPr/>
      </p:nvGrpSpPr>
      <p:grpSpPr>
        <a:xfrm>
          <a:off x="0" y="0"/>
          <a:ext cx="0" cy="0"/>
          <a:chOff x="0" y="0"/>
          <a:chExt cx="0" cy="0"/>
        </a:xfrm>
      </p:grpSpPr>
      <p:sp>
        <p:nvSpPr>
          <p:cNvPr id="290" name="Google Shape;290;p5"/>
          <p:cNvSpPr txBox="1"/>
          <p:nvPr>
            <p:ph idx="1" type="body"/>
          </p:nvPr>
        </p:nvSpPr>
        <p:spPr>
          <a:xfrm>
            <a:off x="2159325" y="2161800"/>
            <a:ext cx="4825500" cy="819900"/>
          </a:xfrm>
          <a:prstGeom prst="rect">
            <a:avLst/>
          </a:prstGeom>
          <a:noFill/>
          <a:ln>
            <a:noFill/>
          </a:ln>
        </p:spPr>
        <p:txBody>
          <a:bodyPr anchorCtr="0" anchor="ctr" bIns="91425" lIns="91425" spcFirstLastPara="1" rIns="91425" wrap="square" tIns="91425">
            <a:noAutofit/>
          </a:bodyPr>
          <a:lstStyle>
            <a:lvl1pPr indent="-387350" lvl="0" marL="457200" algn="ctr">
              <a:lnSpc>
                <a:spcPct val="100000"/>
              </a:lnSpc>
              <a:spcBef>
                <a:spcPts val="600"/>
              </a:spcBef>
              <a:spcAft>
                <a:spcPts val="0"/>
              </a:spcAft>
              <a:buClr>
                <a:srgbClr val="1C4587"/>
              </a:buClr>
              <a:buSzPts val="2500"/>
              <a:buChar char="✘"/>
              <a:defRPr b="1" sz="2500">
                <a:solidFill>
                  <a:srgbClr val="1C4587"/>
                </a:solidFill>
              </a:defRPr>
            </a:lvl1pPr>
            <a:lvl2pPr indent="-387350" lvl="1" marL="914400" algn="ctr">
              <a:lnSpc>
                <a:spcPct val="100000"/>
              </a:lnSpc>
              <a:spcBef>
                <a:spcPts val="0"/>
              </a:spcBef>
              <a:spcAft>
                <a:spcPts val="0"/>
              </a:spcAft>
              <a:buClr>
                <a:srgbClr val="1C4587"/>
              </a:buClr>
              <a:buSzPts val="2500"/>
              <a:buChar char="✗"/>
              <a:defRPr b="1" sz="2500">
                <a:solidFill>
                  <a:srgbClr val="1C4587"/>
                </a:solidFill>
              </a:defRPr>
            </a:lvl2pPr>
            <a:lvl3pPr indent="-387350" lvl="2" marL="1371600" algn="ctr">
              <a:lnSpc>
                <a:spcPct val="100000"/>
              </a:lnSpc>
              <a:spcBef>
                <a:spcPts val="0"/>
              </a:spcBef>
              <a:spcAft>
                <a:spcPts val="0"/>
              </a:spcAft>
              <a:buClr>
                <a:srgbClr val="1C4587"/>
              </a:buClr>
              <a:buSzPts val="2500"/>
              <a:buChar char="■"/>
              <a:defRPr b="1" sz="2500">
                <a:solidFill>
                  <a:srgbClr val="1C4587"/>
                </a:solidFill>
              </a:defRPr>
            </a:lvl3pPr>
            <a:lvl4pPr indent="-387350" lvl="3" marL="1828800" algn="ctr">
              <a:lnSpc>
                <a:spcPct val="100000"/>
              </a:lnSpc>
              <a:spcBef>
                <a:spcPts val="0"/>
              </a:spcBef>
              <a:spcAft>
                <a:spcPts val="0"/>
              </a:spcAft>
              <a:buClr>
                <a:srgbClr val="1C4587"/>
              </a:buClr>
              <a:buSzPts val="2500"/>
              <a:buChar char="●"/>
              <a:defRPr b="1" sz="2500">
                <a:solidFill>
                  <a:srgbClr val="1C4587"/>
                </a:solidFill>
              </a:defRPr>
            </a:lvl4pPr>
            <a:lvl5pPr indent="-387350" lvl="4" marL="2286000" algn="ctr">
              <a:lnSpc>
                <a:spcPct val="100000"/>
              </a:lnSpc>
              <a:spcBef>
                <a:spcPts val="0"/>
              </a:spcBef>
              <a:spcAft>
                <a:spcPts val="0"/>
              </a:spcAft>
              <a:buClr>
                <a:srgbClr val="1C4587"/>
              </a:buClr>
              <a:buSzPts val="2500"/>
              <a:buChar char="○"/>
              <a:defRPr b="1" sz="2500">
                <a:solidFill>
                  <a:srgbClr val="1C4587"/>
                </a:solidFill>
              </a:defRPr>
            </a:lvl5pPr>
            <a:lvl6pPr indent="-387350" lvl="5" marL="2743200" algn="ctr">
              <a:lnSpc>
                <a:spcPct val="100000"/>
              </a:lnSpc>
              <a:spcBef>
                <a:spcPts val="0"/>
              </a:spcBef>
              <a:spcAft>
                <a:spcPts val="0"/>
              </a:spcAft>
              <a:buClr>
                <a:srgbClr val="1C4587"/>
              </a:buClr>
              <a:buSzPts val="2500"/>
              <a:buChar char="■"/>
              <a:defRPr b="1" sz="2500">
                <a:solidFill>
                  <a:srgbClr val="1C4587"/>
                </a:solidFill>
              </a:defRPr>
            </a:lvl6pPr>
            <a:lvl7pPr indent="-387350" lvl="6" marL="3200400" algn="ctr">
              <a:lnSpc>
                <a:spcPct val="100000"/>
              </a:lnSpc>
              <a:spcBef>
                <a:spcPts val="0"/>
              </a:spcBef>
              <a:spcAft>
                <a:spcPts val="0"/>
              </a:spcAft>
              <a:buClr>
                <a:srgbClr val="1C4587"/>
              </a:buClr>
              <a:buSzPts val="2500"/>
              <a:buChar char="●"/>
              <a:defRPr b="1" sz="2500">
                <a:solidFill>
                  <a:srgbClr val="1C4587"/>
                </a:solidFill>
              </a:defRPr>
            </a:lvl7pPr>
            <a:lvl8pPr indent="-387350" lvl="7" marL="3657600" algn="ctr">
              <a:lnSpc>
                <a:spcPct val="100000"/>
              </a:lnSpc>
              <a:spcBef>
                <a:spcPts val="0"/>
              </a:spcBef>
              <a:spcAft>
                <a:spcPts val="0"/>
              </a:spcAft>
              <a:buClr>
                <a:srgbClr val="1C4587"/>
              </a:buClr>
              <a:buSzPts val="2500"/>
              <a:buChar char="○"/>
              <a:defRPr b="1" sz="2500">
                <a:solidFill>
                  <a:srgbClr val="1C4587"/>
                </a:solidFill>
              </a:defRPr>
            </a:lvl8pPr>
            <a:lvl9pPr indent="-387350" lvl="8" marL="4114800" algn="ctr">
              <a:lnSpc>
                <a:spcPct val="100000"/>
              </a:lnSpc>
              <a:spcBef>
                <a:spcPts val="0"/>
              </a:spcBef>
              <a:spcAft>
                <a:spcPts val="0"/>
              </a:spcAft>
              <a:buClr>
                <a:srgbClr val="1C4587"/>
              </a:buClr>
              <a:buSzPts val="2500"/>
              <a:buChar char="■"/>
              <a:defRPr b="1" sz="2500">
                <a:solidFill>
                  <a:srgbClr val="1C4587"/>
                </a:solidFill>
              </a:defRPr>
            </a:lvl9pPr>
          </a:lstStyle>
          <a:p/>
        </p:txBody>
      </p:sp>
      <p:sp>
        <p:nvSpPr>
          <p:cNvPr id="291" name="Google Shape;291;p5"/>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5"/>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5"/>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5"/>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5"/>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5"/>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5"/>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5"/>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5"/>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5"/>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5"/>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5"/>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5"/>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5"/>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5"/>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5"/>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5"/>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5"/>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5"/>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5"/>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5"/>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5"/>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5"/>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5"/>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5"/>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5"/>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5"/>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5"/>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5"/>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5"/>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1" name="Google Shape;321;p5"/>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2" name="Google Shape;322;p5"/>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3" name="Google Shape;323;p5"/>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5"/>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5"/>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5"/>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5"/>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5"/>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5"/>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5"/>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5"/>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4.jp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descr="D:\DOWLODER\EU-Logo.jpg" id="337" name="Google Shape;337;p6"/>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38" name="Google Shape;338;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graphicFrame>
        <p:nvGraphicFramePr>
          <p:cNvPr id="339" name="Google Shape;339;p6"/>
          <p:cNvGraphicFramePr/>
          <p:nvPr/>
        </p:nvGraphicFramePr>
        <p:xfrm>
          <a:off x="676126" y="1203815"/>
          <a:ext cx="3000000" cy="3000000"/>
        </p:xfrm>
        <a:graphic>
          <a:graphicData uri="http://schemas.openxmlformats.org/drawingml/2006/table">
            <a:tbl>
              <a:tblPr>
                <a:noFill/>
                <a:tableStyleId>{38263D84-47D1-49BE-9ABE-C83CF95AFA3A}</a:tableStyleId>
              </a:tblPr>
              <a:tblGrid>
                <a:gridCol w="2366100"/>
                <a:gridCol w="5205350"/>
              </a:tblGrid>
              <a:tr h="88380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r>
              <a:tr h="1287825">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c>
                  <a:txBody>
                    <a:bodyPr/>
                    <a:lstStyle/>
                    <a:p>
                      <a:pPr indent="0" lvl="0" marL="0" marR="0" rtl="0" algn="l">
                        <a:lnSpc>
                          <a:spcPct val="100000"/>
                        </a:lnSpc>
                        <a:spcBef>
                          <a:spcPts val="0"/>
                        </a:spcBef>
                        <a:spcAft>
                          <a:spcPts val="0"/>
                        </a:spcAft>
                        <a:buClr>
                          <a:srgbClr val="3D4965"/>
                        </a:buClr>
                        <a:buSzPts val="2800"/>
                        <a:buFont typeface="Arial"/>
                        <a:buNone/>
                      </a:pPr>
                      <a:r>
                        <a:rPr b="1" i="1" lang="en-GB" sz="3200" u="none" cap="none" strike="noStrike">
                          <a:solidFill>
                            <a:srgbClr val="181818"/>
                          </a:solidFill>
                          <a:latin typeface="Arial"/>
                          <a:ea typeface="Arial"/>
                          <a:cs typeface="Arial"/>
                          <a:sym typeface="Arial"/>
                        </a:rPr>
                        <a:t>Conveyor belts</a:t>
                      </a:r>
                      <a:endParaRPr b="1" i="1" sz="32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r>
              <a:tr h="113645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2000" u="none" cap="none" strike="noStrike">
                          <a:solidFill>
                            <a:srgbClr val="181818"/>
                          </a:solidFill>
                          <a:latin typeface="Arial"/>
                          <a:ea typeface="Arial"/>
                          <a:cs typeface="Arial"/>
                          <a:sym typeface="Arial"/>
                        </a:rPr>
                        <a:t>Construction of conveyor belts</a:t>
                      </a:r>
                      <a:endParaRPr b="1" i="1" sz="2000" u="none" cap="none" strike="noStrike">
                        <a:solidFill>
                          <a:srgbClr val="181818"/>
                        </a:solidFill>
                        <a:latin typeface="Arial"/>
                        <a:ea typeface="Arial"/>
                        <a:cs typeface="Arial"/>
                        <a:sym typeface="Arial"/>
                      </a:endParaRPr>
                    </a:p>
                    <a:p>
                      <a:pPr indent="0" lvl="0" marL="0" marR="0" rtl="0" algn="l">
                        <a:lnSpc>
                          <a:spcPct val="100000"/>
                        </a:lnSpc>
                        <a:spcBef>
                          <a:spcPts val="0"/>
                        </a:spcBef>
                        <a:spcAft>
                          <a:spcPts val="0"/>
                        </a:spcAft>
                        <a:buClr>
                          <a:srgbClr val="3D4965"/>
                        </a:buClr>
                        <a:buSzPts val="3200"/>
                        <a:buFont typeface="Arial"/>
                        <a:buNone/>
                      </a:pPr>
                      <a:r>
                        <a:rPr b="1" i="1" lang="en-GB" sz="2000" u="none" cap="none" strike="noStrike">
                          <a:solidFill>
                            <a:srgbClr val="181818"/>
                          </a:solidFill>
                          <a:latin typeface="Arial"/>
                          <a:ea typeface="Arial"/>
                          <a:cs typeface="Arial"/>
                          <a:sym typeface="Arial"/>
                        </a:rPr>
                        <a:t>Transoort belt drive</a:t>
                      </a:r>
                      <a:endParaRPr b="1" i="1" sz="20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7"/>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Clr>
                <a:schemeClr val="dk2"/>
              </a:buClr>
              <a:buSzPts val="4800"/>
              <a:buNone/>
            </a:pPr>
            <a:r>
              <a:rPr b="1" lang="en-GB"/>
              <a:t>Conveyor belts</a:t>
            </a:r>
            <a:endParaRPr/>
          </a:p>
        </p:txBody>
      </p:sp>
      <p:pic>
        <p:nvPicPr>
          <p:cNvPr descr="D:\DOWLODER\EU-Logo.jpg" id="345" name="Google Shape;345;p7"/>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46" name="Google Shape;346;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8"/>
          <p:cNvSpPr txBox="1"/>
          <p:nvPr>
            <p:ph idx="4294967295" type="ctrTitle"/>
          </p:nvPr>
        </p:nvSpPr>
        <p:spPr>
          <a:xfrm>
            <a:off x="2209800" y="1073093"/>
            <a:ext cx="5450775"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INTRODUCTION</a:t>
            </a:r>
            <a:endParaRPr b="0" i="0" sz="6000" u="none" cap="none" strike="noStrike">
              <a:solidFill>
                <a:schemeClr val="accent1"/>
              </a:solidFill>
              <a:latin typeface="Sniglet"/>
              <a:ea typeface="Sniglet"/>
              <a:cs typeface="Sniglet"/>
              <a:sym typeface="Sniglet"/>
            </a:endParaRPr>
          </a:p>
        </p:txBody>
      </p:sp>
      <p:sp>
        <p:nvSpPr>
          <p:cNvPr id="352" name="Google Shape;352;p8"/>
          <p:cNvSpPr txBox="1"/>
          <p:nvPr>
            <p:ph idx="4294967295" type="body"/>
          </p:nvPr>
        </p:nvSpPr>
        <p:spPr>
          <a:xfrm>
            <a:off x="3019275" y="2119100"/>
            <a:ext cx="4641300" cy="1671850"/>
          </a:xfrm>
          <a:prstGeom prst="rect">
            <a:avLst/>
          </a:prstGeom>
          <a:noFill/>
          <a:ln>
            <a:noFill/>
          </a:ln>
        </p:spPr>
        <p:txBody>
          <a:bodyPr anchorCtr="0" anchor="t" bIns="91425" lIns="91425" spcFirstLastPara="1" rIns="91425" wrap="square" tIns="91425">
            <a:noAutofit/>
          </a:bodyPr>
          <a:lstStyle/>
          <a:p>
            <a:pPr indent="-393700" lvl="0" marL="457200" rtl="0" algn="l">
              <a:lnSpc>
                <a:spcPct val="100000"/>
              </a:lnSpc>
              <a:spcBef>
                <a:spcPts val="600"/>
              </a:spcBef>
              <a:spcAft>
                <a:spcPts val="0"/>
              </a:spcAft>
              <a:buSzPts val="2600"/>
              <a:buNone/>
            </a:pPr>
            <a:r>
              <a:rPr lang="en-GB" sz="1700"/>
              <a:t>	Conveyor belts are devices used for material transportation from one place to another. They consist of a structure and a drive system. In this paper, we will provide a detailed description of the construction and drive of conveyor belts.</a:t>
            </a:r>
            <a:endParaRPr sz="1700"/>
          </a:p>
        </p:txBody>
      </p:sp>
      <p:sp>
        <p:nvSpPr>
          <p:cNvPr id="353" name="Google Shape;353;p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ownload (1).jpg" id="354" name="Google Shape;354;p8"/>
          <p:cNvPicPr preferRelativeResize="0"/>
          <p:nvPr/>
        </p:nvPicPr>
        <p:blipFill rotWithShape="1">
          <a:blip r:embed="rId3">
            <a:alphaModFix/>
          </a:blip>
          <a:srcRect b="0" l="0" r="0" t="0"/>
          <a:stretch/>
        </p:blipFill>
        <p:spPr>
          <a:xfrm>
            <a:off x="762000" y="2114550"/>
            <a:ext cx="2225040" cy="1318260"/>
          </a:xfrm>
          <a:prstGeom prst="rect">
            <a:avLst/>
          </a:prstGeom>
          <a:noFill/>
          <a:ln>
            <a:noFill/>
          </a:ln>
        </p:spPr>
      </p:pic>
      <p:pic>
        <p:nvPicPr>
          <p:cNvPr descr="D:\DOWLODER\EU-Logo.jpg" id="355" name="Google Shape;355;p8"/>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56" name="Google Shape;356;p8"/>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9"/>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a:t>CONSTRUCTION OF CONVEYOR BELTS</a:t>
            </a:r>
            <a:endParaRPr/>
          </a:p>
        </p:txBody>
      </p:sp>
      <p:pic>
        <p:nvPicPr>
          <p:cNvPr descr="D:\DOWLODER\EU-Logo.jpg" id="362" name="Google Shape;362;p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63" name="Google Shape;363;p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10"/>
          <p:cNvSpPr txBox="1"/>
          <p:nvPr>
            <p:ph idx="1" type="body"/>
          </p:nvPr>
        </p:nvSpPr>
        <p:spPr>
          <a:xfrm>
            <a:off x="762000" y="2161800"/>
            <a:ext cx="70104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construction of a conveyor belt consists of structural elements. The structural elements include gears, rollers, and beams that support the belt. Gears are used to drive the belt, while rollers provide support for the belt. Beams serve as support for the rollers.</a:t>
            </a:r>
            <a:endParaRPr/>
          </a:p>
        </p:txBody>
      </p:sp>
      <p:sp>
        <p:nvSpPr>
          <p:cNvPr id="369" name="Google Shape;369;p1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370" name="Google Shape;370;p1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71" name="Google Shape;371;p1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11"/>
          <p:cNvSpPr txBox="1"/>
          <p:nvPr>
            <p:ph idx="1" type="body"/>
          </p:nvPr>
        </p:nvSpPr>
        <p:spPr>
          <a:xfrm>
            <a:off x="762000" y="2161800"/>
            <a:ext cx="70104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belt itself consists of a cover layer, which serves as the surface for material transfer, and a layer of fabric or cord material, which reinforces the belt. The cover layer can be made from various materials, including rubber, plastic, or metal.</a:t>
            </a:r>
            <a:endParaRPr/>
          </a:p>
        </p:txBody>
      </p:sp>
      <p:sp>
        <p:nvSpPr>
          <p:cNvPr id="377" name="Google Shape;377;p1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378" name="Google Shape;378;p1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79" name="Google Shape;379;p1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12"/>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structural elements are arranged in a plane along which the conveyor belt moves. Rollers are mounted on the beams and enable the movement of the belt. The construction of a conveyor belt can be adapted to different operating conditions, including the length of the belt, roller height, and arrangement of structural elements.</a:t>
            </a:r>
            <a:endParaRPr/>
          </a:p>
        </p:txBody>
      </p:sp>
      <p:sp>
        <p:nvSpPr>
          <p:cNvPr id="385" name="Google Shape;385;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386" name="Google Shape;386;p1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87" name="Google Shape;387;p1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3"/>
          <p:cNvSpPr txBox="1"/>
          <p:nvPr>
            <p:ph type="ctrTitle"/>
          </p:nvPr>
        </p:nvSpPr>
        <p:spPr>
          <a:xfrm>
            <a:off x="2667000" y="1661762"/>
            <a:ext cx="5845500"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a:t>DRIVE OF CONVEYOR BELTS</a:t>
            </a:r>
            <a:endParaRPr/>
          </a:p>
        </p:txBody>
      </p:sp>
      <p:pic>
        <p:nvPicPr>
          <p:cNvPr descr="D:\DOWLODER\EU-Logo.jpg" id="393" name="Google Shape;393;p1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94" name="Google Shape;394;p1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4"/>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drive of a conveyor belt is the system that powers the belt. It consists of an electric motor, a gearbox, and a power transmission system. The electric motor drives the gearbox, which, in turn, drives the rollers on the belt.</a:t>
            </a:r>
            <a:endParaRPr/>
          </a:p>
        </p:txBody>
      </p:sp>
      <p:sp>
        <p:nvSpPr>
          <p:cNvPr id="400" name="Google Shape;400;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01" name="Google Shape;401;p1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02" name="Google Shape;402;p1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15"/>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electric motor is usually located at one end of the conveyor belt and is connected to the gearbox through a belt or gear mechanism. The gearbox is used to reduce the speed of the motor to a suitable speed for driving the rollers on the belt. The power transmission system consists of a chain, gears, or a belt that transfers power from the gearbox to the rollers.</a:t>
            </a:r>
            <a:endParaRPr/>
          </a:p>
        </p:txBody>
      </p:sp>
      <p:sp>
        <p:nvSpPr>
          <p:cNvPr id="408" name="Google Shape;408;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09" name="Google Shape;409;p1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0" name="Google Shape;410;p1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6"/>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drive of a conveyor belt can be adapted to different operating conditions, including the belt speed, carrying capacity, and motor power. The conveyor belt drive system can be automated to adapt to the production process.</a:t>
            </a:r>
            <a:endParaRPr/>
          </a:p>
        </p:txBody>
      </p:sp>
      <p:sp>
        <p:nvSpPr>
          <p:cNvPr id="416" name="Google Shape;416;p1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17" name="Google Shape;417;p1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18" name="Google Shape;418;p1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17"/>
          <p:cNvSpPr txBox="1"/>
          <p:nvPr>
            <p:ph type="ctrTitle"/>
          </p:nvPr>
        </p:nvSpPr>
        <p:spPr>
          <a:xfrm>
            <a:off x="2667000" y="1661762"/>
            <a:ext cx="5845535" cy="11598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3700"/>
              <a:buNone/>
            </a:pPr>
            <a:r>
              <a:rPr lang="en-GB"/>
              <a:t>CONCLUSION</a:t>
            </a:r>
            <a:endParaRPr/>
          </a:p>
        </p:txBody>
      </p:sp>
      <p:pic>
        <p:nvPicPr>
          <p:cNvPr descr="D:\DOWLODER\EU-Logo.jpg" id="424" name="Google Shape;424;p1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25" name="Google Shape;425;p1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8"/>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In summary, conveyor belts are essential devices in industrial processes for material transportation. The construction of a conveyor belt consists of structural elements, while the drive is used to power the belt. The construction and drive can be customized to meet various production needs. Additionally, conveyor belts are often automated and integrated into systems, enabling faster and more efficient material transfer, reducing the need for manual handling, and increasing worker safety.</a:t>
            </a:r>
            <a:endParaRPr/>
          </a:p>
        </p:txBody>
      </p:sp>
      <p:sp>
        <p:nvSpPr>
          <p:cNvPr id="431" name="Google Shape;431;p1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32" name="Google Shape;432;p18"/>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33" name="Google Shape;433;p18"/>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19"/>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Conveyor belts are used in various industries, including mining, construction, chemical, food processing, and more. They are necessary for efficient and safe transportation of different materials, including raw materials, finished products, and waste.</a:t>
            </a:r>
            <a:endParaRPr/>
          </a:p>
        </p:txBody>
      </p:sp>
      <p:sp>
        <p:nvSpPr>
          <p:cNvPr id="439" name="Google Shape;439;p19"/>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40" name="Google Shape;440;p19"/>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41" name="Google Shape;441;p19"/>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20"/>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construction and drive of conveyor belts can be adapted to different production needs, including height, length, carrying capacity, speed, and motor power. These factors are crucial for the optimal functioning of conveyor belts in the production process.</a:t>
            </a:r>
            <a:endParaRPr/>
          </a:p>
        </p:txBody>
      </p:sp>
      <p:sp>
        <p:nvSpPr>
          <p:cNvPr id="447" name="Google Shape;447;p2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48" name="Google Shape;448;p20"/>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49" name="Google Shape;449;p20"/>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1"/>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In modern times, conveyor belts are often automated and integrated into systems. It allows for faster and more efficient material transfer, reduces the need for manual handling, and enhances worker safety.</a:t>
            </a:r>
            <a:endParaRPr/>
          </a:p>
        </p:txBody>
      </p:sp>
      <p:sp>
        <p:nvSpPr>
          <p:cNvPr id="455" name="Google Shape;455;p2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56" name="Google Shape;456;p2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57" name="Google Shape;457;p2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22"/>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Moreover, conveyor belts can be equipped with sensors and control systems that enable precise monitoring and management of the production process. This way, conveyor belts become a key component of automated manufacturing processes.Conveyor belts are used in various industries, including mining, construction, chemical, food processing, and more. They are necessary for efficient and safe transportation of different materials, including raw materials, finished products, and waste.</a:t>
            </a:r>
            <a:endParaRPr/>
          </a:p>
        </p:txBody>
      </p:sp>
      <p:sp>
        <p:nvSpPr>
          <p:cNvPr id="463" name="Google Shape;463;p2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64" name="Google Shape;464;p2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65" name="Google Shape;465;p2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3"/>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The construction and drive of conveyor belts can be adapted to different production needs, including height, length, carrying capacity, speed, and motor power. These factors are crucial for the optimal functioning of conveyor belts in the production process.</a:t>
            </a:r>
            <a:endParaRPr/>
          </a:p>
        </p:txBody>
      </p:sp>
      <p:sp>
        <p:nvSpPr>
          <p:cNvPr id="471" name="Google Shape;471;p23"/>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72" name="Google Shape;472;p23"/>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73" name="Google Shape;473;p23"/>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24"/>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In modern times, conveyor belts are often automated and integrated into systems. This allows for faster and more efficient material transfer, reduces the need for manual handling, and enhances worker safety.</a:t>
            </a:r>
            <a:endParaRPr/>
          </a:p>
        </p:txBody>
      </p:sp>
      <p:sp>
        <p:nvSpPr>
          <p:cNvPr id="479" name="Google Shape;479;p2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80" name="Google Shape;480;p2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1" name="Google Shape;481;p2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25"/>
          <p:cNvSpPr txBox="1"/>
          <p:nvPr>
            <p:ph idx="1" type="body"/>
          </p:nvPr>
        </p:nvSpPr>
        <p:spPr>
          <a:xfrm>
            <a:off x="304800" y="2161800"/>
            <a:ext cx="7848600" cy="819900"/>
          </a:xfrm>
          <a:prstGeom prst="rect">
            <a:avLst/>
          </a:prstGeom>
          <a:noFill/>
          <a:ln>
            <a:noFill/>
          </a:ln>
        </p:spPr>
        <p:txBody>
          <a:bodyPr anchorCtr="0" anchor="ctr" bIns="91425" lIns="91425" spcFirstLastPara="1" rIns="91425" wrap="square" tIns="91425">
            <a:noAutofit/>
          </a:bodyPr>
          <a:lstStyle/>
          <a:p>
            <a:pPr indent="-387350" lvl="0" marL="457200" rtl="0" algn="ctr">
              <a:lnSpc>
                <a:spcPct val="100000"/>
              </a:lnSpc>
              <a:spcBef>
                <a:spcPts val="600"/>
              </a:spcBef>
              <a:spcAft>
                <a:spcPts val="0"/>
              </a:spcAft>
              <a:buSzPts val="2500"/>
              <a:buNone/>
            </a:pPr>
            <a:r>
              <a:rPr lang="en-GB"/>
              <a:t>	Moreover, conveyor belts can be equipped with sensors and control systems that enable precise monitoring and management of the production process. In this way, conveyor belts become a key component of automated manufacturing processes.</a:t>
            </a:r>
            <a:endParaRPr/>
          </a:p>
        </p:txBody>
      </p:sp>
      <p:sp>
        <p:nvSpPr>
          <p:cNvPr id="487" name="Google Shape;487;p2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88" name="Google Shape;488;p2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89" name="Google Shape;489;p2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6"/>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GB"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95" name="Google Shape;495;p26"/>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GB" sz="3600"/>
              <a:t>Any questions?</a:t>
            </a:r>
            <a:endParaRPr/>
          </a:p>
        </p:txBody>
      </p:sp>
      <p:sp>
        <p:nvSpPr>
          <p:cNvPr id="496" name="Google Shape;496;p26"/>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97" name="Google Shape;497;p2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GB"/>
              <a:t>‹#›</a:t>
            </a:fld>
            <a:endParaRPr/>
          </a:p>
        </p:txBody>
      </p:sp>
      <p:pic>
        <p:nvPicPr>
          <p:cNvPr descr="D:\DOWLODER\EU-Logo.jpg" id="498" name="Google Shape;498;p2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499" name="Google Shape;499;p2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